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69"/>
  </p:notesMasterIdLst>
  <p:handoutMasterIdLst>
    <p:handoutMasterId r:id="rId70"/>
  </p:handoutMasterIdLst>
  <p:sldIdLst>
    <p:sldId id="257" r:id="rId5"/>
    <p:sldId id="258" r:id="rId6"/>
    <p:sldId id="264" r:id="rId7"/>
    <p:sldId id="260" r:id="rId8"/>
    <p:sldId id="267" r:id="rId9"/>
    <p:sldId id="460" r:id="rId10"/>
    <p:sldId id="472" r:id="rId11"/>
    <p:sldId id="461" r:id="rId12"/>
    <p:sldId id="407" r:id="rId13"/>
    <p:sldId id="408" r:id="rId14"/>
    <p:sldId id="409" r:id="rId15"/>
    <p:sldId id="463" r:id="rId16"/>
    <p:sldId id="410" r:id="rId17"/>
    <p:sldId id="411" r:id="rId18"/>
    <p:sldId id="412" r:id="rId19"/>
    <p:sldId id="413" r:id="rId20"/>
    <p:sldId id="414" r:id="rId21"/>
    <p:sldId id="415" r:id="rId22"/>
    <p:sldId id="416" r:id="rId23"/>
    <p:sldId id="417" r:id="rId24"/>
    <p:sldId id="418" r:id="rId25"/>
    <p:sldId id="421" r:id="rId26"/>
    <p:sldId id="464" r:id="rId27"/>
    <p:sldId id="420" r:id="rId28"/>
    <p:sldId id="422" r:id="rId29"/>
    <p:sldId id="423" r:id="rId30"/>
    <p:sldId id="424" r:id="rId31"/>
    <p:sldId id="425" r:id="rId32"/>
    <p:sldId id="426" r:id="rId33"/>
    <p:sldId id="427" r:id="rId34"/>
    <p:sldId id="465" r:id="rId35"/>
    <p:sldId id="428" r:id="rId36"/>
    <p:sldId id="429" r:id="rId37"/>
    <p:sldId id="462" r:id="rId38"/>
    <p:sldId id="430" r:id="rId39"/>
    <p:sldId id="434" r:id="rId40"/>
    <p:sldId id="435" r:id="rId41"/>
    <p:sldId id="436" r:id="rId42"/>
    <p:sldId id="437" r:id="rId43"/>
    <p:sldId id="438" r:id="rId44"/>
    <p:sldId id="439" r:id="rId45"/>
    <p:sldId id="440" r:id="rId46"/>
    <p:sldId id="441" r:id="rId47"/>
    <p:sldId id="442" r:id="rId48"/>
    <p:sldId id="451" r:id="rId49"/>
    <p:sldId id="443" r:id="rId50"/>
    <p:sldId id="466" r:id="rId51"/>
    <p:sldId id="467" r:id="rId52"/>
    <p:sldId id="444" r:id="rId53"/>
    <p:sldId id="468" r:id="rId54"/>
    <p:sldId id="473" r:id="rId55"/>
    <p:sldId id="474" r:id="rId56"/>
    <p:sldId id="445" r:id="rId57"/>
    <p:sldId id="453" r:id="rId58"/>
    <p:sldId id="470" r:id="rId59"/>
    <p:sldId id="446" r:id="rId60"/>
    <p:sldId id="454" r:id="rId61"/>
    <p:sldId id="455" r:id="rId62"/>
    <p:sldId id="456" r:id="rId63"/>
    <p:sldId id="457" r:id="rId64"/>
    <p:sldId id="458" r:id="rId65"/>
    <p:sldId id="475" r:id="rId66"/>
    <p:sldId id="459" r:id="rId67"/>
    <p:sldId id="471"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332">
          <p15:clr>
            <a:srgbClr val="A4A3A4"/>
          </p15:clr>
        </p15:guide>
        <p15:guide id="4" orient="horz" pos="1668">
          <p15:clr>
            <a:srgbClr val="A4A3A4"/>
          </p15:clr>
        </p15:guide>
        <p15:guide id="5"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A4DA00"/>
    <a:srgbClr val="006F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8"/>
    <p:restoredTop sz="87146" autoAdjust="0"/>
  </p:normalViewPr>
  <p:slideViewPr>
    <p:cSldViewPr snapToObjects="1">
      <p:cViewPr varScale="1">
        <p:scale>
          <a:sx n="159" d="100"/>
          <a:sy n="159" d="100"/>
        </p:scale>
        <p:origin x="936" y="176"/>
      </p:cViewPr>
      <p:guideLst>
        <p:guide orient="horz" pos="1620"/>
        <p:guide pos="2880"/>
        <p:guide orient="horz" pos="1332"/>
        <p:guide orient="horz" pos="1668"/>
        <p:guide pos="28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FDBFC0-CA6E-104A-B9B8-E9AFF765686B}" type="datetimeFigureOut">
              <a:rPr lang="en-US" smtClean="0"/>
              <a:t>12/16/19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B05817-F7F5-2B4E-855B-AB13E19FEAF1}" type="slidenum">
              <a:rPr lang="en-US" smtClean="0"/>
              <a:t>‹#›</a:t>
            </a:fld>
            <a:endParaRPr lang="en-US"/>
          </a:p>
        </p:txBody>
      </p:sp>
    </p:spTree>
    <p:extLst>
      <p:ext uri="{BB962C8B-B14F-4D97-AF65-F5344CB8AC3E}">
        <p14:creationId xmlns:p14="http://schemas.microsoft.com/office/powerpoint/2010/main" val="34723138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E5693-EF44-BA42-A9E9-BBD3B8D3E11C}" type="datetimeFigureOut">
              <a:rPr lang="en-US" smtClean="0"/>
              <a:t>12/16/19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4B2F96-62E9-6949-B3AF-23120F9FAC0A}" type="slidenum">
              <a:rPr lang="en-US" smtClean="0"/>
              <a:t>‹#›</a:t>
            </a:fld>
            <a:endParaRPr lang="en-US"/>
          </a:p>
        </p:txBody>
      </p:sp>
    </p:spTree>
    <p:extLst>
      <p:ext uri="{BB962C8B-B14F-4D97-AF65-F5344CB8AC3E}">
        <p14:creationId xmlns:p14="http://schemas.microsoft.com/office/powerpoint/2010/main" val="22842669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B2F96-62E9-6949-B3AF-23120F9FAC0A}" type="slidenum">
              <a:rPr lang="en-US" smtClean="0"/>
              <a:t>2</a:t>
            </a:fld>
            <a:endParaRPr lang="en-US"/>
          </a:p>
        </p:txBody>
      </p:sp>
    </p:spTree>
    <p:extLst>
      <p:ext uri="{BB962C8B-B14F-4D97-AF65-F5344CB8AC3E}">
        <p14:creationId xmlns:p14="http://schemas.microsoft.com/office/powerpoint/2010/main" val="274561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14</a:t>
            </a:fld>
            <a:endParaRPr kumimoji="1" lang="zh-CN" altLang="en-US"/>
          </a:p>
        </p:txBody>
      </p:sp>
    </p:spTree>
    <p:extLst>
      <p:ext uri="{BB962C8B-B14F-4D97-AF65-F5344CB8AC3E}">
        <p14:creationId xmlns:p14="http://schemas.microsoft.com/office/powerpoint/2010/main" val="76832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关于子域名枚举不全面的问题只有扩充字典这一个方法了，扩充自己的子域名枚举字典采用了这几种渠道：</a:t>
            </a:r>
            <a:r>
              <a:rPr kumimoji="1" lang="en-US" altLang="zh-CN" dirty="0"/>
              <a:t>1.</a:t>
            </a:r>
            <a:r>
              <a:rPr kumimoji="1" lang="zh-CN" altLang="en-US" dirty="0"/>
              <a:t>英语单词大全（可以从一些词典和公开的</a:t>
            </a:r>
            <a:r>
              <a:rPr kumimoji="1" lang="en-US" altLang="zh-CN" dirty="0" err="1"/>
              <a:t>Github</a:t>
            </a:r>
            <a:r>
              <a:rPr kumimoji="1" lang="zh-CN" altLang="en-US" dirty="0"/>
              <a:t>项目上扒）  </a:t>
            </a:r>
            <a:r>
              <a:rPr kumimoji="1" lang="en-US" altLang="zh-CN" dirty="0"/>
              <a:t>2.</a:t>
            </a:r>
            <a:r>
              <a:rPr kumimoji="1" lang="zh-CN" altLang="en-US" dirty="0"/>
              <a:t>平时积累收集，这主要靠的就是大佬们放出来的一些工具自带的字典，</a:t>
            </a:r>
            <a:r>
              <a:rPr kumimoji="1" lang="en-US" altLang="zh-CN" dirty="0" err="1"/>
              <a:t>Ctrl+C</a:t>
            </a:r>
            <a:r>
              <a:rPr kumimoji="1" lang="zh-CN" altLang="en-US" dirty="0"/>
              <a:t>复制粘贴去重 </a:t>
            </a:r>
            <a:r>
              <a:rPr kumimoji="1" lang="en-US" altLang="zh-CN" dirty="0"/>
              <a:t>3.</a:t>
            </a:r>
            <a:r>
              <a:rPr kumimoji="1" lang="zh-CN" altLang="en-US" dirty="0"/>
              <a:t>考虑到国家因素，还需要收集常用单词的拼音（缩写和拼音） </a:t>
            </a:r>
            <a:r>
              <a:rPr kumimoji="1" lang="en-US" altLang="zh-CN" dirty="0"/>
              <a:t>4.</a:t>
            </a:r>
            <a:r>
              <a:rPr kumimoji="1" lang="zh-CN" altLang="en-US" dirty="0"/>
              <a:t>其他的杂七杂八的规律性字典，比如</a:t>
            </a:r>
            <a:r>
              <a:rPr kumimoji="1" lang="en-US" altLang="zh-CN" dirty="0"/>
              <a:t>a</a:t>
            </a:r>
            <a:r>
              <a:rPr kumimoji="1" lang="zh-CN" altLang="en-US" dirty="0"/>
              <a:t>到</a:t>
            </a:r>
            <a:r>
              <a:rPr kumimoji="1" lang="en-US" altLang="zh-CN" dirty="0"/>
              <a:t>z</a:t>
            </a:r>
            <a:r>
              <a:rPr kumimoji="1" lang="zh-CN" altLang="en-US" dirty="0"/>
              <a:t> </a:t>
            </a:r>
            <a:r>
              <a:rPr kumimoji="1" lang="en-US" altLang="zh-CN" dirty="0"/>
              <a:t>0</a:t>
            </a:r>
            <a:r>
              <a:rPr kumimoji="1" lang="zh-CN" altLang="en-US" dirty="0"/>
              <a:t>到</a:t>
            </a:r>
            <a:r>
              <a:rPr kumimoji="1" lang="en-US" altLang="zh-CN" dirty="0"/>
              <a:t>9</a:t>
            </a:r>
            <a:r>
              <a:rPr kumimoji="1" lang="zh-CN" altLang="en-US" dirty="0"/>
              <a:t>这样的</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15</a:t>
            </a:fld>
            <a:endParaRPr kumimoji="1" lang="zh-CN" altLang="en-US"/>
          </a:p>
        </p:txBody>
      </p:sp>
    </p:spTree>
    <p:extLst>
      <p:ext uri="{BB962C8B-B14F-4D97-AF65-F5344CB8AC3E}">
        <p14:creationId xmlns:p14="http://schemas.microsoft.com/office/powerpoint/2010/main" val="3965650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除了</a:t>
            </a:r>
            <a:r>
              <a:rPr kumimoji="1" lang="en-US" altLang="zh-CN" dirty="0"/>
              <a:t>DNS</a:t>
            </a:r>
            <a:r>
              <a:rPr kumimoji="1" lang="zh-CN" altLang="en-US" dirty="0"/>
              <a:t>枚举获取子域名外，我们还可以通过</a:t>
            </a:r>
            <a:r>
              <a:rPr kumimoji="1" lang="en-US" altLang="zh-CN" dirty="0"/>
              <a:t>HTTPS</a:t>
            </a:r>
            <a:r>
              <a:rPr kumimoji="1" lang="zh-CN" altLang="en-US" dirty="0"/>
              <a:t>的证书信息、其他第三方</a:t>
            </a:r>
            <a:r>
              <a:rPr kumimoji="1" lang="en-US" altLang="zh-CN" dirty="0"/>
              <a:t>DNS</a:t>
            </a:r>
            <a:r>
              <a:rPr kumimoji="1" lang="zh-CN" altLang="en-US" dirty="0"/>
              <a:t>数据集接口、威胁情报平台等途径获得子域名；关于以上所提到的收集方式，想要自己开发出来的话工程量太大，已经有师傅为我们铺路写了一个相对成熟的项目，接下来给大家推荐一个开源项目</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16</a:t>
            </a:fld>
            <a:endParaRPr kumimoji="1" lang="zh-CN" altLang="en-US"/>
          </a:p>
        </p:txBody>
      </p:sp>
    </p:spTree>
    <p:extLst>
      <p:ext uri="{BB962C8B-B14F-4D97-AF65-F5344CB8AC3E}">
        <p14:creationId xmlns:p14="http://schemas.microsoft.com/office/powerpoint/2010/main" val="1816200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这个项目就是</a:t>
            </a:r>
            <a:r>
              <a:rPr kumimoji="1" lang="en-US" altLang="zh-CN" dirty="0" err="1"/>
              <a:t>OneForAll</a:t>
            </a:r>
            <a:r>
              <a:rPr kumimoji="1" lang="zh-CN" altLang="en-US" dirty="0"/>
              <a:t>，一款功能强大的子域名收集工具，之前所提到的功能它都具备</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17</a:t>
            </a:fld>
            <a:endParaRPr kumimoji="1" lang="zh-CN" altLang="en-US"/>
          </a:p>
        </p:txBody>
      </p:sp>
    </p:spTree>
    <p:extLst>
      <p:ext uri="{BB962C8B-B14F-4D97-AF65-F5344CB8AC3E}">
        <p14:creationId xmlns:p14="http://schemas.microsoft.com/office/powerpoint/2010/main" val="403651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a:t>
            </a:r>
            <a:r>
              <a:rPr kumimoji="1" lang="zh-CN" altLang="en-US" dirty="0"/>
              <a:t>段的资产收集我觉得还是离不开子域名这个前提条件，当你获得的子域名足够多的时候，获取的</a:t>
            </a:r>
            <a:r>
              <a:rPr kumimoji="1" lang="en-US" altLang="zh-CN" dirty="0"/>
              <a:t>IP</a:t>
            </a:r>
            <a:r>
              <a:rPr kumimoji="1" lang="zh-CN" altLang="en-US" dirty="0"/>
              <a:t>也就相对而言比较多了，再利用</a:t>
            </a:r>
            <a:r>
              <a:rPr kumimoji="1" lang="en-US" altLang="zh-CN" dirty="0" err="1"/>
              <a:t>shodan</a:t>
            </a:r>
            <a:r>
              <a:rPr kumimoji="1" lang="zh-CN" altLang="en-US" dirty="0"/>
              <a:t>进行</a:t>
            </a:r>
            <a:r>
              <a:rPr kumimoji="1" lang="en-US" altLang="zh-CN" dirty="0"/>
              <a:t>C</a:t>
            </a:r>
            <a:r>
              <a:rPr kumimoji="1" lang="zh-CN" altLang="en-US" dirty="0"/>
              <a:t>段的资产收集发现</a:t>
            </a:r>
            <a:r>
              <a:rPr kumimoji="1" lang="en-US" altLang="zh-CN" dirty="0"/>
              <a:t>,</a:t>
            </a:r>
            <a:r>
              <a:rPr kumimoji="1" lang="zh-CN" altLang="en-US" dirty="0"/>
              <a:t>在</a:t>
            </a:r>
            <a:r>
              <a:rPr kumimoji="1" lang="en-US" altLang="zh-CN" dirty="0"/>
              <a:t>C</a:t>
            </a:r>
            <a:r>
              <a:rPr kumimoji="1" lang="zh-CN" altLang="en-US" dirty="0"/>
              <a:t>段资产中往往比较容易找到脆弱的边界点，所以</a:t>
            </a:r>
            <a:r>
              <a:rPr kumimoji="1" lang="en-US" altLang="zh-CN" dirty="0"/>
              <a:t>C</a:t>
            </a:r>
            <a:r>
              <a:rPr kumimoji="1" lang="zh-CN" altLang="en-US" dirty="0"/>
              <a:t>段的资产收集还是尤为重要的</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18</a:t>
            </a:fld>
            <a:endParaRPr kumimoji="1" lang="zh-CN" altLang="en-US"/>
          </a:p>
        </p:txBody>
      </p:sp>
    </p:spTree>
    <p:extLst>
      <p:ext uri="{BB962C8B-B14F-4D97-AF65-F5344CB8AC3E}">
        <p14:creationId xmlns:p14="http://schemas.microsoft.com/office/powerpoint/2010/main" val="16422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我们再来说下移动端资产的收集（移动端在从前一直被</a:t>
            </a:r>
            <a:r>
              <a:rPr kumimoji="1" lang="en-US" altLang="zh-CN" dirty="0"/>
              <a:t>Web</a:t>
            </a:r>
            <a:r>
              <a:rPr kumimoji="1" lang="zh-CN" altLang="en-US" dirty="0"/>
              <a:t>选手所忽视，安全性相对</a:t>
            </a:r>
            <a:r>
              <a:rPr kumimoji="1" lang="en-US" altLang="zh-CN" dirty="0"/>
              <a:t>PC</a:t>
            </a:r>
            <a:r>
              <a:rPr kumimoji="1" lang="zh-CN" altLang="en-US" dirty="0"/>
              <a:t>端来说比较弱），首先第一个就是微信公众号的搜索发现，当发现新微信公众号也就代表着新“资产”</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19</a:t>
            </a:fld>
            <a:endParaRPr kumimoji="1" lang="zh-CN" altLang="en-US"/>
          </a:p>
        </p:txBody>
      </p:sp>
    </p:spTree>
    <p:extLst>
      <p:ext uri="{BB962C8B-B14F-4D97-AF65-F5344CB8AC3E}">
        <p14:creationId xmlns:p14="http://schemas.microsoft.com/office/powerpoint/2010/main" val="182928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除了微信公众号意外，我们还可以收集支付宝小程序、微信小程序、手机</a:t>
            </a:r>
            <a:r>
              <a:rPr kumimoji="1" lang="en-US" altLang="zh-CN" dirty="0"/>
              <a:t>APP</a:t>
            </a:r>
            <a:r>
              <a:rPr kumimoji="1" lang="zh-CN" altLang="en-US" dirty="0"/>
              <a:t>（这些均可在微信、支付宝、应用商城获取到）</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20</a:t>
            </a:fld>
            <a:endParaRPr kumimoji="1" lang="zh-CN" altLang="en-US"/>
          </a:p>
        </p:txBody>
      </p:sp>
    </p:spTree>
    <p:extLst>
      <p:ext uri="{BB962C8B-B14F-4D97-AF65-F5344CB8AC3E}">
        <p14:creationId xmlns:p14="http://schemas.microsoft.com/office/powerpoint/2010/main" val="2377297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安智是一个不错的手机应用市场平台，我们可以选择搜索一个</a:t>
            </a:r>
            <a:r>
              <a:rPr kumimoji="1" lang="en-US" altLang="zh-CN" dirty="0"/>
              <a:t>APP</a:t>
            </a:r>
            <a:r>
              <a:rPr kumimoji="1" lang="zh-CN" altLang="en-US" dirty="0"/>
              <a:t>通过“相同作者”获得其他</a:t>
            </a:r>
            <a:r>
              <a:rPr kumimoji="1" lang="en-US" altLang="zh-CN" dirty="0"/>
              <a:t>APP</a:t>
            </a:r>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21</a:t>
            </a:fld>
            <a:endParaRPr kumimoji="1" lang="zh-CN" altLang="en-US"/>
          </a:p>
        </p:txBody>
      </p:sp>
    </p:spTree>
    <p:extLst>
      <p:ext uri="{BB962C8B-B14F-4D97-AF65-F5344CB8AC3E}">
        <p14:creationId xmlns:p14="http://schemas.microsoft.com/office/powerpoint/2010/main" val="321232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还可以通过“历史版本”功能下载以前历史版本的</a:t>
            </a:r>
            <a:r>
              <a:rPr kumimoji="1" lang="en-US" altLang="zh-CN" dirty="0"/>
              <a:t>APP</a:t>
            </a:r>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22</a:t>
            </a:fld>
            <a:endParaRPr kumimoji="1" lang="zh-CN" altLang="en-US"/>
          </a:p>
        </p:txBody>
      </p:sp>
    </p:spTree>
    <p:extLst>
      <p:ext uri="{BB962C8B-B14F-4D97-AF65-F5344CB8AC3E}">
        <p14:creationId xmlns:p14="http://schemas.microsoft.com/office/powerpoint/2010/main" val="4276258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通过备案号可以查出使用相同备案号的资产信息，例如这里的百度备案号我们已经知道了进入查询地址输入响应的信息查询即可</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23</a:t>
            </a:fld>
            <a:endParaRPr kumimoji="1" lang="zh-CN" altLang="en-US"/>
          </a:p>
        </p:txBody>
      </p:sp>
    </p:spTree>
    <p:extLst>
      <p:ext uri="{BB962C8B-B14F-4D97-AF65-F5344CB8AC3E}">
        <p14:creationId xmlns:p14="http://schemas.microsoft.com/office/powerpoint/2010/main" val="146948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B2F96-62E9-6949-B3AF-23120F9FAC0A}" type="slidenum">
              <a:rPr lang="en-US" smtClean="0"/>
              <a:t>3</a:t>
            </a:fld>
            <a:endParaRPr lang="en-US"/>
          </a:p>
        </p:txBody>
      </p:sp>
    </p:spTree>
    <p:extLst>
      <p:ext uri="{BB962C8B-B14F-4D97-AF65-F5344CB8AC3E}">
        <p14:creationId xmlns:p14="http://schemas.microsoft.com/office/powerpoint/2010/main" val="1424827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我在</a:t>
            </a:r>
            <a:r>
              <a:rPr kumimoji="1" lang="en-US" altLang="zh-CN" dirty="0"/>
              <a:t>SRC</a:t>
            </a:r>
            <a:r>
              <a:rPr kumimoji="1" lang="zh-CN" altLang="en-US" dirty="0"/>
              <a:t>中主要挖这几个漏洞类型：逻辑漏洞、交互类漏洞（</a:t>
            </a:r>
            <a:r>
              <a:rPr kumimoji="1" lang="en-US" altLang="zh-CN" dirty="0"/>
              <a:t>CSRF</a:t>
            </a:r>
            <a:r>
              <a:rPr kumimoji="1" lang="zh-CN" altLang="en-US" dirty="0"/>
              <a:t>、</a:t>
            </a:r>
            <a:r>
              <a:rPr kumimoji="1" lang="en-US" altLang="zh-CN" dirty="0"/>
              <a:t>JSONP</a:t>
            </a:r>
            <a:r>
              <a:rPr kumimoji="1" lang="zh-CN" altLang="en-US" dirty="0"/>
              <a:t>）、弱口令、</a:t>
            </a:r>
            <a:r>
              <a:rPr kumimoji="1" lang="en-US" altLang="zh-CN" dirty="0"/>
              <a:t>SQL</a:t>
            </a:r>
            <a:r>
              <a:rPr kumimoji="1" lang="zh-CN" altLang="en-US" dirty="0"/>
              <a:t>注入、</a:t>
            </a:r>
            <a:r>
              <a:rPr kumimoji="1" lang="en-US" altLang="zh-CN" dirty="0"/>
              <a:t>XSS</a:t>
            </a:r>
            <a:r>
              <a:rPr kumimoji="1" lang="zh-CN" altLang="en-US" dirty="0"/>
              <a:t>跨站脚本攻击、</a:t>
            </a:r>
            <a:r>
              <a:rPr kumimoji="1" lang="en-US" altLang="zh-CN" dirty="0"/>
              <a:t>URL</a:t>
            </a:r>
            <a:r>
              <a:rPr kumimoji="1" lang="zh-CN" altLang="en-US" dirty="0"/>
              <a:t>跳转；其中逻辑漏洞最多，据我的了解，</a:t>
            </a:r>
            <a:r>
              <a:rPr kumimoji="1" lang="en-US" altLang="zh-CN" dirty="0"/>
              <a:t>SRC</a:t>
            </a:r>
            <a:r>
              <a:rPr kumimoji="1" lang="zh-CN" altLang="en-US" dirty="0"/>
              <a:t>中所收到的大部分漏洞类型就是逻辑漏洞，因为逻辑漏洞简单易懂容易上手，而且逻辑漏洞往往危害也很大，动不动就是“我越权查看全站的用户信息”，所以给的漏洞赏金也相对较多。</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25</a:t>
            </a:fld>
            <a:endParaRPr kumimoji="1" lang="zh-CN" altLang="en-US"/>
          </a:p>
        </p:txBody>
      </p:sp>
    </p:spTree>
    <p:extLst>
      <p:ext uri="{BB962C8B-B14F-4D97-AF65-F5344CB8AC3E}">
        <p14:creationId xmlns:p14="http://schemas.microsoft.com/office/powerpoint/2010/main" val="2956519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所以，定一个小目标：先把逻辑漏洞类型全挖一遍！</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26</a:t>
            </a:fld>
            <a:endParaRPr kumimoji="1" lang="zh-CN" altLang="en-US"/>
          </a:p>
        </p:txBody>
      </p:sp>
    </p:spTree>
    <p:extLst>
      <p:ext uri="{BB962C8B-B14F-4D97-AF65-F5344CB8AC3E}">
        <p14:creationId xmlns:p14="http://schemas.microsoft.com/office/powerpoint/2010/main" val="33795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27</a:t>
            </a:fld>
            <a:endParaRPr kumimoji="1" lang="zh-CN" altLang="en-US"/>
          </a:p>
        </p:txBody>
      </p:sp>
    </p:spTree>
    <p:extLst>
      <p:ext uri="{BB962C8B-B14F-4D97-AF65-F5344CB8AC3E}">
        <p14:creationId xmlns:p14="http://schemas.microsoft.com/office/powerpoint/2010/main" val="89764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28</a:t>
            </a:fld>
            <a:endParaRPr kumimoji="1" lang="zh-CN" altLang="en-US"/>
          </a:p>
        </p:txBody>
      </p:sp>
    </p:spTree>
    <p:extLst>
      <p:ext uri="{BB962C8B-B14F-4D97-AF65-F5344CB8AC3E}">
        <p14:creationId xmlns:p14="http://schemas.microsoft.com/office/powerpoint/2010/main" val="1115481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29</a:t>
            </a:fld>
            <a:endParaRPr kumimoji="1" lang="zh-CN" altLang="en-US"/>
          </a:p>
        </p:txBody>
      </p:sp>
    </p:spTree>
    <p:extLst>
      <p:ext uri="{BB962C8B-B14F-4D97-AF65-F5344CB8AC3E}">
        <p14:creationId xmlns:p14="http://schemas.microsoft.com/office/powerpoint/2010/main" val="144746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Microsoft YaHei" panose="020B0503020204020204" pitchFamily="34" charset="-122"/>
                <a:ea typeface="Microsoft YaHei" panose="020B0503020204020204" pitchFamily="34" charset="-122"/>
              </a:rPr>
              <a:t>找回密码的</a:t>
            </a:r>
            <a:r>
              <a:rPr lang="en" altLang="zh-CN" dirty="0">
                <a:latin typeface="Microsoft YaHei" panose="020B0503020204020204" pitchFamily="34" charset="-122"/>
                <a:ea typeface="Microsoft YaHei" panose="020B0503020204020204" pitchFamily="34" charset="-122"/>
              </a:rPr>
              <a:t>token</a:t>
            </a:r>
            <a:r>
              <a:rPr lang="zh-CN" altLang="en-US" dirty="0">
                <a:latin typeface="Microsoft YaHei" panose="020B0503020204020204" pitchFamily="34" charset="-122"/>
                <a:ea typeface="Microsoft YaHei" panose="020B0503020204020204" pitchFamily="34" charset="-122"/>
              </a:rPr>
              <a:t>是</a:t>
            </a:r>
            <a:r>
              <a:rPr lang="en" altLang="zh-CN" dirty="0">
                <a:latin typeface="Microsoft YaHei" panose="020B0503020204020204" pitchFamily="34" charset="-122"/>
                <a:ea typeface="Microsoft YaHei" panose="020B0503020204020204" pitchFamily="34" charset="-122"/>
              </a:rPr>
              <a:t>base64</a:t>
            </a:r>
            <a:r>
              <a:rPr lang="zh-CN" altLang="en-US" dirty="0">
                <a:latin typeface="Microsoft YaHei" panose="020B0503020204020204" pitchFamily="34" charset="-122"/>
                <a:ea typeface="Microsoft YaHei" panose="020B0503020204020204" pitchFamily="34" charset="-122"/>
              </a:rPr>
              <a:t>编码的，而解码后的明文根据其规则修改并编码就获得了其他用户找回密码的凭证了</a:t>
            </a:r>
            <a:endParaRPr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30</a:t>
            </a:fld>
            <a:endParaRPr kumimoji="1" lang="zh-CN" altLang="en-US"/>
          </a:p>
        </p:txBody>
      </p:sp>
    </p:spTree>
    <p:extLst>
      <p:ext uri="{BB962C8B-B14F-4D97-AF65-F5344CB8AC3E}">
        <p14:creationId xmlns:p14="http://schemas.microsoft.com/office/powerpoint/2010/main" val="1056908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31</a:t>
            </a:fld>
            <a:endParaRPr kumimoji="1" lang="zh-CN" altLang="en-US"/>
          </a:p>
        </p:txBody>
      </p:sp>
    </p:spTree>
    <p:extLst>
      <p:ext uri="{BB962C8B-B14F-4D97-AF65-F5344CB8AC3E}">
        <p14:creationId xmlns:p14="http://schemas.microsoft.com/office/powerpoint/2010/main" val="217618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32</a:t>
            </a:fld>
            <a:endParaRPr kumimoji="1" lang="zh-CN" altLang="en-US"/>
          </a:p>
        </p:txBody>
      </p:sp>
    </p:spTree>
    <p:extLst>
      <p:ext uri="{BB962C8B-B14F-4D97-AF65-F5344CB8AC3E}">
        <p14:creationId xmlns:p14="http://schemas.microsoft.com/office/powerpoint/2010/main" val="1267500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33</a:t>
            </a:fld>
            <a:endParaRPr kumimoji="1" lang="zh-CN" altLang="en-US"/>
          </a:p>
        </p:txBody>
      </p:sp>
    </p:spTree>
    <p:extLst>
      <p:ext uri="{BB962C8B-B14F-4D97-AF65-F5344CB8AC3E}">
        <p14:creationId xmlns:p14="http://schemas.microsoft.com/office/powerpoint/2010/main" val="2083294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34</a:t>
            </a:fld>
            <a:endParaRPr kumimoji="1" lang="zh-CN" altLang="en-US"/>
          </a:p>
        </p:txBody>
      </p:sp>
    </p:spTree>
    <p:extLst>
      <p:ext uri="{BB962C8B-B14F-4D97-AF65-F5344CB8AC3E}">
        <p14:creationId xmlns:p14="http://schemas.microsoft.com/office/powerpoint/2010/main" val="80226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4B2F96-62E9-6949-B3AF-23120F9FAC0A}" type="slidenum">
              <a:rPr lang="en-US" smtClean="0"/>
              <a:t>6</a:t>
            </a:fld>
            <a:endParaRPr lang="en-US"/>
          </a:p>
        </p:txBody>
      </p:sp>
    </p:spTree>
    <p:extLst>
      <p:ext uri="{BB962C8B-B14F-4D97-AF65-F5344CB8AC3E}">
        <p14:creationId xmlns:p14="http://schemas.microsoft.com/office/powerpoint/2010/main" val="133233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35</a:t>
            </a:fld>
            <a:endParaRPr kumimoji="1" lang="zh-CN" altLang="en-US"/>
          </a:p>
        </p:txBody>
      </p:sp>
    </p:spTree>
    <p:extLst>
      <p:ext uri="{BB962C8B-B14F-4D97-AF65-F5344CB8AC3E}">
        <p14:creationId xmlns:p14="http://schemas.microsoft.com/office/powerpoint/2010/main" val="116459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36</a:t>
            </a:fld>
            <a:endParaRPr kumimoji="1" lang="zh-CN" altLang="en-US"/>
          </a:p>
        </p:txBody>
      </p:sp>
    </p:spTree>
    <p:extLst>
      <p:ext uri="{BB962C8B-B14F-4D97-AF65-F5344CB8AC3E}">
        <p14:creationId xmlns:p14="http://schemas.microsoft.com/office/powerpoint/2010/main" val="310931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返回内容像</a:t>
            </a:r>
            <a:r>
              <a:rPr kumimoji="1" lang="en-US" altLang="zh-CN" dirty="0"/>
              <a:t>JS</a:t>
            </a:r>
            <a:r>
              <a:rPr kumimoji="1" lang="zh-CN" altLang="en-US" dirty="0"/>
              <a:t>，为什么呢？首先有一个自定义函数</a:t>
            </a:r>
            <a:r>
              <a:rPr kumimoji="1" lang="en-US" altLang="zh-CN" dirty="0"/>
              <a:t>test</a:t>
            </a:r>
            <a:r>
              <a:rPr kumimoji="1" lang="zh-CN" altLang="en-US" dirty="0"/>
              <a:t>，</a:t>
            </a:r>
            <a:r>
              <a:rPr kumimoji="1" lang="en-US" altLang="zh-CN" dirty="0"/>
              <a:t>test</a:t>
            </a:r>
            <a:r>
              <a:rPr kumimoji="1" lang="zh-CN" altLang="en-US" dirty="0"/>
              <a:t>函数传入一段</a:t>
            </a:r>
            <a:r>
              <a:rPr kumimoji="1" lang="en-US" altLang="zh-CN" dirty="0"/>
              <a:t>JSON</a:t>
            </a:r>
            <a:r>
              <a:rPr kumimoji="1" lang="zh-CN" altLang="en-US" dirty="0"/>
              <a:t>字段，如果获取这段信息呢？</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37</a:t>
            </a:fld>
            <a:endParaRPr kumimoji="1" lang="zh-CN" altLang="en-US"/>
          </a:p>
        </p:txBody>
      </p:sp>
    </p:spTree>
    <p:extLst>
      <p:ext uri="{BB962C8B-B14F-4D97-AF65-F5344CB8AC3E}">
        <p14:creationId xmlns:p14="http://schemas.microsoft.com/office/powerpoint/2010/main" val="2690626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刚刚说了那一段内容是</a:t>
            </a:r>
            <a:r>
              <a:rPr kumimoji="1" lang="en-US" altLang="zh-CN" dirty="0"/>
              <a:t>JS</a:t>
            </a:r>
            <a:r>
              <a:rPr kumimoji="1" lang="zh-CN" altLang="en-US" dirty="0"/>
              <a:t>代码，可以将这段代码作为</a:t>
            </a:r>
            <a:r>
              <a:rPr kumimoji="1" lang="en-US" altLang="zh-CN" dirty="0"/>
              <a:t>JS</a:t>
            </a:r>
            <a:r>
              <a:rPr kumimoji="1" lang="zh-CN" altLang="en-US" dirty="0"/>
              <a:t>外链引用过来，然后我们根据</a:t>
            </a:r>
            <a:r>
              <a:rPr kumimoji="1" lang="en-US" altLang="zh-CN" dirty="0"/>
              <a:t>JS</a:t>
            </a:r>
            <a:r>
              <a:rPr kumimoji="1" lang="zh-CN" altLang="en-US" dirty="0"/>
              <a:t>代码内容，创建一个自定义函数</a:t>
            </a:r>
            <a:r>
              <a:rPr kumimoji="1" lang="en-US" altLang="zh-CN" dirty="0"/>
              <a:t>test</a:t>
            </a:r>
            <a:r>
              <a:rPr kumimoji="1" lang="zh-CN" altLang="en-US" dirty="0"/>
              <a:t>，形参</a:t>
            </a:r>
            <a:r>
              <a:rPr kumimoji="1" lang="en-US" altLang="zh-CN" dirty="0"/>
              <a:t>data</a:t>
            </a:r>
            <a:r>
              <a:rPr kumimoji="1" lang="zh-CN" altLang="en-US" dirty="0"/>
              <a:t>，然后将</a:t>
            </a:r>
            <a:r>
              <a:rPr kumimoji="1" lang="en-US" altLang="zh-CN" dirty="0"/>
              <a:t>data</a:t>
            </a:r>
            <a:r>
              <a:rPr kumimoji="1" lang="zh-CN" altLang="en-US" dirty="0"/>
              <a:t>弹框出来</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38</a:t>
            </a:fld>
            <a:endParaRPr kumimoji="1" lang="zh-CN" altLang="en-US"/>
          </a:p>
        </p:txBody>
      </p:sp>
    </p:spTree>
    <p:extLst>
      <p:ext uri="{BB962C8B-B14F-4D97-AF65-F5344CB8AC3E}">
        <p14:creationId xmlns:p14="http://schemas.microsoft.com/office/powerpoint/2010/main" val="1421646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39</a:t>
            </a:fld>
            <a:endParaRPr kumimoji="1" lang="zh-CN" altLang="en-US"/>
          </a:p>
        </p:txBody>
      </p:sp>
    </p:spTree>
    <p:extLst>
      <p:ext uri="{BB962C8B-B14F-4D97-AF65-F5344CB8AC3E}">
        <p14:creationId xmlns:p14="http://schemas.microsoft.com/office/powerpoint/2010/main" val="2810288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40</a:t>
            </a:fld>
            <a:endParaRPr kumimoji="1" lang="zh-CN" altLang="en-US"/>
          </a:p>
        </p:txBody>
      </p:sp>
    </p:spTree>
    <p:extLst>
      <p:ext uri="{BB962C8B-B14F-4D97-AF65-F5344CB8AC3E}">
        <p14:creationId xmlns:p14="http://schemas.microsoft.com/office/powerpoint/2010/main" val="2639424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41</a:t>
            </a:fld>
            <a:endParaRPr kumimoji="1" lang="zh-CN" altLang="en-US"/>
          </a:p>
        </p:txBody>
      </p:sp>
    </p:spTree>
    <p:extLst>
      <p:ext uri="{BB962C8B-B14F-4D97-AF65-F5344CB8AC3E}">
        <p14:creationId xmlns:p14="http://schemas.microsoft.com/office/powerpoint/2010/main" val="2110768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42</a:t>
            </a:fld>
            <a:endParaRPr kumimoji="1" lang="zh-CN" altLang="en-US"/>
          </a:p>
        </p:txBody>
      </p:sp>
    </p:spTree>
    <p:extLst>
      <p:ext uri="{BB962C8B-B14F-4D97-AF65-F5344CB8AC3E}">
        <p14:creationId xmlns:p14="http://schemas.microsoft.com/office/powerpoint/2010/main" val="868572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43</a:t>
            </a:fld>
            <a:endParaRPr kumimoji="1" lang="zh-CN" altLang="en-US"/>
          </a:p>
        </p:txBody>
      </p:sp>
    </p:spTree>
    <p:extLst>
      <p:ext uri="{BB962C8B-B14F-4D97-AF65-F5344CB8AC3E}">
        <p14:creationId xmlns:p14="http://schemas.microsoft.com/office/powerpoint/2010/main" val="4226972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44</a:t>
            </a:fld>
            <a:endParaRPr kumimoji="1" lang="zh-CN" altLang="en-US"/>
          </a:p>
        </p:txBody>
      </p:sp>
    </p:spTree>
    <p:extLst>
      <p:ext uri="{BB962C8B-B14F-4D97-AF65-F5344CB8AC3E}">
        <p14:creationId xmlns:p14="http://schemas.microsoft.com/office/powerpoint/2010/main" val="173609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7</a:t>
            </a:fld>
            <a:endParaRPr kumimoji="1" lang="zh-CN" altLang="en-US"/>
          </a:p>
        </p:txBody>
      </p:sp>
    </p:spTree>
    <p:extLst>
      <p:ext uri="{BB962C8B-B14F-4D97-AF65-F5344CB8AC3E}">
        <p14:creationId xmlns:p14="http://schemas.microsoft.com/office/powerpoint/2010/main" val="2438648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45</a:t>
            </a:fld>
            <a:endParaRPr kumimoji="1" lang="zh-CN" altLang="en-US"/>
          </a:p>
        </p:txBody>
      </p:sp>
    </p:spTree>
    <p:extLst>
      <p:ext uri="{BB962C8B-B14F-4D97-AF65-F5344CB8AC3E}">
        <p14:creationId xmlns:p14="http://schemas.microsoft.com/office/powerpoint/2010/main" val="202477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46</a:t>
            </a:fld>
            <a:endParaRPr kumimoji="1" lang="zh-CN" altLang="en-US"/>
          </a:p>
        </p:txBody>
      </p:sp>
    </p:spTree>
    <p:extLst>
      <p:ext uri="{BB962C8B-B14F-4D97-AF65-F5344CB8AC3E}">
        <p14:creationId xmlns:p14="http://schemas.microsoft.com/office/powerpoint/2010/main" val="153469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一个登录系统，跟踪</a:t>
            </a:r>
            <a:r>
              <a:rPr kumimoji="1" lang="en" altLang="zh-CN" dirty="0"/>
              <a:t>JS</a:t>
            </a:r>
            <a:r>
              <a:rPr kumimoji="1" lang="zh-CN" altLang="en-US" dirty="0"/>
              <a:t>文件发现了一些登录后的系统接口，找到其中的注册接口成功注册账户进入个人中心，用户管理处抓到如下请求</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47</a:t>
            </a:fld>
            <a:endParaRPr kumimoji="1" lang="zh-CN" altLang="en-US"/>
          </a:p>
        </p:txBody>
      </p:sp>
    </p:spTree>
    <p:extLst>
      <p:ext uri="{BB962C8B-B14F-4D97-AF65-F5344CB8AC3E}">
        <p14:creationId xmlns:p14="http://schemas.microsoft.com/office/powerpoint/2010/main" val="16555201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48</a:t>
            </a:fld>
            <a:endParaRPr kumimoji="1" lang="zh-CN" altLang="en-US"/>
          </a:p>
        </p:txBody>
      </p:sp>
    </p:spTree>
    <p:extLst>
      <p:ext uri="{BB962C8B-B14F-4D97-AF65-F5344CB8AC3E}">
        <p14:creationId xmlns:p14="http://schemas.microsoft.com/office/powerpoint/2010/main" val="34244562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49</a:t>
            </a:fld>
            <a:endParaRPr kumimoji="1" lang="zh-CN" altLang="en-US"/>
          </a:p>
        </p:txBody>
      </p:sp>
    </p:spTree>
    <p:extLst>
      <p:ext uri="{BB962C8B-B14F-4D97-AF65-F5344CB8AC3E}">
        <p14:creationId xmlns:p14="http://schemas.microsoft.com/office/powerpoint/2010/main" val="2902591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50</a:t>
            </a:fld>
            <a:endParaRPr kumimoji="1" lang="zh-CN" altLang="en-US"/>
          </a:p>
        </p:txBody>
      </p:sp>
    </p:spTree>
    <p:extLst>
      <p:ext uri="{BB962C8B-B14F-4D97-AF65-F5344CB8AC3E}">
        <p14:creationId xmlns:p14="http://schemas.microsoft.com/office/powerpoint/2010/main" val="667510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51</a:t>
            </a:fld>
            <a:endParaRPr kumimoji="1" lang="zh-CN" altLang="en-US"/>
          </a:p>
        </p:txBody>
      </p:sp>
    </p:spTree>
    <p:extLst>
      <p:ext uri="{BB962C8B-B14F-4D97-AF65-F5344CB8AC3E}">
        <p14:creationId xmlns:p14="http://schemas.microsoft.com/office/powerpoint/2010/main" val="1212773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52</a:t>
            </a:fld>
            <a:endParaRPr kumimoji="1" lang="zh-CN" altLang="en-US"/>
          </a:p>
        </p:txBody>
      </p:sp>
    </p:spTree>
    <p:extLst>
      <p:ext uri="{BB962C8B-B14F-4D97-AF65-F5344CB8AC3E}">
        <p14:creationId xmlns:p14="http://schemas.microsoft.com/office/powerpoint/2010/main" val="15682228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54</a:t>
            </a:fld>
            <a:endParaRPr kumimoji="1" lang="zh-CN" altLang="en-US"/>
          </a:p>
        </p:txBody>
      </p:sp>
    </p:spTree>
    <p:extLst>
      <p:ext uri="{BB962C8B-B14F-4D97-AF65-F5344CB8AC3E}">
        <p14:creationId xmlns:p14="http://schemas.microsoft.com/office/powerpoint/2010/main" val="20320102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55</a:t>
            </a:fld>
            <a:endParaRPr kumimoji="1" lang="zh-CN" altLang="en-US"/>
          </a:p>
        </p:txBody>
      </p:sp>
    </p:spTree>
    <p:extLst>
      <p:ext uri="{BB962C8B-B14F-4D97-AF65-F5344CB8AC3E}">
        <p14:creationId xmlns:p14="http://schemas.microsoft.com/office/powerpoint/2010/main" val="240740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8</a:t>
            </a:fld>
            <a:endParaRPr kumimoji="1" lang="zh-CN" altLang="en-US"/>
          </a:p>
        </p:txBody>
      </p:sp>
    </p:spTree>
    <p:extLst>
      <p:ext uri="{BB962C8B-B14F-4D97-AF65-F5344CB8AC3E}">
        <p14:creationId xmlns:p14="http://schemas.microsoft.com/office/powerpoint/2010/main" val="4198009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57</a:t>
            </a:fld>
            <a:endParaRPr kumimoji="1" lang="zh-CN" altLang="en-US"/>
          </a:p>
        </p:txBody>
      </p:sp>
    </p:spTree>
    <p:extLst>
      <p:ext uri="{BB962C8B-B14F-4D97-AF65-F5344CB8AC3E}">
        <p14:creationId xmlns:p14="http://schemas.microsoft.com/office/powerpoint/2010/main" val="3997562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58</a:t>
            </a:fld>
            <a:endParaRPr kumimoji="1" lang="zh-CN" altLang="en-US"/>
          </a:p>
        </p:txBody>
      </p:sp>
    </p:spTree>
    <p:extLst>
      <p:ext uri="{BB962C8B-B14F-4D97-AF65-F5344CB8AC3E}">
        <p14:creationId xmlns:p14="http://schemas.microsoft.com/office/powerpoint/2010/main" val="2072414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59</a:t>
            </a:fld>
            <a:endParaRPr kumimoji="1" lang="zh-CN" altLang="en-US"/>
          </a:p>
        </p:txBody>
      </p:sp>
    </p:spTree>
    <p:extLst>
      <p:ext uri="{BB962C8B-B14F-4D97-AF65-F5344CB8AC3E}">
        <p14:creationId xmlns:p14="http://schemas.microsoft.com/office/powerpoint/2010/main" val="1342204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60</a:t>
            </a:fld>
            <a:endParaRPr kumimoji="1" lang="zh-CN" altLang="en-US"/>
          </a:p>
        </p:txBody>
      </p:sp>
    </p:spTree>
    <p:extLst>
      <p:ext uri="{BB962C8B-B14F-4D97-AF65-F5344CB8AC3E}">
        <p14:creationId xmlns:p14="http://schemas.microsoft.com/office/powerpoint/2010/main" val="3433758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61</a:t>
            </a:fld>
            <a:endParaRPr kumimoji="1" lang="zh-CN" altLang="en-US"/>
          </a:p>
        </p:txBody>
      </p:sp>
    </p:spTree>
    <p:extLst>
      <p:ext uri="{BB962C8B-B14F-4D97-AF65-F5344CB8AC3E}">
        <p14:creationId xmlns:p14="http://schemas.microsoft.com/office/powerpoint/2010/main" val="2381212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Sublert</a:t>
            </a:r>
            <a:r>
              <a:rPr kumimoji="1" lang="zh-CN" altLang="en-US" dirty="0"/>
              <a:t>可以帮助我们</a:t>
            </a:r>
            <a:r>
              <a:rPr lang="zh-CN" altLang="en-US" dirty="0"/>
              <a:t>及时发现各种新出现的子域，而</a:t>
            </a:r>
            <a:r>
              <a:rPr lang="en-US" altLang="zh-CN" dirty="0"/>
              <a:t>slack</a:t>
            </a:r>
            <a:r>
              <a:rPr lang="zh-CN" altLang="en-US" dirty="0"/>
              <a:t>只是作为一个信息推送的平台</a:t>
            </a:r>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62</a:t>
            </a:fld>
            <a:endParaRPr kumimoji="1" lang="zh-CN" altLang="en-US"/>
          </a:p>
        </p:txBody>
      </p:sp>
    </p:spTree>
    <p:extLst>
      <p:ext uri="{BB962C8B-B14F-4D97-AF65-F5344CB8AC3E}">
        <p14:creationId xmlns:p14="http://schemas.microsoft.com/office/powerpoint/2010/main" val="30081302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63</a:t>
            </a:fld>
            <a:endParaRPr kumimoji="1" lang="zh-CN" altLang="en-US"/>
          </a:p>
        </p:txBody>
      </p:sp>
    </p:spTree>
    <p:extLst>
      <p:ext uri="{BB962C8B-B14F-4D97-AF65-F5344CB8AC3E}">
        <p14:creationId xmlns:p14="http://schemas.microsoft.com/office/powerpoint/2010/main" val="5756606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64</a:t>
            </a:fld>
            <a:endParaRPr kumimoji="1" lang="zh-CN" altLang="en-US"/>
          </a:p>
        </p:txBody>
      </p:sp>
    </p:spTree>
    <p:extLst>
      <p:ext uri="{BB962C8B-B14F-4D97-AF65-F5344CB8AC3E}">
        <p14:creationId xmlns:p14="http://schemas.microsoft.com/office/powerpoint/2010/main" val="258308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我的挖掘流程是这样的：</a:t>
            </a:r>
            <a:endParaRPr kumimoji="1" lang="en-US" altLang="zh-CN" dirty="0"/>
          </a:p>
          <a:p>
            <a:r>
              <a:rPr kumimoji="1" lang="zh-CN" altLang="en-US" dirty="0"/>
              <a:t>首先第一步阅读</a:t>
            </a:r>
            <a:r>
              <a:rPr kumimoji="1" lang="en-US" altLang="zh-CN" dirty="0"/>
              <a:t>SRC</a:t>
            </a:r>
            <a:r>
              <a:rPr kumimoji="1" lang="zh-CN" altLang="en-US" dirty="0"/>
              <a:t>的规则，确定测试范围；第二步读赏金标准（漏洞价值），心中有个概念，根据个人水平和喜好制定“生存指南”（关于这个生存指南的制定，稍后会在漏洞案例分享中体现）</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10</a:t>
            </a:fld>
            <a:endParaRPr kumimoji="1" lang="zh-CN" altLang="en-US"/>
          </a:p>
        </p:txBody>
      </p:sp>
    </p:spTree>
    <p:extLst>
      <p:ext uri="{BB962C8B-B14F-4D97-AF65-F5344CB8AC3E}">
        <p14:creationId xmlns:p14="http://schemas.microsoft.com/office/powerpoint/2010/main" val="134364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在国内，赏金活动参与者有上千人，</a:t>
            </a:r>
            <a:r>
              <a:rPr kumimoji="1" lang="en-US" altLang="zh-CN" dirty="0"/>
              <a:t>SRC</a:t>
            </a:r>
            <a:r>
              <a:rPr kumimoji="1" lang="zh-CN" altLang="en-US" dirty="0"/>
              <a:t>是一个“大肥肉”，想从这么多“大神”手里抢“肉”吃可不是一件容易的事情，所以在技术处于“同等”水平线的时候比拼的是“信息收集”、“细心”；首先我们来聊一下“信息收集”</a:t>
            </a:r>
            <a:endParaRPr kumimoji="1" lang="en-US" altLang="zh-CN" dirty="0"/>
          </a:p>
          <a:p>
            <a:endParaRPr kumimoji="1" lang="en-US" altLang="zh-CN" dirty="0"/>
          </a:p>
          <a:p>
            <a:r>
              <a:rPr kumimoji="1" lang="en-US" altLang="zh-CN" dirty="0"/>
              <a:t>---</a:t>
            </a:r>
          </a:p>
          <a:p>
            <a:endParaRPr kumimoji="1" lang="en-US" altLang="zh-CN" dirty="0"/>
          </a:p>
          <a:p>
            <a:r>
              <a:rPr kumimoji="1" lang="zh-CN" altLang="en-US" dirty="0"/>
              <a:t>以上内容我都会以单个案例呈现，来证明收集这些东西并不是没有用处的</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11</a:t>
            </a:fld>
            <a:endParaRPr kumimoji="1" lang="zh-CN" altLang="en-US"/>
          </a:p>
        </p:txBody>
      </p:sp>
    </p:spTree>
    <p:extLst>
      <p:ext uri="{BB962C8B-B14F-4D97-AF65-F5344CB8AC3E}">
        <p14:creationId xmlns:p14="http://schemas.microsoft.com/office/powerpoint/2010/main" val="71051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DNS</a:t>
            </a:r>
            <a:r>
              <a:rPr kumimoji="1" lang="zh-CN" altLang="en-US" dirty="0"/>
              <a:t>枚举获取子域名，是我们经常接触到的一个信息收集的方式，关于这一块的工作内容，我的做法是买一台云服务器（注意：需要配置高一点、带宽大一点），放一个</a:t>
            </a:r>
            <a:r>
              <a:rPr kumimoji="1" lang="en-US" altLang="zh-CN" dirty="0"/>
              <a:t>DNS</a:t>
            </a:r>
            <a:r>
              <a:rPr kumimoji="1" lang="zh-CN" altLang="en-US" dirty="0"/>
              <a:t>枚举工具运行，睡一觉等第二天上服务器看结果就行。</a:t>
            </a:r>
            <a:endParaRPr kumimoji="1" lang="en-US" altLang="zh-CN" dirty="0"/>
          </a:p>
          <a:p>
            <a:endParaRPr kumimoji="1" lang="en-US" altLang="zh-CN" dirty="0"/>
          </a:p>
          <a:p>
            <a:r>
              <a:rPr kumimoji="1" lang="zh-CN" altLang="en-US" dirty="0"/>
              <a:t>关于</a:t>
            </a:r>
            <a:r>
              <a:rPr kumimoji="1" lang="en-US" altLang="zh-CN" dirty="0"/>
              <a:t>DNS</a:t>
            </a:r>
            <a:r>
              <a:rPr kumimoji="1" lang="zh-CN" altLang="en-US" dirty="0"/>
              <a:t>枚举需要注意的几个坑：第一个就是泛解析（很多电商类、互联网类的厂商都会使用泛解析技术，比如京东，那么如何排除泛解析问题呢？） 第二个就是子域名枚举出的域名不够全面</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12</a:t>
            </a:fld>
            <a:endParaRPr kumimoji="1" lang="zh-CN" altLang="en-US"/>
          </a:p>
        </p:txBody>
      </p:sp>
    </p:spTree>
    <p:extLst>
      <p:ext uri="{BB962C8B-B14F-4D97-AF65-F5344CB8AC3E}">
        <p14:creationId xmlns:p14="http://schemas.microsoft.com/office/powerpoint/2010/main" val="374807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目前还没有一套完整的方法去</a:t>
            </a:r>
            <a:r>
              <a:rPr kumimoji="1" lang="en-US" altLang="zh-CN" dirty="0"/>
              <a:t>100%</a:t>
            </a:r>
            <a:r>
              <a:rPr kumimoji="1" lang="zh-CN" altLang="en-US" dirty="0"/>
              <a:t>的排除泛解析，我的方法比较暴力，首先在做</a:t>
            </a:r>
            <a:r>
              <a:rPr kumimoji="1" lang="en-US" altLang="zh-CN" dirty="0"/>
              <a:t>DNS</a:t>
            </a:r>
            <a:r>
              <a:rPr kumimoji="1" lang="zh-CN" altLang="en-US" dirty="0"/>
              <a:t>枚举的时候我会请求一个随机域名，如果该域名存在即表示其为泛解析域名，解析出相对应的</a:t>
            </a:r>
            <a:r>
              <a:rPr kumimoji="1" lang="en-US" altLang="zh-CN" dirty="0"/>
              <a:t>IP</a:t>
            </a:r>
            <a:r>
              <a:rPr kumimoji="1" lang="zh-CN" altLang="en-US" dirty="0"/>
              <a:t>之后，继续进行</a:t>
            </a:r>
            <a:r>
              <a:rPr kumimoji="1" lang="en-US" altLang="zh-CN" dirty="0"/>
              <a:t>DNS</a:t>
            </a:r>
            <a:r>
              <a:rPr kumimoji="1" lang="zh-CN" altLang="en-US" dirty="0"/>
              <a:t>枚举，当有域名解析到这个</a:t>
            </a:r>
            <a:r>
              <a:rPr kumimoji="1" lang="en-US" altLang="zh-CN" dirty="0"/>
              <a:t>IP</a:t>
            </a:r>
            <a:r>
              <a:rPr kumimoji="1" lang="zh-CN" altLang="en-US" dirty="0"/>
              <a:t>地址的时候就作为泛解析域名忽视</a:t>
            </a:r>
          </a:p>
        </p:txBody>
      </p:sp>
      <p:sp>
        <p:nvSpPr>
          <p:cNvPr id="4" name="灯片编号占位符 3"/>
          <p:cNvSpPr>
            <a:spLocks noGrp="1"/>
          </p:cNvSpPr>
          <p:nvPr>
            <p:ph type="sldNum" sz="quarter" idx="10"/>
          </p:nvPr>
        </p:nvSpPr>
        <p:spPr/>
        <p:txBody>
          <a:bodyPr/>
          <a:lstStyle/>
          <a:p>
            <a:fld id="{6510FF57-52CE-D749-A0B3-B7D1B6EF2809}" type="slidenum">
              <a:rPr kumimoji="1" lang="zh-CN" altLang="en-US" smtClean="0"/>
              <a:t>13</a:t>
            </a:fld>
            <a:endParaRPr kumimoji="1" lang="zh-CN" altLang="en-US"/>
          </a:p>
        </p:txBody>
      </p:sp>
    </p:spTree>
    <p:extLst>
      <p:ext uri="{BB962C8B-B14F-4D97-AF65-F5344CB8AC3E}">
        <p14:creationId xmlns:p14="http://schemas.microsoft.com/office/powerpoint/2010/main" val="1960089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Styl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144115" y="0"/>
            <a:ext cx="6855770" cy="5143500"/>
          </a:xfrm>
          <a:prstGeom prst="rect">
            <a:avLst/>
          </a:prstGeom>
        </p:spPr>
      </p:pic>
    </p:spTree>
    <p:extLst>
      <p:ext uri="{BB962C8B-B14F-4D97-AF65-F5344CB8AC3E}">
        <p14:creationId xmlns:p14="http://schemas.microsoft.com/office/powerpoint/2010/main" val="13631522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7172"/>
            <a:ext cx="9143998" cy="5080348"/>
          </a:xfrm>
          <a:prstGeom prst="rect">
            <a:avLst/>
          </a:prstGeom>
        </p:spPr>
      </p:pic>
    </p:spTree>
    <p:extLst>
      <p:ext uri="{BB962C8B-B14F-4D97-AF65-F5344CB8AC3E}">
        <p14:creationId xmlns:p14="http://schemas.microsoft.com/office/powerpoint/2010/main" val="99324641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31192"/>
            <a:ext cx="9139711" cy="5081113"/>
          </a:xfrm>
          <a:prstGeom prst="rect">
            <a:avLst/>
          </a:prstGeom>
        </p:spPr>
      </p:pic>
      <p:sp>
        <p:nvSpPr>
          <p:cNvPr id="2" name="Title 1"/>
          <p:cNvSpPr>
            <a:spLocks noGrp="1"/>
          </p:cNvSpPr>
          <p:nvPr>
            <p:ph type="ctrTitle" hasCustomPrompt="1"/>
          </p:nvPr>
        </p:nvSpPr>
        <p:spPr>
          <a:xfrm>
            <a:off x="683658" y="1316831"/>
            <a:ext cx="7772400" cy="1102519"/>
          </a:xfrm>
        </p:spPr>
        <p:txBody>
          <a:bodyPr/>
          <a:lstStyle>
            <a:lvl1pPr algn="ctr">
              <a:defRPr>
                <a:solidFill>
                  <a:schemeClr val="bg1"/>
                </a:solidFill>
              </a:defRPr>
            </a:lvl1pPr>
          </a:lstStyle>
          <a:p>
            <a:r>
              <a:rPr lang="en-US" dirty="0"/>
              <a:t>Click to Edit Title Style</a:t>
            </a:r>
          </a:p>
        </p:txBody>
      </p:sp>
    </p:spTree>
    <p:extLst>
      <p:ext uri="{BB962C8B-B14F-4D97-AF65-F5344CB8AC3E}">
        <p14:creationId xmlns:p14="http://schemas.microsoft.com/office/powerpoint/2010/main" val="146026429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00"/>
            <a:ext cx="9143999" cy="5083496"/>
          </a:xfrm>
          <a:prstGeom prst="rect">
            <a:avLst/>
          </a:prstGeom>
        </p:spPr>
      </p:pic>
      <p:sp>
        <p:nvSpPr>
          <p:cNvPr id="6" name="Content Placeholder 2"/>
          <p:cNvSpPr>
            <a:spLocks noGrp="1"/>
          </p:cNvSpPr>
          <p:nvPr>
            <p:ph idx="1"/>
          </p:nvPr>
        </p:nvSpPr>
        <p:spPr>
          <a:xfrm>
            <a:off x="1066800" y="666750"/>
            <a:ext cx="7315200" cy="3505200"/>
          </a:xfrm>
        </p:spPr>
        <p:txBody>
          <a:bodyPr/>
          <a:lstStyle>
            <a:lvl1pPr>
              <a:defRPr>
                <a:solidFill>
                  <a:srgbClr val="464646"/>
                </a:solidFill>
              </a:defRPr>
            </a:lvl1pPr>
            <a:lvl2pPr>
              <a:defRPr>
                <a:solidFill>
                  <a:srgbClr val="464646"/>
                </a:solidFill>
              </a:defRPr>
            </a:lvl2pPr>
            <a:lvl3pPr>
              <a:defRPr>
                <a:solidFill>
                  <a:srgbClr val="464646"/>
                </a:solidFill>
              </a:defRPr>
            </a:lvl3pPr>
            <a:lvl4pPr>
              <a:defRPr>
                <a:solidFill>
                  <a:srgbClr val="464646"/>
                </a:solidFill>
              </a:defRPr>
            </a:lvl4pPr>
            <a:lvl5pPr>
              <a:defRPr>
                <a:solidFill>
                  <a:srgbClr val="4646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792362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00"/>
            <a:ext cx="9143999" cy="5083497"/>
          </a:xfrm>
          <a:prstGeom prst="rect">
            <a:avLst/>
          </a:prstGeom>
        </p:spPr>
      </p:pic>
      <p:sp>
        <p:nvSpPr>
          <p:cNvPr id="8" name="Content Placeholder 2"/>
          <p:cNvSpPr>
            <a:spLocks noGrp="1"/>
          </p:cNvSpPr>
          <p:nvPr>
            <p:ph idx="1"/>
          </p:nvPr>
        </p:nvSpPr>
        <p:spPr>
          <a:xfrm>
            <a:off x="762000" y="895350"/>
            <a:ext cx="7620000" cy="3276600"/>
          </a:xfrm>
        </p:spPr>
        <p:txBody>
          <a:bodyPr/>
          <a:lstStyle>
            <a:lvl1pPr>
              <a:defRPr>
                <a:solidFill>
                  <a:srgbClr val="464646"/>
                </a:solidFill>
              </a:defRPr>
            </a:lvl1pPr>
            <a:lvl2pPr>
              <a:defRPr>
                <a:solidFill>
                  <a:srgbClr val="464646"/>
                </a:solidFill>
              </a:defRPr>
            </a:lvl2pPr>
            <a:lvl3pPr>
              <a:defRPr>
                <a:solidFill>
                  <a:srgbClr val="464646"/>
                </a:solidFill>
              </a:defRPr>
            </a:lvl3pPr>
            <a:lvl4pPr>
              <a:defRPr>
                <a:solidFill>
                  <a:srgbClr val="464646"/>
                </a:solidFill>
              </a:defRPr>
            </a:lvl4pPr>
            <a:lvl5pPr>
              <a:defRPr>
                <a:solidFill>
                  <a:srgbClr val="4646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104869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096197"/>
          </a:xfrm>
          <a:prstGeom prst="rect">
            <a:avLst/>
          </a:prstGeom>
        </p:spPr>
      </p:pic>
      <p:sp>
        <p:nvSpPr>
          <p:cNvPr id="5" name="Title 1"/>
          <p:cNvSpPr>
            <a:spLocks noGrp="1"/>
          </p:cNvSpPr>
          <p:nvPr>
            <p:ph type="ctrTitle" hasCustomPrompt="1"/>
          </p:nvPr>
        </p:nvSpPr>
        <p:spPr>
          <a:xfrm>
            <a:off x="685800" y="209550"/>
            <a:ext cx="7772400" cy="1102519"/>
          </a:xfrm>
        </p:spPr>
        <p:txBody>
          <a:bodyPr/>
          <a:lstStyle>
            <a:lvl1pPr algn="ctr">
              <a:defRPr>
                <a:solidFill>
                  <a:schemeClr val="bg1"/>
                </a:solidFill>
              </a:defRPr>
            </a:lvl1pPr>
          </a:lstStyle>
          <a:p>
            <a:r>
              <a:rPr lang="en-US" dirty="0"/>
              <a:t>Click to Edit Title Style</a:t>
            </a:r>
          </a:p>
        </p:txBody>
      </p:sp>
      <p:sp>
        <p:nvSpPr>
          <p:cNvPr id="7" name="Content Placeholder 2"/>
          <p:cNvSpPr>
            <a:spLocks noGrp="1"/>
          </p:cNvSpPr>
          <p:nvPr>
            <p:ph idx="1"/>
          </p:nvPr>
        </p:nvSpPr>
        <p:spPr>
          <a:xfrm>
            <a:off x="762000" y="1415446"/>
            <a:ext cx="7620000" cy="2756504"/>
          </a:xfrm>
        </p:spPr>
        <p:txBody>
          <a:bodyPr/>
          <a:lstStyle>
            <a:lvl1pPr>
              <a:defRPr>
                <a:solidFill>
                  <a:srgbClr val="464646"/>
                </a:solidFill>
              </a:defRPr>
            </a:lvl1pPr>
            <a:lvl2pPr>
              <a:defRPr>
                <a:solidFill>
                  <a:srgbClr val="464646"/>
                </a:solidFill>
              </a:defRPr>
            </a:lvl2pPr>
            <a:lvl3pPr>
              <a:defRPr>
                <a:solidFill>
                  <a:srgbClr val="464646"/>
                </a:solidFill>
              </a:defRPr>
            </a:lvl3pPr>
            <a:lvl4pPr>
              <a:defRPr>
                <a:solidFill>
                  <a:srgbClr val="464646"/>
                </a:solidFill>
              </a:defRPr>
            </a:lvl4pPr>
            <a:lvl5pPr>
              <a:defRPr>
                <a:solidFill>
                  <a:srgbClr val="4646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11740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526"/>
            <a:ext cx="9143999" cy="5083497"/>
          </a:xfrm>
          <a:prstGeom prst="rect">
            <a:avLst/>
          </a:prstGeom>
        </p:spPr>
      </p:pic>
      <p:sp>
        <p:nvSpPr>
          <p:cNvPr id="6" name="Content Placeholder 2"/>
          <p:cNvSpPr>
            <a:spLocks noGrp="1"/>
          </p:cNvSpPr>
          <p:nvPr>
            <p:ph idx="1"/>
          </p:nvPr>
        </p:nvSpPr>
        <p:spPr>
          <a:xfrm>
            <a:off x="762000" y="438150"/>
            <a:ext cx="7620000" cy="3733800"/>
          </a:xfrm>
        </p:spPr>
        <p:txBody>
          <a:bodyPr/>
          <a:lstStyle>
            <a:lvl1pPr>
              <a:defRPr>
                <a:solidFill>
                  <a:srgbClr val="464646"/>
                </a:solidFill>
              </a:defRPr>
            </a:lvl1pPr>
            <a:lvl2pPr>
              <a:defRPr>
                <a:solidFill>
                  <a:srgbClr val="464646"/>
                </a:solidFill>
              </a:defRPr>
            </a:lvl2pPr>
            <a:lvl3pPr>
              <a:defRPr>
                <a:solidFill>
                  <a:srgbClr val="464646"/>
                </a:solidFill>
              </a:defRPr>
            </a:lvl3pPr>
            <a:lvl4pPr>
              <a:defRPr>
                <a:solidFill>
                  <a:srgbClr val="464646"/>
                </a:solidFill>
              </a:defRPr>
            </a:lvl4pPr>
            <a:lvl5pPr>
              <a:defRPr>
                <a:solidFill>
                  <a:srgbClr val="46464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820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文本">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48415637-7590-AF4E-9A0E-4CAFD5D21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44"/>
            <a:ext cx="9143999" cy="5126072"/>
          </a:xfrm>
          <a:prstGeom prst="rect">
            <a:avLst/>
          </a:prstGeom>
        </p:spPr>
      </p:pic>
    </p:spTree>
    <p:extLst>
      <p:ext uri="{BB962C8B-B14F-4D97-AF65-F5344CB8AC3E}">
        <p14:creationId xmlns:p14="http://schemas.microsoft.com/office/powerpoint/2010/main" val="253183538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extLst mod="1">
    <p:ext uri="{DCECCB84-F9BA-43D5-87BE-67443E8EF086}">
      <p15:sldGuideLst xmlns:p15="http://schemas.microsoft.com/office/powerpoint/2012/main">
        <p15:guide id="1" orient="horz" pos="323">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2568111"/>
      </p:ext>
    </p:extLst>
  </p:cSld>
  <p:clrMap bg1="lt1" tx1="dk1" bg2="lt2" tx2="dk2" accent1="accent1" accent2="accent2" accent3="accent3" accent4="accent4" accent5="accent5" accent6="accent6" hlink="hlink" folHlink="folHlink"/>
  <p:sldLayoutIdLst>
    <p:sldLayoutId id="2147483656" r:id="rId1"/>
    <p:sldLayoutId id="2147483652" r:id="rId2"/>
    <p:sldLayoutId id="2147483649" r:id="rId3"/>
    <p:sldLayoutId id="2147483659" r:id="rId4"/>
    <p:sldLayoutId id="2147483650" r:id="rId5"/>
    <p:sldLayoutId id="2147483658" r:id="rId6"/>
    <p:sldLayoutId id="2147483660" r:id="rId7"/>
    <p:sldLayoutId id="2147483661" r:id="rId8"/>
  </p:sldLayoutIdLst>
  <mc:AlternateContent xmlns:mc="http://schemas.openxmlformats.org/markup-compatibility/2006" xmlns:p14="http://schemas.microsoft.com/office/powerpoint/2010/main">
    <mc:Choice Requires="p14">
      <p:transition p14:dur="0" advTm="2000"/>
    </mc:Choice>
    <mc:Fallback xmlns="">
      <p:transition advTm="2000"/>
    </mc:Fallback>
  </mc:AlternateContent>
  <p:hf hdr="0" ftr="0" dt="0"/>
  <p:txStyles>
    <p:titleStyle>
      <a:lvl1pPr algn="l" defTabSz="457200" rtl="0" eaLnBrk="1" latinLnBrk="0" hangingPunct="1">
        <a:spcBef>
          <a:spcPct val="0"/>
        </a:spcBef>
        <a:buNone/>
        <a:defRPr sz="4000" kern="1200">
          <a:solidFill>
            <a:srgbClr val="006F53"/>
          </a:solidFill>
          <a:latin typeface="+mj-lt"/>
          <a:ea typeface="+mj-ea"/>
          <a:cs typeface="Open Sans"/>
        </a:defRPr>
      </a:lvl1pPr>
    </p:titleStyle>
    <p:bodyStyle>
      <a:lvl1pPr marL="342900" indent="-342900" algn="l" defTabSz="457200" rtl="0" eaLnBrk="1" latinLnBrk="0" hangingPunct="1">
        <a:spcBef>
          <a:spcPct val="20000"/>
        </a:spcBef>
        <a:buClr>
          <a:srgbClr val="006F53"/>
        </a:buClr>
        <a:buFont typeface="Lucida Grande"/>
        <a:buChar char="»"/>
        <a:defRPr sz="3000" kern="1200">
          <a:solidFill>
            <a:srgbClr val="464646"/>
          </a:solidFill>
          <a:latin typeface="+mn-lt"/>
          <a:ea typeface="+mn-ea"/>
          <a:cs typeface="Open Sans"/>
        </a:defRPr>
      </a:lvl1pPr>
      <a:lvl2pPr marL="914400" indent="-457200" algn="l" defTabSz="457200" rtl="0" eaLnBrk="1" latinLnBrk="0" hangingPunct="1">
        <a:spcBef>
          <a:spcPct val="20000"/>
        </a:spcBef>
        <a:buClr>
          <a:srgbClr val="006F53"/>
        </a:buClr>
        <a:buFont typeface="Arial"/>
        <a:buChar char="•"/>
        <a:defRPr sz="2600" kern="1200">
          <a:solidFill>
            <a:srgbClr val="464646"/>
          </a:solidFill>
          <a:latin typeface="+mn-lt"/>
          <a:ea typeface="+mn-ea"/>
          <a:cs typeface="Open Sans"/>
        </a:defRPr>
      </a:lvl2pPr>
      <a:lvl3pPr marL="1143000" indent="-228600" algn="l" defTabSz="457200" rtl="0" eaLnBrk="1" latinLnBrk="0" hangingPunct="1">
        <a:spcBef>
          <a:spcPct val="20000"/>
        </a:spcBef>
        <a:buClr>
          <a:srgbClr val="006F53"/>
        </a:buClr>
        <a:buFont typeface="Lucida Grande"/>
        <a:buChar char="-"/>
        <a:defRPr sz="2200" kern="1200">
          <a:solidFill>
            <a:srgbClr val="464646"/>
          </a:solidFill>
          <a:latin typeface="+mn-lt"/>
          <a:ea typeface="+mn-ea"/>
          <a:cs typeface="Open Sans"/>
        </a:defRPr>
      </a:lvl3pPr>
      <a:lvl4pPr marL="1600200" indent="-228600" algn="l" defTabSz="457200" rtl="0" eaLnBrk="1" latinLnBrk="0" hangingPunct="1">
        <a:spcBef>
          <a:spcPct val="20000"/>
        </a:spcBef>
        <a:buClr>
          <a:srgbClr val="006F53"/>
        </a:buClr>
        <a:buFont typeface="Arial"/>
        <a:buChar char="•"/>
        <a:defRPr sz="1800" kern="1200">
          <a:solidFill>
            <a:srgbClr val="464646"/>
          </a:solidFill>
          <a:latin typeface="+mn-lt"/>
          <a:ea typeface="+mn-ea"/>
          <a:cs typeface="Open Sans"/>
        </a:defRPr>
      </a:lvl4pPr>
      <a:lvl5pPr marL="2057400" indent="-228600" algn="l" defTabSz="457200" rtl="0" eaLnBrk="1" latinLnBrk="0" hangingPunct="1">
        <a:spcBef>
          <a:spcPct val="20000"/>
        </a:spcBef>
        <a:buClr>
          <a:srgbClr val="006F53"/>
        </a:buClr>
        <a:buFont typeface="Arial"/>
        <a:buChar char="•"/>
        <a:defRPr sz="1800" kern="1200">
          <a:solidFill>
            <a:srgbClr val="464646"/>
          </a:solidFill>
          <a:latin typeface="+mn-lt"/>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tiff"/></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0.tiff"/></Relationships>
</file>

<file path=ppt/slides/_rels/slide4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TheKingOfDuck/fuzzDicts" TargetMode="External"/><Relationship Id="rId7" Type="http://schemas.openxmlformats.org/officeDocument/2006/relationships/hyperlink" Target="https://github.com/Acmesec/PoCBox"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hyperlink" Target="https://github.com/GerbenJavado/LinkFinder" TargetMode="External"/><Relationship Id="rId5" Type="http://schemas.openxmlformats.org/officeDocument/2006/relationships/hyperlink" Target="https://github.com/xmendez/wfuzz" TargetMode="External"/><Relationship Id="rId4" Type="http://schemas.openxmlformats.org/officeDocument/2006/relationships/hyperlink" Target="https://github.com/TEag1e/BurpCollector"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497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0D7D7D6-F799-564F-8C36-5FF32B45F19D}"/>
              </a:ext>
            </a:extLst>
          </p:cNvPr>
          <p:cNvSpPr/>
          <p:nvPr/>
        </p:nvSpPr>
        <p:spPr>
          <a:xfrm>
            <a:off x="3298695" y="1276350"/>
            <a:ext cx="259237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信息收集</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“知己知彼”</a:t>
            </a:r>
          </a:p>
        </p:txBody>
      </p:sp>
      <p:sp>
        <p:nvSpPr>
          <p:cNvPr id="5" name="矩形 4">
            <a:extLst>
              <a:ext uri="{FF2B5EF4-FFF2-40B4-BE49-F238E27FC236}">
                <a16:creationId xmlns:a16="http://schemas.microsoft.com/office/drawing/2014/main" id="{BBF5DF8A-FE4B-DC40-8115-49A61C668F6E}"/>
              </a:ext>
            </a:extLst>
          </p:cNvPr>
          <p:cNvSpPr/>
          <p:nvPr/>
        </p:nvSpPr>
        <p:spPr>
          <a:xfrm>
            <a:off x="1744554" y="1986531"/>
            <a:ext cx="5654892" cy="1546577"/>
          </a:xfrm>
          <a:prstGeom prst="rect">
            <a:avLst/>
          </a:prstGeom>
        </p:spPr>
        <p:txBody>
          <a:bodyPr wrap="square">
            <a:spAutoFit/>
          </a:bodyPr>
          <a:lstStyle/>
          <a:p>
            <a:r>
              <a:rPr lang="zh-CN" altLang="en-US" sz="1350" dirty="0">
                <a:latin typeface="微软雅黑" panose="020B0503020204020204" pitchFamily="34" charset="-122"/>
                <a:ea typeface="微软雅黑" panose="020B0503020204020204" pitchFamily="34" charset="-122"/>
              </a:rPr>
              <a:t>线上“业务资产”类信息</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子域名（</a:t>
            </a:r>
            <a:r>
              <a:rPr lang="zh-CN" altLang="en-US" sz="1350" u="sng" dirty="0">
                <a:solidFill>
                  <a:srgbClr val="FF0000"/>
                </a:solidFill>
                <a:latin typeface="微软雅黑" panose="020B0503020204020204" pitchFamily="34" charset="-122"/>
                <a:ea typeface="微软雅黑" panose="020B0503020204020204" pitchFamily="34" charset="-122"/>
              </a:rPr>
              <a:t>重中之重</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en-US" altLang="zh-CN" sz="1350" dirty="0">
                <a:latin typeface="微软雅黑" panose="020B0503020204020204" pitchFamily="34" charset="-122"/>
                <a:ea typeface="微软雅黑" panose="020B0503020204020204" pitchFamily="34" charset="-122"/>
              </a:rPr>
              <a:t>C</a:t>
            </a:r>
            <a:r>
              <a:rPr lang="zh-CN" altLang="en-US" sz="1350" dirty="0">
                <a:latin typeface="微软雅黑" panose="020B0503020204020204" pitchFamily="34" charset="-122"/>
                <a:ea typeface="微软雅黑" panose="020B0503020204020204" pitchFamily="34" charset="-122"/>
              </a:rPr>
              <a:t>段（</a:t>
            </a:r>
            <a:r>
              <a:rPr lang="zh-CN" altLang="en-US" sz="1350" u="sng" dirty="0">
                <a:solidFill>
                  <a:srgbClr val="FF0000"/>
                </a:solidFill>
                <a:latin typeface="微软雅黑" panose="020B0503020204020204" pitchFamily="34" charset="-122"/>
                <a:ea typeface="微软雅黑" panose="020B0503020204020204" pitchFamily="34" charset="-122"/>
              </a:rPr>
              <a:t>边界点</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移动端（微信公众号、微信小程序、支付宝小程序、手机</a:t>
            </a:r>
            <a:r>
              <a:rPr lang="en-US" altLang="zh-CN" sz="1350" dirty="0">
                <a:latin typeface="微软雅黑" panose="020B0503020204020204" pitchFamily="34" charset="-122"/>
                <a:ea typeface="微软雅黑" panose="020B0503020204020204" pitchFamily="34" charset="-122"/>
              </a:rPr>
              <a:t>APP...</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其他端（</a:t>
            </a:r>
            <a:r>
              <a:rPr lang="en-US" altLang="zh-CN" sz="1350" dirty="0">
                <a:latin typeface="微软雅黑" panose="020B0503020204020204" pitchFamily="34" charset="-122"/>
                <a:ea typeface="微软雅黑" panose="020B0503020204020204" pitchFamily="34" charset="-122"/>
              </a:rPr>
              <a:t>PC</a:t>
            </a:r>
            <a:r>
              <a:rPr lang="zh-CN" altLang="en-US" sz="1350" dirty="0">
                <a:latin typeface="微软雅黑" panose="020B0503020204020204" pitchFamily="34" charset="-122"/>
                <a:ea typeface="微软雅黑" panose="020B0503020204020204" pitchFamily="34" charset="-122"/>
              </a:rPr>
              <a:t>、大屏终端）</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同备案下资产业务</a:t>
            </a: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a:t>
            </a:r>
          </a:p>
        </p:txBody>
      </p:sp>
      <p:sp>
        <p:nvSpPr>
          <p:cNvPr id="6" name="标题 2">
            <a:extLst>
              <a:ext uri="{FF2B5EF4-FFF2-40B4-BE49-F238E27FC236}">
                <a16:creationId xmlns:a16="http://schemas.microsoft.com/office/drawing/2014/main" id="{880C3F99-0978-1448-A780-1AAAC4944BEF}"/>
              </a:ext>
            </a:extLst>
          </p:cNvPr>
          <p:cNvSpPr txBox="1">
            <a:spLocks/>
          </p:cNvSpPr>
          <p:nvPr/>
        </p:nvSpPr>
        <p:spPr>
          <a:xfrm>
            <a:off x="3649720" y="431751"/>
            <a:ext cx="184456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p>
        </p:txBody>
      </p:sp>
    </p:spTree>
    <p:extLst>
      <p:ext uri="{BB962C8B-B14F-4D97-AF65-F5344CB8AC3E}">
        <p14:creationId xmlns:p14="http://schemas.microsoft.com/office/powerpoint/2010/main" val="117915787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B639DD0-B679-D843-BA88-59A4C65BA134}"/>
              </a:ext>
            </a:extLst>
          </p:cNvPr>
          <p:cNvSpPr/>
          <p:nvPr/>
        </p:nvSpPr>
        <p:spPr>
          <a:xfrm>
            <a:off x="2844845" y="2206337"/>
            <a:ext cx="3499676" cy="923330"/>
          </a:xfrm>
          <a:prstGeom prst="rect">
            <a:avLst/>
          </a:prstGeom>
        </p:spPr>
        <p:txBody>
          <a:bodyPr wrap="none">
            <a:spAutoFit/>
          </a:bodyPr>
          <a:lstStyle/>
          <a:p>
            <a:r>
              <a:rPr lang="en-US" altLang="zh-CN" sz="1350" dirty="0">
                <a:solidFill>
                  <a:srgbClr val="FF0000"/>
                </a:solidFill>
                <a:latin typeface="微软雅黑" panose="020B0503020204020204" pitchFamily="34" charset="-122"/>
                <a:ea typeface="微软雅黑" panose="020B0503020204020204" pitchFamily="34" charset="-122"/>
              </a:rPr>
              <a:t>DNS</a:t>
            </a:r>
            <a:r>
              <a:rPr lang="zh-CN" altLang="en-US" sz="1350" dirty="0">
                <a:solidFill>
                  <a:srgbClr val="FF0000"/>
                </a:solidFill>
                <a:latin typeface="微软雅黑" panose="020B0503020204020204" pitchFamily="34" charset="-122"/>
                <a:ea typeface="微软雅黑" panose="020B0503020204020204" pitchFamily="34" charset="-122"/>
              </a:rPr>
              <a:t>枚举</a:t>
            </a:r>
            <a:r>
              <a:rPr lang="zh-CN" altLang="en-US" sz="1350" dirty="0">
                <a:latin typeface="微软雅黑" panose="020B0503020204020204" pitchFamily="34" charset="-122"/>
                <a:ea typeface="微软雅黑" panose="020B0503020204020204" pitchFamily="34" charset="-122"/>
              </a:rPr>
              <a:t>：一台服务器、一个工具、睡一觉</a:t>
            </a:r>
            <a:endParaRPr lang="en-US" altLang="zh-CN" sz="1350" dirty="0">
              <a:latin typeface="微软雅黑" panose="020B0503020204020204" pitchFamily="34" charset="-122"/>
              <a:ea typeface="微软雅黑" panose="020B0503020204020204" pitchFamily="34" charset="-122"/>
            </a:endParaRPr>
          </a:p>
          <a:p>
            <a:endParaRPr lang="en-US" altLang="zh-CN" sz="1350" dirty="0">
              <a:latin typeface="微软雅黑" panose="020B0503020204020204" pitchFamily="34" charset="-122"/>
              <a:ea typeface="微软雅黑" panose="020B0503020204020204" pitchFamily="34" charset="-122"/>
            </a:endParaRPr>
          </a:p>
          <a:p>
            <a:endParaRPr lang="en-US" altLang="zh-CN" sz="1350" dirty="0">
              <a:latin typeface="微软雅黑" panose="020B0503020204020204" pitchFamily="34" charset="-122"/>
              <a:ea typeface="微软雅黑" panose="020B0503020204020204" pitchFamily="34" charset="-122"/>
            </a:endParaRPr>
          </a:p>
          <a:p>
            <a:r>
              <a:rPr lang="zh-CN" altLang="en-US" sz="1350" dirty="0">
                <a:latin typeface="微软雅黑" panose="020B0503020204020204" pitchFamily="34" charset="-122"/>
                <a:ea typeface="微软雅黑" panose="020B0503020204020204" pitchFamily="34" charset="-122"/>
              </a:rPr>
              <a:t>坑：</a:t>
            </a:r>
            <a:r>
              <a:rPr lang="en-US" altLang="zh-CN" sz="1350" dirty="0">
                <a:latin typeface="微软雅黑" panose="020B0503020204020204" pitchFamily="34" charset="-122"/>
                <a:ea typeface="微软雅黑" panose="020B0503020204020204" pitchFamily="34" charset="-122"/>
              </a:rPr>
              <a:t>1.</a:t>
            </a:r>
            <a:r>
              <a:rPr lang="zh-CN" altLang="en-US" sz="1350" dirty="0">
                <a:latin typeface="微软雅黑" panose="020B0503020204020204" pitchFamily="34" charset="-122"/>
                <a:ea typeface="微软雅黑" panose="020B0503020204020204" pitchFamily="34" charset="-122"/>
              </a:rPr>
              <a:t>泛解析 </a:t>
            </a:r>
            <a:r>
              <a:rPr lang="en-US" altLang="zh-CN" sz="1350" dirty="0">
                <a:latin typeface="微软雅黑" panose="020B0503020204020204" pitchFamily="34" charset="-122"/>
                <a:ea typeface="微软雅黑" panose="020B0503020204020204" pitchFamily="34" charset="-122"/>
              </a:rPr>
              <a:t>2.</a:t>
            </a:r>
            <a:r>
              <a:rPr lang="zh-CN" altLang="en-US" sz="1350" dirty="0">
                <a:latin typeface="微软雅黑" panose="020B0503020204020204" pitchFamily="34" charset="-122"/>
                <a:ea typeface="微软雅黑" panose="020B0503020204020204" pitchFamily="34" charset="-122"/>
              </a:rPr>
              <a:t>不够全面</a:t>
            </a:r>
            <a:endParaRPr lang="en-US" altLang="zh-CN" sz="1350" dirty="0">
              <a:latin typeface="微软雅黑" panose="020B0503020204020204" pitchFamily="34" charset="-122"/>
              <a:ea typeface="微软雅黑" panose="020B0503020204020204" pitchFamily="34" charset="-122"/>
            </a:endParaRPr>
          </a:p>
        </p:txBody>
      </p:sp>
      <p:sp>
        <p:nvSpPr>
          <p:cNvPr id="6" name="标题 2">
            <a:extLst>
              <a:ext uri="{FF2B5EF4-FFF2-40B4-BE49-F238E27FC236}">
                <a16:creationId xmlns:a16="http://schemas.microsoft.com/office/drawing/2014/main" id="{7D6C18C7-1E71-3748-8842-7465EA8E1609}"/>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
        <p:nvSpPr>
          <p:cNvPr id="7" name="矩形 6">
            <a:extLst>
              <a:ext uri="{FF2B5EF4-FFF2-40B4-BE49-F238E27FC236}">
                <a16:creationId xmlns:a16="http://schemas.microsoft.com/office/drawing/2014/main" id="{6A489DD8-0691-5C4A-8EFE-5C7CC33FB50F}"/>
              </a:ext>
            </a:extLst>
          </p:cNvPr>
          <p:cNvSpPr/>
          <p:nvPr/>
        </p:nvSpPr>
        <p:spPr>
          <a:xfrm>
            <a:off x="3298695" y="1276350"/>
            <a:ext cx="239681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子域名收集</a:t>
            </a:r>
            <a:r>
              <a:rPr lang="en-US" altLang="zh-CN" dirty="0">
                <a:latin typeface="微软雅黑" panose="020B0503020204020204" pitchFamily="34" charset="-122"/>
                <a:ea typeface="微软雅黑" panose="020B0503020204020204" pitchFamily="34" charset="-122"/>
              </a:rPr>
              <a:t>-</a:t>
            </a:r>
            <a:r>
              <a:rPr lang="en" altLang="zh-CN" dirty="0">
                <a:latin typeface="微软雅黑" panose="020B0503020204020204" pitchFamily="34" charset="-122"/>
                <a:ea typeface="微软雅黑" panose="020B0503020204020204" pitchFamily="34" charset="-122"/>
              </a:rPr>
              <a:t>DNS</a:t>
            </a:r>
            <a:r>
              <a:rPr lang="zh-CN" altLang="en-US" dirty="0">
                <a:latin typeface="微软雅黑" panose="020B0503020204020204" pitchFamily="34" charset="-122"/>
                <a:ea typeface="微软雅黑" panose="020B0503020204020204" pitchFamily="34" charset="-122"/>
              </a:rPr>
              <a:t>枚举</a:t>
            </a:r>
          </a:p>
        </p:txBody>
      </p:sp>
    </p:spTree>
    <p:extLst>
      <p:ext uri="{BB962C8B-B14F-4D97-AF65-F5344CB8AC3E}">
        <p14:creationId xmlns:p14="http://schemas.microsoft.com/office/powerpoint/2010/main" val="368858759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64288B9-5D03-C94E-9767-C08A4DAD08F2}"/>
              </a:ext>
            </a:extLst>
          </p:cNvPr>
          <p:cNvSpPr/>
          <p:nvPr/>
        </p:nvSpPr>
        <p:spPr>
          <a:xfrm>
            <a:off x="485689" y="1986531"/>
            <a:ext cx="4489306" cy="300082"/>
          </a:xfrm>
          <a:prstGeom prst="rect">
            <a:avLst/>
          </a:prstGeom>
        </p:spPr>
        <p:txBody>
          <a:bodyPr wrap="none">
            <a:spAutoFit/>
          </a:bodyPr>
          <a:lstStyle/>
          <a:p>
            <a:r>
              <a:rPr lang="en-US" altLang="zh-CN" sz="1350" dirty="0" err="1">
                <a:latin typeface="微软雅黑" panose="020B0503020204020204" pitchFamily="34" charset="-122"/>
                <a:ea typeface="微软雅黑" panose="020B0503020204020204" pitchFamily="34" charset="-122"/>
              </a:rPr>
              <a:t>xxxxoooo</a:t>
            </a:r>
            <a:r>
              <a:rPr lang="zh-CN" altLang="en-US" sz="1350" dirty="0">
                <a:latin typeface="微软雅黑" panose="020B0503020204020204" pitchFamily="34" charset="-122"/>
                <a:ea typeface="微软雅黑" panose="020B0503020204020204" pitchFamily="34" charset="-122"/>
              </a:rPr>
              <a:t>.jd.com -&gt; https://www.jd.com/</a:t>
            </a:r>
            <a:r>
              <a:rPr lang="zh-CN" altLang="en-US" sz="1350" dirty="0">
                <a:solidFill>
                  <a:srgbClr val="FF0000"/>
                </a:solidFill>
                <a:latin typeface="微软雅黑" panose="020B0503020204020204" pitchFamily="34" charset="-122"/>
                <a:ea typeface="微软雅黑" panose="020B0503020204020204" pitchFamily="34" charset="-122"/>
              </a:rPr>
              <a:t>error2</a:t>
            </a:r>
            <a:r>
              <a:rPr lang="zh-CN" altLang="en-US" sz="1350" dirty="0">
                <a:latin typeface="微软雅黑" panose="020B0503020204020204" pitchFamily="34" charset="-122"/>
                <a:ea typeface="微软雅黑" panose="020B0503020204020204" pitchFamily="34" charset="-122"/>
              </a:rPr>
              <a:t>.aspx</a:t>
            </a:r>
          </a:p>
        </p:txBody>
      </p:sp>
      <p:pic>
        <p:nvPicPr>
          <p:cNvPr id="4" name="图片 3">
            <a:extLst>
              <a:ext uri="{FF2B5EF4-FFF2-40B4-BE49-F238E27FC236}">
                <a16:creationId xmlns:a16="http://schemas.microsoft.com/office/drawing/2014/main" id="{9BE56385-815B-2F40-AF81-0543AC537246}"/>
              </a:ext>
            </a:extLst>
          </p:cNvPr>
          <p:cNvPicPr>
            <a:picLocks noChangeAspect="1"/>
          </p:cNvPicPr>
          <p:nvPr/>
        </p:nvPicPr>
        <p:blipFill>
          <a:blip r:embed="rId3"/>
          <a:stretch>
            <a:fillRect/>
          </a:stretch>
        </p:blipFill>
        <p:spPr>
          <a:xfrm>
            <a:off x="915687" y="2428746"/>
            <a:ext cx="3292684" cy="1982616"/>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01565933-4921-3247-BDB9-3DF76481870E}"/>
              </a:ext>
            </a:extLst>
          </p:cNvPr>
          <p:cNvSpPr/>
          <p:nvPr/>
        </p:nvSpPr>
        <p:spPr>
          <a:xfrm>
            <a:off x="5851338" y="1917281"/>
            <a:ext cx="1909177" cy="369332"/>
          </a:xfrm>
          <a:prstGeom prst="rect">
            <a:avLst/>
          </a:prstGeom>
        </p:spPr>
        <p:txBody>
          <a:bodyPr wrap="none">
            <a:spAutoFit/>
          </a:bodyPr>
          <a:lstStyle/>
          <a:p>
            <a:r>
              <a:rPr lang="en-US" altLang="zh-CN" dirty="0" err="1">
                <a:solidFill>
                  <a:srgbClr val="FF0000"/>
                </a:solidFill>
                <a:latin typeface="微软雅黑" panose="020B0503020204020204" pitchFamily="34" charset="-122"/>
                <a:ea typeface="微软雅黑" panose="020B0503020204020204" pitchFamily="34" charset="-122"/>
              </a:rPr>
              <a:t>xxxxoooo</a:t>
            </a:r>
            <a:r>
              <a:rPr lang="zh-CN" altLang="en-US" sz="1350" dirty="0">
                <a:latin typeface="微软雅黑" panose="020B0503020204020204" pitchFamily="34" charset="-122"/>
                <a:ea typeface="微软雅黑" panose="020B0503020204020204" pitchFamily="34" charset="-122"/>
              </a:rPr>
              <a:t>.jd.com</a:t>
            </a:r>
            <a:r>
              <a:rPr lang="zh-CN" altLang="en-US" dirty="0">
                <a:latin typeface="微软雅黑" panose="020B0503020204020204" pitchFamily="34" charset="-122"/>
                <a:ea typeface="微软雅黑" panose="020B0503020204020204" pitchFamily="34" charset="-122"/>
              </a:rPr>
              <a:t> </a:t>
            </a:r>
            <a:endParaRPr lang="zh-CN" altLang="en-US" dirty="0"/>
          </a:p>
        </p:txBody>
      </p:sp>
      <p:cxnSp>
        <p:nvCxnSpPr>
          <p:cNvPr id="8" name="直线箭头连接符 7">
            <a:extLst>
              <a:ext uri="{FF2B5EF4-FFF2-40B4-BE49-F238E27FC236}">
                <a16:creationId xmlns:a16="http://schemas.microsoft.com/office/drawing/2014/main" id="{033BBBA2-5B14-6442-BDC2-D9F03A9A09C9}"/>
              </a:ext>
            </a:extLst>
          </p:cNvPr>
          <p:cNvCxnSpPr>
            <a:cxnSpLocks/>
          </p:cNvCxnSpPr>
          <p:nvPr/>
        </p:nvCxnSpPr>
        <p:spPr>
          <a:xfrm>
            <a:off x="6879624" y="2337673"/>
            <a:ext cx="0" cy="59087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矩形 10">
            <a:extLst>
              <a:ext uri="{FF2B5EF4-FFF2-40B4-BE49-F238E27FC236}">
                <a16:creationId xmlns:a16="http://schemas.microsoft.com/office/drawing/2014/main" id="{BCEBCA5C-5AC2-3840-98C2-DFC176C733F8}"/>
              </a:ext>
            </a:extLst>
          </p:cNvPr>
          <p:cNvSpPr/>
          <p:nvPr/>
        </p:nvSpPr>
        <p:spPr>
          <a:xfrm>
            <a:off x="5007327" y="3002694"/>
            <a:ext cx="3954412" cy="1338828"/>
          </a:xfrm>
          <a:prstGeom prst="rect">
            <a:avLst/>
          </a:prstGeom>
        </p:spPr>
        <p:txBody>
          <a:bodyPr wrap="square">
            <a:spAutoFit/>
          </a:bodyPr>
          <a:lstStyle/>
          <a:p>
            <a:r>
              <a:rPr lang="en-US" altLang="zh-CN" sz="1350" dirty="0" err="1">
                <a:latin typeface="微软雅黑" panose="020B0503020204020204" pitchFamily="34" charset="-122"/>
                <a:ea typeface="微软雅黑" panose="020B0503020204020204" pitchFamily="34" charset="-122"/>
              </a:rPr>
              <a:t>xxxxoooo</a:t>
            </a:r>
            <a:r>
              <a:rPr lang="zh-CN" altLang="en-US" sz="135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 随机域名 </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 存在即表示为泛解析域名</a:t>
            </a:r>
            <a:endParaRPr lang="en-US" altLang="zh-CN" sz="1350" dirty="0">
              <a:latin typeface="微软雅黑" panose="020B0503020204020204" pitchFamily="34" charset="-122"/>
              <a:ea typeface="微软雅黑" panose="020B0503020204020204" pitchFamily="34" charset="-122"/>
            </a:endParaRPr>
          </a:p>
          <a:p>
            <a:endParaRPr lang="en-US" altLang="zh-CN" sz="1350" dirty="0">
              <a:latin typeface="微软雅黑" panose="020B0503020204020204" pitchFamily="34" charset="-122"/>
              <a:ea typeface="微软雅黑" panose="020B0503020204020204" pitchFamily="34" charset="-122"/>
            </a:endParaRPr>
          </a:p>
          <a:p>
            <a:r>
              <a:rPr lang="en-US" altLang="zh-CN" sz="1350" dirty="0" err="1">
                <a:latin typeface="微软雅黑" panose="020B0503020204020204" pitchFamily="34" charset="-122"/>
                <a:ea typeface="微软雅黑" panose="020B0503020204020204" pitchFamily="34" charset="-122"/>
              </a:rPr>
              <a:t>xxxxoooo.jd.com</a:t>
            </a:r>
            <a:r>
              <a:rPr lang="en-US" altLang="zh-CN" sz="1350" dirty="0">
                <a:latin typeface="微软雅黑" panose="020B0503020204020204" pitchFamily="34" charset="-122"/>
                <a:ea typeface="微软雅黑" panose="020B0503020204020204" pitchFamily="34" charset="-122"/>
              </a:rPr>
              <a:t> : 12.12.12.12 (IP</a:t>
            </a:r>
            <a:r>
              <a:rPr lang="zh-CN" altLang="en-US" sz="1350" dirty="0">
                <a:latin typeface="微软雅黑" panose="020B0503020204020204" pitchFamily="34" charset="-122"/>
                <a:ea typeface="微软雅黑" panose="020B0503020204020204" pitchFamily="34" charset="-122"/>
              </a:rPr>
              <a:t>地址</a:t>
            </a:r>
            <a:r>
              <a:rPr lang="en-US" altLang="zh-CN" sz="1350" dirty="0">
                <a:latin typeface="微软雅黑" panose="020B0503020204020204" pitchFamily="34" charset="-122"/>
                <a:ea typeface="微软雅黑" panose="020B0503020204020204" pitchFamily="34" charset="-122"/>
              </a:rPr>
              <a:t>)</a:t>
            </a:r>
          </a:p>
          <a:p>
            <a:endParaRPr lang="en-US" altLang="zh-CN" sz="1350" dirty="0">
              <a:latin typeface="微软雅黑" panose="020B0503020204020204" pitchFamily="34" charset="-122"/>
              <a:ea typeface="微软雅黑" panose="020B0503020204020204" pitchFamily="34" charset="-122"/>
            </a:endParaRPr>
          </a:p>
          <a:p>
            <a:r>
              <a:rPr lang="zh-CN" altLang="en-US" sz="1350" dirty="0">
                <a:latin typeface="微软雅黑" panose="020B0503020204020204" pitchFamily="34" charset="-122"/>
                <a:ea typeface="微软雅黑" panose="020B0503020204020204" pitchFamily="34" charset="-122"/>
              </a:rPr>
              <a:t>暴力方法</a:t>
            </a:r>
            <a:r>
              <a:rPr lang="en-US" altLang="zh-CN" sz="1350" dirty="0">
                <a:latin typeface="微软雅黑" panose="020B0503020204020204" pitchFamily="34" charset="-122"/>
                <a:ea typeface="微软雅黑" panose="020B0503020204020204" pitchFamily="34" charset="-122"/>
              </a:rPr>
              <a:t>: </a:t>
            </a:r>
            <a:r>
              <a:rPr lang="zh-CN" altLang="en-US" sz="1350" dirty="0">
                <a:latin typeface="微软雅黑" panose="020B0503020204020204" pitchFamily="34" charset="-122"/>
                <a:ea typeface="微软雅黑" panose="020B0503020204020204" pitchFamily="34" charset="-122"/>
              </a:rPr>
              <a:t>有域名解析到</a:t>
            </a:r>
            <a:r>
              <a:rPr lang="en-US" altLang="zh-CN" sz="1350" dirty="0">
                <a:latin typeface="微软雅黑" panose="020B0503020204020204" pitchFamily="34" charset="-122"/>
                <a:ea typeface="微软雅黑" panose="020B0503020204020204" pitchFamily="34" charset="-122"/>
              </a:rPr>
              <a:t>12.12.12.12</a:t>
            </a:r>
            <a:r>
              <a:rPr lang="zh-CN" altLang="en-US" sz="1350" dirty="0">
                <a:latin typeface="微软雅黑" panose="020B0503020204020204" pitchFamily="34" charset="-122"/>
                <a:ea typeface="微软雅黑" panose="020B0503020204020204" pitchFamily="34" charset="-122"/>
              </a:rPr>
              <a:t>即作为泛解析域名忽视</a:t>
            </a:r>
            <a:endParaRPr lang="en-US" altLang="zh-CN" sz="1350" dirty="0">
              <a:latin typeface="微软雅黑" panose="020B0503020204020204" pitchFamily="34" charset="-122"/>
              <a:ea typeface="微软雅黑" panose="020B0503020204020204" pitchFamily="34" charset="-122"/>
            </a:endParaRPr>
          </a:p>
        </p:txBody>
      </p:sp>
      <p:sp>
        <p:nvSpPr>
          <p:cNvPr id="9" name="标题 2">
            <a:extLst>
              <a:ext uri="{FF2B5EF4-FFF2-40B4-BE49-F238E27FC236}">
                <a16:creationId xmlns:a16="http://schemas.microsoft.com/office/drawing/2014/main" id="{4BCDEDB9-C5E1-3647-8AEF-6BA62AC7D05F}"/>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
        <p:nvSpPr>
          <p:cNvPr id="10" name="矩形 9">
            <a:extLst>
              <a:ext uri="{FF2B5EF4-FFF2-40B4-BE49-F238E27FC236}">
                <a16:creationId xmlns:a16="http://schemas.microsoft.com/office/drawing/2014/main" id="{35A1BE09-C950-ED44-9143-E81FBC4324E8}"/>
              </a:ext>
            </a:extLst>
          </p:cNvPr>
          <p:cNvSpPr/>
          <p:nvPr/>
        </p:nvSpPr>
        <p:spPr>
          <a:xfrm>
            <a:off x="4133419" y="1276350"/>
            <a:ext cx="87716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泛解析</a:t>
            </a:r>
          </a:p>
        </p:txBody>
      </p:sp>
    </p:spTree>
    <p:extLst>
      <p:ext uri="{BB962C8B-B14F-4D97-AF65-F5344CB8AC3E}">
        <p14:creationId xmlns:p14="http://schemas.microsoft.com/office/powerpoint/2010/main" val="162342857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18A5459-3EF8-D14C-BD14-BF32BBDB4D2C}"/>
              </a:ext>
            </a:extLst>
          </p:cNvPr>
          <p:cNvSpPr/>
          <p:nvPr/>
        </p:nvSpPr>
        <p:spPr>
          <a:xfrm>
            <a:off x="2351320" y="1733550"/>
            <a:ext cx="4475905" cy="300082"/>
          </a:xfrm>
          <a:prstGeom prst="rect">
            <a:avLst/>
          </a:prstGeom>
        </p:spPr>
        <p:txBody>
          <a:bodyPr wrap="none">
            <a:spAutoFit/>
          </a:bodyPr>
          <a:lstStyle/>
          <a:p>
            <a:r>
              <a:rPr lang="zh-CN" altLang="en" sz="1350" dirty="0">
                <a:latin typeface="Microsoft YaHei" panose="020B0503020204020204" pitchFamily="34" charset="-122"/>
                <a:ea typeface="Microsoft YaHei" panose="020B0503020204020204" pitchFamily="34" charset="-122"/>
              </a:rPr>
              <a:t>项目</a:t>
            </a:r>
            <a:r>
              <a:rPr lang="zh-CN" altLang="en-US" sz="1350" dirty="0">
                <a:latin typeface="Microsoft YaHei" panose="020B0503020204020204" pitchFamily="34" charset="-122"/>
                <a:ea typeface="Microsoft YaHei" panose="020B0503020204020204" pitchFamily="34" charset="-122"/>
              </a:rPr>
              <a:t>地址：</a:t>
            </a:r>
            <a:r>
              <a:rPr lang="en" altLang="zh-CN" sz="1350" dirty="0">
                <a:latin typeface="Microsoft YaHei" panose="020B0503020204020204" pitchFamily="34" charset="-122"/>
                <a:ea typeface="Microsoft YaHei" panose="020B0503020204020204" pitchFamily="34" charset="-122"/>
              </a:rPr>
              <a:t>https://github.com/Chora10/FuzzDomain</a:t>
            </a:r>
            <a:endParaRPr lang="zh-CN" altLang="en-US" sz="135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1AECBAF9-8648-804F-ACA1-F17A0656FF6D}"/>
              </a:ext>
            </a:extLst>
          </p:cNvPr>
          <p:cNvPicPr>
            <a:picLocks noChangeAspect="1"/>
          </p:cNvPicPr>
          <p:nvPr/>
        </p:nvPicPr>
        <p:blipFill>
          <a:blip r:embed="rId3"/>
          <a:stretch>
            <a:fillRect/>
          </a:stretch>
        </p:blipFill>
        <p:spPr>
          <a:xfrm>
            <a:off x="406165" y="2001977"/>
            <a:ext cx="5101763" cy="2955229"/>
          </a:xfrm>
          <a:prstGeom prst="rect">
            <a:avLst/>
          </a:prstGeom>
        </p:spPr>
      </p:pic>
      <p:sp>
        <p:nvSpPr>
          <p:cNvPr id="9" name="文本框 8">
            <a:extLst>
              <a:ext uri="{FF2B5EF4-FFF2-40B4-BE49-F238E27FC236}">
                <a16:creationId xmlns:a16="http://schemas.microsoft.com/office/drawing/2014/main" id="{391B3AC8-3D75-1F4C-A610-799B9BA1FE58}"/>
              </a:ext>
            </a:extLst>
          </p:cNvPr>
          <p:cNvSpPr txBox="1"/>
          <p:nvPr/>
        </p:nvSpPr>
        <p:spPr>
          <a:xfrm>
            <a:off x="5965410" y="2918920"/>
            <a:ext cx="1712328" cy="1131079"/>
          </a:xfrm>
          <a:prstGeom prst="rect">
            <a:avLst/>
          </a:prstGeom>
          <a:noFill/>
        </p:spPr>
        <p:txBody>
          <a:bodyPr wrap="none" rtlCol="0">
            <a:spAutoFit/>
          </a:bodyPr>
          <a:lstStyle/>
          <a:p>
            <a:r>
              <a:rPr kumimoji="1" lang="en-US" altLang="zh-CN" sz="1350" dirty="0">
                <a:latin typeface="Microsoft YaHei" panose="020B0503020204020204" pitchFamily="34" charset="-122"/>
                <a:ea typeface="Microsoft YaHei" panose="020B0503020204020204" pitchFamily="34" charset="-122"/>
              </a:rPr>
              <a:t>1.</a:t>
            </a:r>
            <a:r>
              <a:rPr kumimoji="1" lang="zh-CN" altLang="en-US" sz="1350" dirty="0">
                <a:latin typeface="Microsoft YaHei" panose="020B0503020204020204" pitchFamily="34" charset="-122"/>
                <a:ea typeface="Microsoft YaHei" panose="020B0503020204020204" pitchFamily="34" charset="-122"/>
              </a:rPr>
              <a:t>支持多线程</a:t>
            </a:r>
            <a:endParaRPr kumimoji="1" lang="en-US" altLang="zh-CN" sz="1350" dirty="0">
              <a:latin typeface="Microsoft YaHei" panose="020B0503020204020204" pitchFamily="34" charset="-122"/>
              <a:ea typeface="Microsoft YaHei" panose="020B0503020204020204" pitchFamily="34" charset="-122"/>
            </a:endParaRPr>
          </a:p>
          <a:p>
            <a:endParaRPr kumimoji="1" lang="en-US" altLang="zh-CN" sz="1350" dirty="0">
              <a:latin typeface="Microsoft YaHei" panose="020B0503020204020204" pitchFamily="34" charset="-122"/>
              <a:ea typeface="Microsoft YaHei" panose="020B0503020204020204" pitchFamily="34" charset="-122"/>
            </a:endParaRPr>
          </a:p>
          <a:p>
            <a:r>
              <a:rPr kumimoji="1" lang="en-US" altLang="zh-CN" sz="1350" dirty="0">
                <a:latin typeface="Microsoft YaHei" panose="020B0503020204020204" pitchFamily="34" charset="-122"/>
                <a:ea typeface="Microsoft YaHei" panose="020B0503020204020204" pitchFamily="34" charset="-122"/>
              </a:rPr>
              <a:t>2.</a:t>
            </a:r>
            <a:r>
              <a:rPr kumimoji="1" lang="zh-CN" altLang="en-US" sz="1350" dirty="0">
                <a:latin typeface="Microsoft YaHei" panose="020B0503020204020204" pitchFamily="34" charset="-122"/>
                <a:ea typeface="Microsoft YaHei" panose="020B0503020204020204" pitchFamily="34" charset="-122"/>
              </a:rPr>
              <a:t>支持多级域名枚举</a:t>
            </a:r>
            <a:endParaRPr kumimoji="1" lang="en-US" altLang="zh-CN" sz="1350" dirty="0">
              <a:latin typeface="Microsoft YaHei" panose="020B0503020204020204" pitchFamily="34" charset="-122"/>
              <a:ea typeface="Microsoft YaHei" panose="020B0503020204020204" pitchFamily="34" charset="-122"/>
            </a:endParaRPr>
          </a:p>
          <a:p>
            <a:endParaRPr kumimoji="1" lang="en-US" altLang="zh-CN" sz="1350" dirty="0">
              <a:latin typeface="Microsoft YaHei" panose="020B0503020204020204" pitchFamily="34" charset="-122"/>
              <a:ea typeface="Microsoft YaHei" panose="020B0503020204020204" pitchFamily="34" charset="-122"/>
            </a:endParaRPr>
          </a:p>
          <a:p>
            <a:r>
              <a:rPr kumimoji="1" lang="en-US" altLang="zh-CN" sz="1350" dirty="0">
                <a:latin typeface="Microsoft YaHei" panose="020B0503020204020204" pitchFamily="34" charset="-122"/>
                <a:ea typeface="Microsoft YaHei" panose="020B0503020204020204" pitchFamily="34" charset="-122"/>
              </a:rPr>
              <a:t>3.</a:t>
            </a:r>
            <a:r>
              <a:rPr kumimoji="1" lang="zh-CN" altLang="en-US" sz="1350" dirty="0">
                <a:latin typeface="Microsoft YaHei" panose="020B0503020204020204" pitchFamily="34" charset="-122"/>
                <a:ea typeface="Microsoft YaHei" panose="020B0503020204020204" pitchFamily="34" charset="-122"/>
              </a:rPr>
              <a:t>自定义规则</a:t>
            </a:r>
          </a:p>
        </p:txBody>
      </p:sp>
      <p:sp>
        <p:nvSpPr>
          <p:cNvPr id="8" name="矩形 7">
            <a:extLst>
              <a:ext uri="{FF2B5EF4-FFF2-40B4-BE49-F238E27FC236}">
                <a16:creationId xmlns:a16="http://schemas.microsoft.com/office/drawing/2014/main" id="{955EC59A-CB72-9D49-8AA6-79EA9D4B036D}"/>
              </a:ext>
            </a:extLst>
          </p:cNvPr>
          <p:cNvSpPr/>
          <p:nvPr/>
        </p:nvSpPr>
        <p:spPr>
          <a:xfrm>
            <a:off x="4133419" y="1276350"/>
            <a:ext cx="87716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泛解析</a:t>
            </a:r>
          </a:p>
        </p:txBody>
      </p:sp>
      <p:sp>
        <p:nvSpPr>
          <p:cNvPr id="10" name="标题 2">
            <a:extLst>
              <a:ext uri="{FF2B5EF4-FFF2-40B4-BE49-F238E27FC236}">
                <a16:creationId xmlns:a16="http://schemas.microsoft.com/office/drawing/2014/main" id="{E97FA437-0F57-504F-919E-1C1060AAC220}"/>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Tree>
    <p:extLst>
      <p:ext uri="{BB962C8B-B14F-4D97-AF65-F5344CB8AC3E}">
        <p14:creationId xmlns:p14="http://schemas.microsoft.com/office/powerpoint/2010/main" val="42688334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27450CD-B402-1544-871D-1F00E3C7A2FC}"/>
              </a:ext>
            </a:extLst>
          </p:cNvPr>
          <p:cNvSpPr/>
          <p:nvPr/>
        </p:nvSpPr>
        <p:spPr>
          <a:xfrm>
            <a:off x="337434" y="2162467"/>
            <a:ext cx="2652008" cy="1962076"/>
          </a:xfrm>
          <a:prstGeom prst="rect">
            <a:avLst/>
          </a:prstGeom>
        </p:spPr>
        <p:txBody>
          <a:bodyPr wrap="none">
            <a:spAutoFit/>
          </a:bodyPr>
          <a:lstStyle/>
          <a:p>
            <a:pPr marL="214313" indent="-214313">
              <a:buFontTx/>
              <a:buChar char="-"/>
            </a:pPr>
            <a:r>
              <a:rPr lang="zh-CN" altLang="en-US" sz="1350" dirty="0">
                <a:latin typeface="微软雅黑" panose="020B0503020204020204" pitchFamily="34" charset="-122"/>
                <a:ea typeface="微软雅黑" panose="020B0503020204020204" pitchFamily="34" charset="-122"/>
              </a:rPr>
              <a:t>英语单词大全（牛津词典）</a:t>
            </a:r>
            <a:endParaRPr lang="en-US" altLang="zh-CN" sz="1350" dirty="0">
              <a:latin typeface="微软雅黑" panose="020B0503020204020204" pitchFamily="34" charset="-122"/>
              <a:ea typeface="微软雅黑" panose="020B0503020204020204" pitchFamily="34" charset="-122"/>
            </a:endParaRPr>
          </a:p>
          <a:p>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平时积累收集（</a:t>
            </a:r>
            <a:r>
              <a:rPr lang="en-US" altLang="zh-CN" sz="1350" dirty="0" err="1">
                <a:latin typeface="微软雅黑" panose="020B0503020204020204" pitchFamily="34" charset="-122"/>
                <a:ea typeface="微软雅黑" panose="020B0503020204020204" pitchFamily="34" charset="-122"/>
              </a:rPr>
              <a:t>Ctrl+C</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zh-CN" altLang="en-US" sz="1350" dirty="0">
                <a:latin typeface="微软雅黑" panose="020B0503020204020204" pitchFamily="34" charset="-122"/>
                <a:ea typeface="微软雅黑" panose="020B0503020204020204" pitchFamily="34" charset="-122"/>
              </a:rPr>
              <a:t>常用单词拼音（缩写、全拼）</a:t>
            </a: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endParaRPr lang="en-US" altLang="zh-CN" sz="1350" dirty="0">
              <a:latin typeface="微软雅黑" panose="020B0503020204020204" pitchFamily="34" charset="-122"/>
              <a:ea typeface="微软雅黑" panose="020B0503020204020204" pitchFamily="34" charset="-122"/>
            </a:endParaRPr>
          </a:p>
          <a:p>
            <a:pPr marL="214313" indent="-214313">
              <a:buFontTx/>
              <a:buChar char="-"/>
            </a:pPr>
            <a:r>
              <a:rPr lang="en-US" altLang="zh-CN" sz="1350" dirty="0">
                <a:latin typeface="微软雅黑" panose="020B0503020204020204" pitchFamily="34" charset="-122"/>
                <a:ea typeface="微软雅黑" panose="020B0503020204020204" pitchFamily="34" charset="-122"/>
              </a:rPr>
              <a:t>0-99999</a:t>
            </a:r>
            <a:r>
              <a:rPr lang="zh-CN" altLang="en-US" sz="1350" dirty="0">
                <a:latin typeface="微软雅黑" panose="020B0503020204020204" pitchFamily="34" charset="-122"/>
                <a:ea typeface="微软雅黑" panose="020B0503020204020204" pitchFamily="34" charset="-122"/>
              </a:rPr>
              <a:t>、</a:t>
            </a:r>
            <a:r>
              <a:rPr lang="en-US" altLang="zh-CN" sz="1350" dirty="0">
                <a:latin typeface="微软雅黑" panose="020B0503020204020204" pitchFamily="34" charset="-122"/>
                <a:ea typeface="微软雅黑" panose="020B0503020204020204" pitchFamily="34" charset="-122"/>
              </a:rPr>
              <a:t>a-z</a:t>
            </a:r>
          </a:p>
          <a:p>
            <a:pPr marL="214313" indent="-214313">
              <a:buFontTx/>
              <a:buChar char="-"/>
            </a:pPr>
            <a:endParaRPr lang="en-US" altLang="zh-CN" sz="1350" dirty="0">
              <a:latin typeface="微软雅黑" panose="020B0503020204020204" pitchFamily="34" charset="-122"/>
              <a:ea typeface="微软雅黑" panose="020B0503020204020204" pitchFamily="34" charset="-122"/>
            </a:endParaRPr>
          </a:p>
          <a:p>
            <a:r>
              <a:rPr lang="en-US" altLang="zh-CN" sz="1350" dirty="0">
                <a:latin typeface="微软雅黑" panose="020B0503020204020204" pitchFamily="34" charset="-122"/>
                <a:ea typeface="微软雅黑" panose="020B0503020204020204" pitchFamily="34" charset="-122"/>
              </a:rPr>
              <a:t>......</a:t>
            </a:r>
          </a:p>
        </p:txBody>
      </p:sp>
      <p:pic>
        <p:nvPicPr>
          <p:cNvPr id="7" name="图片 6">
            <a:extLst>
              <a:ext uri="{FF2B5EF4-FFF2-40B4-BE49-F238E27FC236}">
                <a16:creationId xmlns:a16="http://schemas.microsoft.com/office/drawing/2014/main" id="{3FF42C35-E524-2240-95BC-8D55E032CC67}"/>
              </a:ext>
            </a:extLst>
          </p:cNvPr>
          <p:cNvPicPr>
            <a:picLocks noChangeAspect="1"/>
          </p:cNvPicPr>
          <p:nvPr/>
        </p:nvPicPr>
        <p:blipFill>
          <a:blip r:embed="rId3"/>
          <a:stretch>
            <a:fillRect/>
          </a:stretch>
        </p:blipFill>
        <p:spPr>
          <a:xfrm>
            <a:off x="2942956" y="1841918"/>
            <a:ext cx="1700096" cy="2939632"/>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9AF64358-4F42-F041-967E-57A604BF7419}"/>
              </a:ext>
            </a:extLst>
          </p:cNvPr>
          <p:cNvPicPr>
            <a:picLocks noChangeAspect="1"/>
          </p:cNvPicPr>
          <p:nvPr/>
        </p:nvPicPr>
        <p:blipFill>
          <a:blip r:embed="rId4"/>
          <a:stretch>
            <a:fillRect/>
          </a:stretch>
        </p:blipFill>
        <p:spPr>
          <a:xfrm>
            <a:off x="5251365" y="1912208"/>
            <a:ext cx="2730260" cy="2716942"/>
          </a:xfrm>
          <a:prstGeom prst="rect">
            <a:avLst/>
          </a:prstGeom>
          <a:ln>
            <a:noFill/>
          </a:ln>
          <a:effectLst>
            <a:outerShdw blurRad="292100" dist="139700" dir="2700000" algn="tl" rotWithShape="0">
              <a:srgbClr val="333333">
                <a:alpha val="65000"/>
              </a:srgbClr>
            </a:outerShdw>
          </a:effectLst>
        </p:spPr>
      </p:pic>
      <p:sp>
        <p:nvSpPr>
          <p:cNvPr id="12" name="矩形 11">
            <a:extLst>
              <a:ext uri="{FF2B5EF4-FFF2-40B4-BE49-F238E27FC236}">
                <a16:creationId xmlns:a16="http://schemas.microsoft.com/office/drawing/2014/main" id="{501F53CB-BDB6-0F49-9187-8BF2D067ABEC}"/>
              </a:ext>
            </a:extLst>
          </p:cNvPr>
          <p:cNvSpPr/>
          <p:nvPr/>
        </p:nvSpPr>
        <p:spPr>
          <a:xfrm>
            <a:off x="5685649" y="2958838"/>
            <a:ext cx="2204450" cy="369332"/>
          </a:xfrm>
          <a:prstGeom prst="rect">
            <a:avLst/>
          </a:prstGeom>
        </p:spPr>
        <p:txBody>
          <a:bodyPr wrap="none">
            <a:spAutoFit/>
          </a:bodyPr>
          <a:lstStyle/>
          <a:p>
            <a:r>
              <a:rPr lang="en-US" altLang="zh-CN" dirty="0">
                <a:solidFill>
                  <a:srgbClr val="FF0000"/>
                </a:solidFill>
                <a:latin typeface="微软雅黑" panose="020B0503020204020204" pitchFamily="34" charset="-122"/>
                <a:ea typeface="微软雅黑" panose="020B0503020204020204" pitchFamily="34" charset="-122"/>
              </a:rPr>
              <a:t>268</a:t>
            </a:r>
            <a:r>
              <a:rPr lang="zh-CN" altLang="en-US" dirty="0">
                <a:solidFill>
                  <a:srgbClr val="FF0000"/>
                </a:solidFill>
                <a:latin typeface="微软雅黑" panose="020B0503020204020204" pitchFamily="34" charset="-122"/>
                <a:ea typeface="微软雅黑" panose="020B0503020204020204" pitchFamily="34" charset="-122"/>
              </a:rPr>
              <a:t>万</a:t>
            </a:r>
            <a:r>
              <a:rPr lang="zh-CN" altLang="en-US" sz="1350" dirty="0">
                <a:latin typeface="微软雅黑" panose="020B0503020204020204" pitchFamily="34" charset="-122"/>
                <a:ea typeface="微软雅黑" panose="020B0503020204020204" pitchFamily="34" charset="-122"/>
              </a:rPr>
              <a:t>条子域名枚举字典</a:t>
            </a:r>
            <a:endParaRPr lang="zh-CN" altLang="en-US" sz="1350" dirty="0"/>
          </a:p>
        </p:txBody>
      </p:sp>
      <p:sp>
        <p:nvSpPr>
          <p:cNvPr id="8" name="矩形 7">
            <a:extLst>
              <a:ext uri="{FF2B5EF4-FFF2-40B4-BE49-F238E27FC236}">
                <a16:creationId xmlns:a16="http://schemas.microsoft.com/office/drawing/2014/main" id="{6A98CA10-8A7D-CC45-81EE-A612FCDC0723}"/>
              </a:ext>
            </a:extLst>
          </p:cNvPr>
          <p:cNvSpPr/>
          <p:nvPr/>
        </p:nvSpPr>
        <p:spPr>
          <a:xfrm>
            <a:off x="4133419" y="1276350"/>
            <a:ext cx="87716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不全面</a:t>
            </a:r>
          </a:p>
        </p:txBody>
      </p:sp>
      <p:sp>
        <p:nvSpPr>
          <p:cNvPr id="11" name="标题 2">
            <a:extLst>
              <a:ext uri="{FF2B5EF4-FFF2-40B4-BE49-F238E27FC236}">
                <a16:creationId xmlns:a16="http://schemas.microsoft.com/office/drawing/2014/main" id="{D99C4DAE-F32D-7B4F-8CE7-90E0ACD939C2}"/>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Tree>
    <p:extLst>
      <p:ext uri="{BB962C8B-B14F-4D97-AF65-F5344CB8AC3E}">
        <p14:creationId xmlns:p14="http://schemas.microsoft.com/office/powerpoint/2010/main" val="351793265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DDE76C1-8D0F-6842-9E51-93BF7A5C9748}"/>
              </a:ext>
            </a:extLst>
          </p:cNvPr>
          <p:cNvPicPr>
            <a:picLocks noChangeAspect="1"/>
          </p:cNvPicPr>
          <p:nvPr/>
        </p:nvPicPr>
        <p:blipFill>
          <a:blip r:embed="rId3"/>
          <a:stretch>
            <a:fillRect/>
          </a:stretch>
        </p:blipFill>
        <p:spPr>
          <a:xfrm>
            <a:off x="405901" y="1793245"/>
            <a:ext cx="2370074" cy="2667443"/>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3FCF5DE6-AA51-BC45-8D5F-749D6B3CE4C9}"/>
              </a:ext>
            </a:extLst>
          </p:cNvPr>
          <p:cNvSpPr/>
          <p:nvPr/>
        </p:nvSpPr>
        <p:spPr>
          <a:xfrm>
            <a:off x="1077481" y="4633868"/>
            <a:ext cx="1073051" cy="300082"/>
          </a:xfrm>
          <a:prstGeom prst="rect">
            <a:avLst/>
          </a:prstGeom>
        </p:spPr>
        <p:txBody>
          <a:bodyPr wrap="none">
            <a:spAutoFit/>
          </a:bodyPr>
          <a:lstStyle/>
          <a:p>
            <a:r>
              <a:rPr lang="en-US" altLang="zh-CN" sz="1350" dirty="0">
                <a:latin typeface="微软雅黑" panose="020B0503020204020204" pitchFamily="34" charset="-122"/>
                <a:ea typeface="微软雅黑" panose="020B0503020204020204" pitchFamily="34" charset="-122"/>
              </a:rPr>
              <a:t>HTTPS</a:t>
            </a:r>
            <a:r>
              <a:rPr lang="zh-CN" altLang="en-US" sz="1350" dirty="0">
                <a:latin typeface="微软雅黑" panose="020B0503020204020204" pitchFamily="34" charset="-122"/>
                <a:ea typeface="微软雅黑" panose="020B0503020204020204" pitchFamily="34" charset="-122"/>
              </a:rPr>
              <a:t>证书</a:t>
            </a:r>
            <a:endParaRPr lang="zh-CN" altLang="en-US" sz="1350" dirty="0"/>
          </a:p>
        </p:txBody>
      </p:sp>
      <p:pic>
        <p:nvPicPr>
          <p:cNvPr id="12" name="图片 11">
            <a:extLst>
              <a:ext uri="{FF2B5EF4-FFF2-40B4-BE49-F238E27FC236}">
                <a16:creationId xmlns:a16="http://schemas.microsoft.com/office/drawing/2014/main" id="{ADDF8F52-B571-3E4D-9615-C3DA137B482D}"/>
              </a:ext>
            </a:extLst>
          </p:cNvPr>
          <p:cNvPicPr>
            <a:picLocks noChangeAspect="1"/>
          </p:cNvPicPr>
          <p:nvPr/>
        </p:nvPicPr>
        <p:blipFill>
          <a:blip r:embed="rId4"/>
          <a:stretch>
            <a:fillRect/>
          </a:stretch>
        </p:blipFill>
        <p:spPr>
          <a:xfrm>
            <a:off x="3612762" y="1793244"/>
            <a:ext cx="1127572" cy="2668890"/>
          </a:xfrm>
          <a:prstGeom prst="rect">
            <a:avLst/>
          </a:prstGeom>
          <a:ln>
            <a:noFill/>
          </a:ln>
          <a:effectLst>
            <a:outerShdw blurRad="292100" dist="139700" dir="2700000" algn="tl" rotWithShape="0">
              <a:srgbClr val="333333">
                <a:alpha val="65000"/>
              </a:srgbClr>
            </a:outerShdw>
          </a:effectLst>
        </p:spPr>
      </p:pic>
      <p:sp>
        <p:nvSpPr>
          <p:cNvPr id="13" name="矩形 12">
            <a:extLst>
              <a:ext uri="{FF2B5EF4-FFF2-40B4-BE49-F238E27FC236}">
                <a16:creationId xmlns:a16="http://schemas.microsoft.com/office/drawing/2014/main" id="{DF9E037C-9163-FE4A-A176-23B0E138DAC7}"/>
              </a:ext>
            </a:extLst>
          </p:cNvPr>
          <p:cNvSpPr/>
          <p:nvPr/>
        </p:nvSpPr>
        <p:spPr>
          <a:xfrm>
            <a:off x="3488138" y="4633868"/>
            <a:ext cx="1422184" cy="300082"/>
          </a:xfrm>
          <a:prstGeom prst="rect">
            <a:avLst/>
          </a:prstGeom>
        </p:spPr>
        <p:txBody>
          <a:bodyPr wrap="none">
            <a:spAutoFit/>
          </a:bodyPr>
          <a:lstStyle/>
          <a:p>
            <a:r>
              <a:rPr lang="en-US" altLang="zh-CN" sz="1350" dirty="0">
                <a:latin typeface="微软雅黑" panose="020B0503020204020204" pitchFamily="34" charset="-122"/>
                <a:ea typeface="微软雅黑" panose="020B0503020204020204" pitchFamily="34" charset="-122"/>
              </a:rPr>
              <a:t>DNS</a:t>
            </a:r>
            <a:r>
              <a:rPr lang="zh-CN" altLang="en-US" sz="1350" dirty="0">
                <a:latin typeface="微软雅黑" panose="020B0503020204020204" pitchFamily="34" charset="-122"/>
                <a:ea typeface="微软雅黑" panose="020B0503020204020204" pitchFamily="34" charset="-122"/>
              </a:rPr>
              <a:t>数据集接口</a:t>
            </a:r>
            <a:endParaRPr lang="zh-CN" altLang="en-US" sz="1350" dirty="0"/>
          </a:p>
        </p:txBody>
      </p:sp>
      <p:sp>
        <p:nvSpPr>
          <p:cNvPr id="14" name="矩形 13">
            <a:extLst>
              <a:ext uri="{FF2B5EF4-FFF2-40B4-BE49-F238E27FC236}">
                <a16:creationId xmlns:a16="http://schemas.microsoft.com/office/drawing/2014/main" id="{5494770E-30B5-0940-AED5-2F840D9D06F7}"/>
              </a:ext>
            </a:extLst>
          </p:cNvPr>
          <p:cNvSpPr/>
          <p:nvPr/>
        </p:nvSpPr>
        <p:spPr>
          <a:xfrm>
            <a:off x="6321471" y="4633868"/>
            <a:ext cx="1223412"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威胁情报平台</a:t>
            </a:r>
            <a:endParaRPr lang="zh-CN" altLang="en-US" sz="1350" dirty="0"/>
          </a:p>
        </p:txBody>
      </p:sp>
      <p:pic>
        <p:nvPicPr>
          <p:cNvPr id="15" name="图片 14">
            <a:extLst>
              <a:ext uri="{FF2B5EF4-FFF2-40B4-BE49-F238E27FC236}">
                <a16:creationId xmlns:a16="http://schemas.microsoft.com/office/drawing/2014/main" id="{105E2CE3-F3D2-4847-AF95-816EC3E7F891}"/>
              </a:ext>
            </a:extLst>
          </p:cNvPr>
          <p:cNvPicPr>
            <a:picLocks noChangeAspect="1"/>
          </p:cNvPicPr>
          <p:nvPr/>
        </p:nvPicPr>
        <p:blipFill>
          <a:blip r:embed="rId5"/>
          <a:stretch>
            <a:fillRect/>
          </a:stretch>
        </p:blipFill>
        <p:spPr>
          <a:xfrm>
            <a:off x="5078801" y="2055053"/>
            <a:ext cx="3662586" cy="2019680"/>
          </a:xfrm>
          <a:prstGeom prst="rect">
            <a:avLst/>
          </a:prstGeom>
          <a:ln>
            <a:noFill/>
          </a:ln>
          <a:effectLst>
            <a:outerShdw blurRad="292100" dist="139700" dir="2700000" algn="tl" rotWithShape="0">
              <a:srgbClr val="333333">
                <a:alpha val="65000"/>
              </a:srgbClr>
            </a:outerShdw>
          </a:effectLst>
        </p:spPr>
      </p:pic>
      <p:sp>
        <p:nvSpPr>
          <p:cNvPr id="11" name="标题 2">
            <a:extLst>
              <a:ext uri="{FF2B5EF4-FFF2-40B4-BE49-F238E27FC236}">
                <a16:creationId xmlns:a16="http://schemas.microsoft.com/office/drawing/2014/main" id="{1DF7DC5A-4B65-E44D-A175-8618BE490CE0}"/>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
        <p:nvSpPr>
          <p:cNvPr id="16" name="矩形 15">
            <a:extLst>
              <a:ext uri="{FF2B5EF4-FFF2-40B4-BE49-F238E27FC236}">
                <a16:creationId xmlns:a16="http://schemas.microsoft.com/office/drawing/2014/main" id="{8CDACB38-EAE1-F446-B170-01E453E19692}"/>
              </a:ext>
            </a:extLst>
          </p:cNvPr>
          <p:cNvSpPr/>
          <p:nvPr/>
        </p:nvSpPr>
        <p:spPr>
          <a:xfrm>
            <a:off x="4018002" y="1276350"/>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其他方法</a:t>
            </a:r>
          </a:p>
        </p:txBody>
      </p:sp>
    </p:spTree>
    <p:extLst>
      <p:ext uri="{BB962C8B-B14F-4D97-AF65-F5344CB8AC3E}">
        <p14:creationId xmlns:p14="http://schemas.microsoft.com/office/powerpoint/2010/main" val="15952502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FBCE895-9E41-E241-B6C4-6D8906BC0790}"/>
              </a:ext>
            </a:extLst>
          </p:cNvPr>
          <p:cNvSpPr/>
          <p:nvPr/>
        </p:nvSpPr>
        <p:spPr>
          <a:xfrm>
            <a:off x="2296377" y="1657350"/>
            <a:ext cx="4320415" cy="530915"/>
          </a:xfrm>
          <a:prstGeom prst="rect">
            <a:avLst/>
          </a:prstGeom>
        </p:spPr>
        <p:txBody>
          <a:bodyPr wrap="none">
            <a:spAutoFit/>
          </a:bodyPr>
          <a:lstStyle/>
          <a:p>
            <a:pPr algn="ctr"/>
            <a:r>
              <a:rPr lang="en" altLang="zh-CN" sz="1500" b="1" dirty="0" err="1">
                <a:latin typeface="微软雅黑" panose="020B0503020204020204" pitchFamily="34" charset="-122"/>
                <a:ea typeface="微软雅黑" panose="020B0503020204020204" pitchFamily="34" charset="-122"/>
              </a:rPr>
              <a:t>OneForAll</a:t>
            </a:r>
            <a:r>
              <a:rPr lang="zh-CN" altLang="en-US" sz="135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功能强大的子域收集工具</a:t>
            </a:r>
            <a:endParaRPr lang="en" altLang="zh-CN" sz="1350" dirty="0">
              <a:latin typeface="微软雅黑" panose="020B0503020204020204" pitchFamily="34" charset="-122"/>
              <a:ea typeface="微软雅黑" panose="020B0503020204020204" pitchFamily="34" charset="-122"/>
            </a:endParaRPr>
          </a:p>
          <a:p>
            <a:pPr algn="ctr"/>
            <a:r>
              <a:rPr lang="zh-CN" altLang="en" sz="1350" dirty="0">
                <a:latin typeface="微软雅黑" panose="020B0503020204020204" pitchFamily="34" charset="-122"/>
                <a:ea typeface="微软雅黑" panose="020B0503020204020204" pitchFamily="34" charset="-122"/>
              </a:rPr>
              <a:t>项目</a:t>
            </a:r>
            <a:r>
              <a:rPr lang="zh-CN" altLang="en-US" sz="1350" dirty="0">
                <a:latin typeface="微软雅黑" panose="020B0503020204020204" pitchFamily="34" charset="-122"/>
                <a:ea typeface="微软雅黑" panose="020B0503020204020204" pitchFamily="34" charset="-122"/>
              </a:rPr>
              <a:t>地址：</a:t>
            </a:r>
            <a:r>
              <a:rPr lang="en" altLang="zh-CN" sz="1350" dirty="0">
                <a:latin typeface="微软雅黑" panose="020B0503020204020204" pitchFamily="34" charset="-122"/>
                <a:ea typeface="微软雅黑" panose="020B0503020204020204" pitchFamily="34" charset="-122"/>
              </a:rPr>
              <a:t>https://</a:t>
            </a:r>
            <a:r>
              <a:rPr lang="en" altLang="zh-CN" sz="1350" dirty="0" err="1">
                <a:latin typeface="微软雅黑" panose="020B0503020204020204" pitchFamily="34" charset="-122"/>
                <a:ea typeface="微软雅黑" panose="020B0503020204020204" pitchFamily="34" charset="-122"/>
              </a:rPr>
              <a:t>github.com</a:t>
            </a:r>
            <a:r>
              <a:rPr lang="en" altLang="zh-CN" sz="1350" dirty="0">
                <a:latin typeface="微软雅黑" panose="020B0503020204020204" pitchFamily="34" charset="-122"/>
                <a:ea typeface="微软雅黑" panose="020B0503020204020204" pitchFamily="34" charset="-122"/>
              </a:rPr>
              <a:t>/</a:t>
            </a:r>
            <a:r>
              <a:rPr lang="en" altLang="zh-CN" sz="1350" dirty="0" err="1">
                <a:latin typeface="微软雅黑" panose="020B0503020204020204" pitchFamily="34" charset="-122"/>
                <a:ea typeface="微软雅黑" panose="020B0503020204020204" pitchFamily="34" charset="-122"/>
              </a:rPr>
              <a:t>shmilylty</a:t>
            </a:r>
            <a:r>
              <a:rPr lang="en" altLang="zh-CN" sz="1350" dirty="0">
                <a:latin typeface="微软雅黑" panose="020B0503020204020204" pitchFamily="34" charset="-122"/>
                <a:ea typeface="微软雅黑" panose="020B0503020204020204" pitchFamily="34" charset="-122"/>
              </a:rPr>
              <a:t>/</a:t>
            </a:r>
            <a:r>
              <a:rPr lang="en" altLang="zh-CN" sz="1350" dirty="0" err="1">
                <a:latin typeface="微软雅黑" panose="020B0503020204020204" pitchFamily="34" charset="-122"/>
                <a:ea typeface="微软雅黑" panose="020B0503020204020204" pitchFamily="34" charset="-122"/>
              </a:rPr>
              <a:t>OneForAll</a:t>
            </a:r>
            <a:endParaRPr lang="zh-CN" altLang="en-US" sz="1350" dirty="0"/>
          </a:p>
        </p:txBody>
      </p:sp>
      <p:pic>
        <p:nvPicPr>
          <p:cNvPr id="5" name="图片 4">
            <a:extLst>
              <a:ext uri="{FF2B5EF4-FFF2-40B4-BE49-F238E27FC236}">
                <a16:creationId xmlns:a16="http://schemas.microsoft.com/office/drawing/2014/main" id="{90C7865A-AF97-2342-A7DB-22A3EE45B6F7}"/>
              </a:ext>
            </a:extLst>
          </p:cNvPr>
          <p:cNvPicPr>
            <a:picLocks noChangeAspect="1"/>
          </p:cNvPicPr>
          <p:nvPr/>
        </p:nvPicPr>
        <p:blipFill>
          <a:blip r:embed="rId3"/>
          <a:stretch>
            <a:fillRect/>
          </a:stretch>
        </p:blipFill>
        <p:spPr>
          <a:xfrm>
            <a:off x="2067574" y="2226974"/>
            <a:ext cx="4778021" cy="2720817"/>
          </a:xfrm>
          <a:prstGeom prst="rect">
            <a:avLst/>
          </a:prstGeom>
          <a:ln>
            <a:noFill/>
          </a:ln>
          <a:effectLst>
            <a:outerShdw blurRad="292100" dist="139700" dir="2700000" algn="tl" rotWithShape="0">
              <a:srgbClr val="333333">
                <a:alpha val="65000"/>
              </a:srgbClr>
            </a:outerShdw>
          </a:effectLst>
        </p:spPr>
      </p:pic>
      <p:sp>
        <p:nvSpPr>
          <p:cNvPr id="6" name="标题 2">
            <a:extLst>
              <a:ext uri="{FF2B5EF4-FFF2-40B4-BE49-F238E27FC236}">
                <a16:creationId xmlns:a16="http://schemas.microsoft.com/office/drawing/2014/main" id="{4428EC84-4178-7444-9492-B17E5C5E3B6D}"/>
              </a:ext>
            </a:extLst>
          </p:cNvPr>
          <p:cNvSpPr txBox="1">
            <a:spLocks/>
          </p:cNvSpPr>
          <p:nvPr/>
        </p:nvSpPr>
        <p:spPr>
          <a:xfrm>
            <a:off x="2434460" y="431751"/>
            <a:ext cx="42750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子域名收集</a:t>
            </a:r>
          </a:p>
        </p:txBody>
      </p:sp>
      <p:sp>
        <p:nvSpPr>
          <p:cNvPr id="7" name="矩形 6">
            <a:extLst>
              <a:ext uri="{FF2B5EF4-FFF2-40B4-BE49-F238E27FC236}">
                <a16:creationId xmlns:a16="http://schemas.microsoft.com/office/drawing/2014/main" id="{30109A57-5CE1-0241-B33F-437EAF6AD6F7}"/>
              </a:ext>
            </a:extLst>
          </p:cNvPr>
          <p:cNvSpPr/>
          <p:nvPr/>
        </p:nvSpPr>
        <p:spPr>
          <a:xfrm>
            <a:off x="4018002" y="1276350"/>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利器推荐</a:t>
            </a:r>
          </a:p>
        </p:txBody>
      </p:sp>
    </p:spTree>
    <p:extLst>
      <p:ext uri="{BB962C8B-B14F-4D97-AF65-F5344CB8AC3E}">
        <p14:creationId xmlns:p14="http://schemas.microsoft.com/office/powerpoint/2010/main" val="386246147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2A8E5D2-93A9-444D-949A-501D64C2B049}"/>
              </a:ext>
            </a:extLst>
          </p:cNvPr>
          <p:cNvPicPr>
            <a:picLocks noChangeAspect="1"/>
          </p:cNvPicPr>
          <p:nvPr/>
        </p:nvPicPr>
        <p:blipFill>
          <a:blip r:embed="rId3"/>
          <a:stretch>
            <a:fillRect/>
          </a:stretch>
        </p:blipFill>
        <p:spPr>
          <a:xfrm>
            <a:off x="2211563" y="2010356"/>
            <a:ext cx="4720874" cy="1551994"/>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0CA8EB74-1959-CC4A-950C-0DBF450BD5E9}"/>
              </a:ext>
            </a:extLst>
          </p:cNvPr>
          <p:cNvPicPr>
            <a:picLocks noChangeAspect="1"/>
          </p:cNvPicPr>
          <p:nvPr/>
        </p:nvPicPr>
        <p:blipFill>
          <a:blip r:embed="rId4"/>
          <a:stretch>
            <a:fillRect/>
          </a:stretch>
        </p:blipFill>
        <p:spPr>
          <a:xfrm>
            <a:off x="1981200" y="1123950"/>
            <a:ext cx="5257800" cy="3672510"/>
          </a:xfrm>
          <a:prstGeom prst="rect">
            <a:avLst/>
          </a:prstGeom>
          <a:ln>
            <a:noFill/>
          </a:ln>
          <a:effectLst>
            <a:outerShdw blurRad="292100" dist="139700" dir="2700000" algn="tl" rotWithShape="0">
              <a:srgbClr val="333333">
                <a:alpha val="65000"/>
              </a:srgbClr>
            </a:outerShdw>
          </a:effectLst>
        </p:spPr>
      </p:pic>
      <p:sp>
        <p:nvSpPr>
          <p:cNvPr id="7" name="标题 2">
            <a:extLst>
              <a:ext uri="{FF2B5EF4-FFF2-40B4-BE49-F238E27FC236}">
                <a16:creationId xmlns:a16="http://schemas.microsoft.com/office/drawing/2014/main" id="{A543ED50-217B-584C-9BD6-616FBC3FE1C6}"/>
              </a:ext>
            </a:extLst>
          </p:cNvPr>
          <p:cNvSpPr txBox="1">
            <a:spLocks/>
          </p:cNvSpPr>
          <p:nvPr/>
        </p:nvSpPr>
        <p:spPr>
          <a:xfrm>
            <a:off x="2284030" y="431751"/>
            <a:ext cx="457594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-C</a:t>
            </a:r>
            <a:r>
              <a:rPr kumimoji="1" lang="zh-CN" altLang="en-US" sz="3200" dirty="0">
                <a:latin typeface="Microsoft YaHei" panose="020B0503020204020204" pitchFamily="34" charset="-122"/>
                <a:ea typeface="Microsoft YaHei" panose="020B0503020204020204" pitchFamily="34" charset="-122"/>
              </a:rPr>
              <a:t>段资产收集</a:t>
            </a:r>
          </a:p>
        </p:txBody>
      </p:sp>
    </p:spTree>
    <p:extLst>
      <p:ext uri="{BB962C8B-B14F-4D97-AF65-F5344CB8AC3E}">
        <p14:creationId xmlns:p14="http://schemas.microsoft.com/office/powerpoint/2010/main" val="304025479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2FDD765-8177-0D46-912C-C5D440E547A1}"/>
              </a:ext>
            </a:extLst>
          </p:cNvPr>
          <p:cNvSpPr/>
          <p:nvPr/>
        </p:nvSpPr>
        <p:spPr>
          <a:xfrm>
            <a:off x="1066800" y="2519870"/>
            <a:ext cx="3142625" cy="923330"/>
          </a:xfrm>
          <a:prstGeom prst="rect">
            <a:avLst/>
          </a:prstGeom>
        </p:spPr>
        <p:txBody>
          <a:bodyPr wrap="square">
            <a:spAutoFit/>
          </a:bodyPr>
          <a:lstStyle/>
          <a:p>
            <a:r>
              <a:rPr lang="zh-CN" altLang="en-US" sz="1350" dirty="0">
                <a:latin typeface="Microsoft YaHei" panose="020B0503020204020204" pitchFamily="34" charset="-122"/>
                <a:ea typeface="Microsoft YaHei" panose="020B0503020204020204" pitchFamily="34" charset="-122"/>
              </a:rPr>
              <a:t>微信公众号搜索：</a:t>
            </a:r>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https://weixin.sogou.com/weixin?type=1&amp;ie=utf8&amp;query=</a:t>
            </a:r>
            <a:r>
              <a:rPr lang="zh-CN" altLang="en-US" sz="1350" dirty="0">
                <a:solidFill>
                  <a:srgbClr val="FF0000"/>
                </a:solidFill>
                <a:latin typeface="Microsoft YaHei" panose="020B0503020204020204" pitchFamily="34" charset="-122"/>
                <a:ea typeface="Microsoft YaHei" panose="020B0503020204020204" pitchFamily="34" charset="-122"/>
              </a:rPr>
              <a:t>%E4%BA%AC%E4%B8%9C</a:t>
            </a:r>
          </a:p>
        </p:txBody>
      </p:sp>
      <p:pic>
        <p:nvPicPr>
          <p:cNvPr id="5" name="图片 4">
            <a:extLst>
              <a:ext uri="{FF2B5EF4-FFF2-40B4-BE49-F238E27FC236}">
                <a16:creationId xmlns:a16="http://schemas.microsoft.com/office/drawing/2014/main" id="{A5CE3568-D9F3-8140-B6D6-8530DA5CB950}"/>
              </a:ext>
            </a:extLst>
          </p:cNvPr>
          <p:cNvPicPr>
            <a:picLocks noChangeAspect="1"/>
          </p:cNvPicPr>
          <p:nvPr/>
        </p:nvPicPr>
        <p:blipFill>
          <a:blip r:embed="rId3"/>
          <a:stretch>
            <a:fillRect/>
          </a:stretch>
        </p:blipFill>
        <p:spPr>
          <a:xfrm>
            <a:off x="5029200" y="1517264"/>
            <a:ext cx="3049058" cy="2928542"/>
          </a:xfrm>
          <a:prstGeom prst="rect">
            <a:avLst/>
          </a:prstGeom>
          <a:ln>
            <a:noFill/>
          </a:ln>
          <a:effectLst>
            <a:outerShdw blurRad="292100" dist="139700" dir="2700000" algn="tl" rotWithShape="0">
              <a:srgbClr val="333333">
                <a:alpha val="65000"/>
              </a:srgbClr>
            </a:outerShdw>
          </a:effectLst>
        </p:spPr>
      </p:pic>
      <p:sp>
        <p:nvSpPr>
          <p:cNvPr id="6" name="标题 2">
            <a:extLst>
              <a:ext uri="{FF2B5EF4-FFF2-40B4-BE49-F238E27FC236}">
                <a16:creationId xmlns:a16="http://schemas.microsoft.com/office/drawing/2014/main" id="{5AA6E845-B882-B748-8DCE-A254669BB4C6}"/>
              </a:ext>
            </a:extLst>
          </p:cNvPr>
          <p:cNvSpPr txBox="1">
            <a:spLocks/>
          </p:cNvSpPr>
          <p:nvPr/>
        </p:nvSpPr>
        <p:spPr>
          <a:xfrm>
            <a:off x="2132615" y="431751"/>
            <a:ext cx="487877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移动端资产收集</a:t>
            </a:r>
          </a:p>
        </p:txBody>
      </p:sp>
    </p:spTree>
    <p:extLst>
      <p:ext uri="{BB962C8B-B14F-4D97-AF65-F5344CB8AC3E}">
        <p14:creationId xmlns:p14="http://schemas.microsoft.com/office/powerpoint/2010/main" val="224277850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CB4A7625-5150-8249-B657-65966801720D}"/>
              </a:ext>
            </a:extLst>
          </p:cNvPr>
          <p:cNvGrpSpPr/>
          <p:nvPr/>
        </p:nvGrpSpPr>
        <p:grpSpPr>
          <a:xfrm>
            <a:off x="2156453" y="1352550"/>
            <a:ext cx="4831094" cy="3356833"/>
            <a:chOff x="3165831" y="1803400"/>
            <a:chExt cx="6441458" cy="4475776"/>
          </a:xfrm>
        </p:grpSpPr>
        <p:pic>
          <p:nvPicPr>
            <p:cNvPr id="2" name="图片 1">
              <a:extLst>
                <a:ext uri="{FF2B5EF4-FFF2-40B4-BE49-F238E27FC236}">
                  <a16:creationId xmlns:a16="http://schemas.microsoft.com/office/drawing/2014/main" id="{9D812262-55A8-054C-AB5E-E34104D98244}"/>
                </a:ext>
              </a:extLst>
            </p:cNvPr>
            <p:cNvPicPr>
              <a:picLocks noChangeAspect="1"/>
            </p:cNvPicPr>
            <p:nvPr/>
          </p:nvPicPr>
          <p:blipFill>
            <a:blip r:embed="rId3"/>
            <a:stretch>
              <a:fillRect/>
            </a:stretch>
          </p:blipFill>
          <p:spPr>
            <a:xfrm>
              <a:off x="3165831" y="1803400"/>
              <a:ext cx="1795165" cy="3886200"/>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1932A82E-5D4D-EB4D-8057-7FA244E728C2}"/>
                </a:ext>
              </a:extLst>
            </p:cNvPr>
            <p:cNvPicPr>
              <a:picLocks noChangeAspect="1"/>
            </p:cNvPicPr>
            <p:nvPr/>
          </p:nvPicPr>
          <p:blipFill>
            <a:blip r:embed="rId4"/>
            <a:stretch>
              <a:fillRect/>
            </a:stretch>
          </p:blipFill>
          <p:spPr>
            <a:xfrm>
              <a:off x="5431969" y="1803400"/>
              <a:ext cx="1795165" cy="3886200"/>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7F99BAD8-59D9-A941-BDBD-213878E5A31B}"/>
                </a:ext>
              </a:extLst>
            </p:cNvPr>
            <p:cNvSpPr/>
            <p:nvPr/>
          </p:nvSpPr>
          <p:spPr>
            <a:xfrm>
              <a:off x="3278583" y="5879067"/>
              <a:ext cx="1631216" cy="400109"/>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支付宝小程序</a:t>
              </a:r>
              <a:endParaRPr lang="zh-CN" altLang="en-US" sz="1350" dirty="0"/>
            </a:p>
          </p:txBody>
        </p:sp>
        <p:sp>
          <p:nvSpPr>
            <p:cNvPr id="9" name="矩形 8">
              <a:extLst>
                <a:ext uri="{FF2B5EF4-FFF2-40B4-BE49-F238E27FC236}">
                  <a16:creationId xmlns:a16="http://schemas.microsoft.com/office/drawing/2014/main" id="{0FC78E35-C91E-9748-A149-B411B550AA73}"/>
                </a:ext>
              </a:extLst>
            </p:cNvPr>
            <p:cNvSpPr/>
            <p:nvPr/>
          </p:nvSpPr>
          <p:spPr>
            <a:xfrm>
              <a:off x="5660137" y="5873233"/>
              <a:ext cx="1400384" cy="400109"/>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微信小程序</a:t>
              </a:r>
              <a:endParaRPr lang="zh-CN" altLang="en-US" sz="1350" dirty="0"/>
            </a:p>
          </p:txBody>
        </p:sp>
        <p:pic>
          <p:nvPicPr>
            <p:cNvPr id="8" name="图片 7">
              <a:extLst>
                <a:ext uri="{FF2B5EF4-FFF2-40B4-BE49-F238E27FC236}">
                  <a16:creationId xmlns:a16="http://schemas.microsoft.com/office/drawing/2014/main" id="{E6A9BD1F-D86D-3F4E-A24F-44FDB695789A}"/>
                </a:ext>
              </a:extLst>
            </p:cNvPr>
            <p:cNvPicPr>
              <a:picLocks noChangeAspect="1"/>
            </p:cNvPicPr>
            <p:nvPr/>
          </p:nvPicPr>
          <p:blipFill>
            <a:blip r:embed="rId5"/>
            <a:stretch>
              <a:fillRect/>
            </a:stretch>
          </p:blipFill>
          <p:spPr>
            <a:xfrm>
              <a:off x="7812125" y="1803400"/>
              <a:ext cx="1795164" cy="3886200"/>
            </a:xfrm>
            <a:prstGeom prst="rect">
              <a:avLst/>
            </a:prstGeom>
            <a:ln>
              <a:noFill/>
            </a:ln>
            <a:effectLst>
              <a:outerShdw blurRad="292100" dist="139700" dir="2700000" algn="tl" rotWithShape="0">
                <a:srgbClr val="333333">
                  <a:alpha val="65000"/>
                </a:srgbClr>
              </a:outerShdw>
            </a:effectLst>
          </p:spPr>
        </p:pic>
        <p:sp>
          <p:nvSpPr>
            <p:cNvPr id="11" name="矩形 10">
              <a:extLst>
                <a:ext uri="{FF2B5EF4-FFF2-40B4-BE49-F238E27FC236}">
                  <a16:creationId xmlns:a16="http://schemas.microsoft.com/office/drawing/2014/main" id="{E890E2A9-11DE-5641-A8CC-8E8B2F883895}"/>
                </a:ext>
              </a:extLst>
            </p:cNvPr>
            <p:cNvSpPr/>
            <p:nvPr/>
          </p:nvSpPr>
          <p:spPr>
            <a:xfrm>
              <a:off x="8164525" y="5873233"/>
              <a:ext cx="1152452" cy="400109"/>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APP</a:t>
              </a:r>
              <a:r>
                <a:rPr lang="zh-CN" altLang="en-US" sz="1350" dirty="0">
                  <a:latin typeface="Microsoft YaHei" panose="020B0503020204020204" pitchFamily="34" charset="-122"/>
                  <a:ea typeface="Microsoft YaHei" panose="020B0503020204020204" pitchFamily="34" charset="-122"/>
                </a:rPr>
                <a:t>搜索</a:t>
              </a:r>
              <a:endParaRPr lang="zh-CN" altLang="en-US" sz="1350" dirty="0"/>
            </a:p>
          </p:txBody>
        </p:sp>
      </p:grpSp>
      <p:sp>
        <p:nvSpPr>
          <p:cNvPr id="13" name="标题 2">
            <a:extLst>
              <a:ext uri="{FF2B5EF4-FFF2-40B4-BE49-F238E27FC236}">
                <a16:creationId xmlns:a16="http://schemas.microsoft.com/office/drawing/2014/main" id="{036F8666-11FE-E24E-AC1B-52D788B48EBA}"/>
              </a:ext>
            </a:extLst>
          </p:cNvPr>
          <p:cNvSpPr txBox="1">
            <a:spLocks/>
          </p:cNvSpPr>
          <p:nvPr/>
        </p:nvSpPr>
        <p:spPr>
          <a:xfrm>
            <a:off x="2132615" y="431751"/>
            <a:ext cx="487877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移动端资产收集</a:t>
            </a:r>
          </a:p>
        </p:txBody>
      </p:sp>
    </p:spTree>
    <p:extLst>
      <p:ext uri="{BB962C8B-B14F-4D97-AF65-F5344CB8AC3E}">
        <p14:creationId xmlns:p14="http://schemas.microsoft.com/office/powerpoint/2010/main" val="345482919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2587336"/>
            <a:ext cx="3352800" cy="381000"/>
          </a:xfrm>
        </p:spPr>
        <p:txBody>
          <a:bodyPr>
            <a:normAutofit/>
          </a:bodyPr>
          <a:lstStyle/>
          <a:p>
            <a:r>
              <a:rPr lang="en-US" altLang="zh-CN" sz="1600" dirty="0">
                <a:latin typeface="Microsoft YaHei" panose="020B0503020204020204" pitchFamily="34" charset="-122"/>
                <a:ea typeface="Microsoft YaHei" panose="020B0503020204020204" pitchFamily="34" charset="-122"/>
              </a:rPr>
              <a:t>@</a:t>
            </a:r>
            <a:r>
              <a:rPr lang="zh-CN" altLang="en-US" sz="1600" dirty="0">
                <a:latin typeface="Microsoft YaHei" panose="020B0503020204020204" pitchFamily="34" charset="-122"/>
                <a:ea typeface="Microsoft YaHei" panose="020B0503020204020204" pitchFamily="34" charset="-122"/>
              </a:rPr>
              <a:t>戴城 奇安信</a:t>
            </a:r>
            <a:r>
              <a:rPr lang="en-US" altLang="zh-CN" sz="1600" dirty="0">
                <a:latin typeface="Microsoft YaHei" panose="020B0503020204020204" pitchFamily="34" charset="-122"/>
                <a:ea typeface="Microsoft YaHei" panose="020B0503020204020204" pitchFamily="34" charset="-122"/>
              </a:rPr>
              <a:t>NEO</a:t>
            </a:r>
            <a:r>
              <a:rPr lang="zh-CN" altLang="en-US" sz="1600" dirty="0">
                <a:latin typeface="Microsoft YaHei" panose="020B0503020204020204" pitchFamily="34" charset="-122"/>
                <a:ea typeface="Microsoft YaHei" panose="020B0503020204020204" pitchFamily="34" charset="-122"/>
              </a:rPr>
              <a:t>攻防组</a:t>
            </a:r>
            <a:endParaRPr lang="en-US" sz="1600" dirty="0">
              <a:latin typeface="Microsoft YaHei" panose="020B0503020204020204" pitchFamily="34" charset="-122"/>
              <a:ea typeface="Microsoft YaHei" panose="020B0503020204020204" pitchFamily="34" charset="-122"/>
            </a:endParaRPr>
          </a:p>
        </p:txBody>
      </p:sp>
      <p:sp>
        <p:nvSpPr>
          <p:cNvPr id="3" name="Title 1">
            <a:extLst>
              <a:ext uri="{FF2B5EF4-FFF2-40B4-BE49-F238E27FC236}">
                <a16:creationId xmlns:a16="http://schemas.microsoft.com/office/drawing/2014/main" id="{F6B15690-B8A6-7940-B2DB-F2A482B4C0E0}"/>
              </a:ext>
            </a:extLst>
          </p:cNvPr>
          <p:cNvSpPr txBox="1">
            <a:spLocks/>
          </p:cNvSpPr>
          <p:nvPr/>
        </p:nvSpPr>
        <p:spPr>
          <a:xfrm>
            <a:off x="685800" y="1469231"/>
            <a:ext cx="7772400" cy="110251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bg1"/>
                </a:solidFill>
                <a:latin typeface="+mj-lt"/>
                <a:ea typeface="+mj-ea"/>
                <a:cs typeface="Open Sans"/>
              </a:defRPr>
            </a:lvl1pPr>
          </a:lstStyle>
          <a:p>
            <a:r>
              <a:rPr lang="zh-CN" altLang="en-US" dirty="0">
                <a:latin typeface="Microsoft YaHei" panose="020B0503020204020204" pitchFamily="34" charset="-122"/>
                <a:ea typeface="Microsoft YaHei" panose="020B0503020204020204" pitchFamily="34" charset="-122"/>
              </a:rPr>
              <a:t>赏金猎人生存“指北”</a:t>
            </a:r>
            <a:endParaRPr 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0898222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111671-277E-1C4E-B858-C18DAADBA158}"/>
              </a:ext>
            </a:extLst>
          </p:cNvPr>
          <p:cNvPicPr>
            <a:picLocks noChangeAspect="1"/>
          </p:cNvPicPr>
          <p:nvPr/>
        </p:nvPicPr>
        <p:blipFill>
          <a:blip r:embed="rId3"/>
          <a:stretch>
            <a:fillRect/>
          </a:stretch>
        </p:blipFill>
        <p:spPr>
          <a:xfrm>
            <a:off x="934643" y="2154895"/>
            <a:ext cx="3088559" cy="1589788"/>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DCE8E7E1-7FE9-D740-A73A-3963F11B4828}"/>
              </a:ext>
            </a:extLst>
          </p:cNvPr>
          <p:cNvPicPr>
            <a:picLocks noChangeAspect="1"/>
          </p:cNvPicPr>
          <p:nvPr/>
        </p:nvPicPr>
        <p:blipFill>
          <a:blip r:embed="rId4"/>
          <a:stretch>
            <a:fillRect/>
          </a:stretch>
        </p:blipFill>
        <p:spPr>
          <a:xfrm>
            <a:off x="5297281" y="1803827"/>
            <a:ext cx="2551319" cy="2291923"/>
          </a:xfrm>
          <a:prstGeom prst="rect">
            <a:avLst/>
          </a:prstGeom>
          <a:ln>
            <a:noFill/>
          </a:ln>
          <a:effectLst>
            <a:outerShdw blurRad="292100" dist="139700" dir="2700000" algn="tl" rotWithShape="0">
              <a:srgbClr val="333333">
                <a:alpha val="65000"/>
              </a:srgbClr>
            </a:outerShdw>
          </a:effectLst>
        </p:spPr>
      </p:pic>
      <p:cxnSp>
        <p:nvCxnSpPr>
          <p:cNvPr id="14" name="直线箭头连接符 13">
            <a:extLst>
              <a:ext uri="{FF2B5EF4-FFF2-40B4-BE49-F238E27FC236}">
                <a16:creationId xmlns:a16="http://schemas.microsoft.com/office/drawing/2014/main" id="{DF4E9AC5-0289-D34C-B0DC-62A201AB0D91}"/>
              </a:ext>
            </a:extLst>
          </p:cNvPr>
          <p:cNvCxnSpPr/>
          <p:nvPr/>
        </p:nvCxnSpPr>
        <p:spPr>
          <a:xfrm>
            <a:off x="4420793" y="2949789"/>
            <a:ext cx="5715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8" name="矩形 7">
            <a:extLst>
              <a:ext uri="{FF2B5EF4-FFF2-40B4-BE49-F238E27FC236}">
                <a16:creationId xmlns:a16="http://schemas.microsoft.com/office/drawing/2014/main" id="{C98D3CAB-B6A0-1B43-AB6B-DCE262CFC748}"/>
              </a:ext>
            </a:extLst>
          </p:cNvPr>
          <p:cNvSpPr/>
          <p:nvPr/>
        </p:nvSpPr>
        <p:spPr>
          <a:xfrm>
            <a:off x="4026819" y="1276350"/>
            <a:ext cx="1090363"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收集</a:t>
            </a:r>
          </a:p>
        </p:txBody>
      </p:sp>
      <p:sp>
        <p:nvSpPr>
          <p:cNvPr id="9" name="标题 2">
            <a:extLst>
              <a:ext uri="{FF2B5EF4-FFF2-40B4-BE49-F238E27FC236}">
                <a16:creationId xmlns:a16="http://schemas.microsoft.com/office/drawing/2014/main" id="{929AA852-8C6B-8346-9C32-B1B261E09715}"/>
              </a:ext>
            </a:extLst>
          </p:cNvPr>
          <p:cNvSpPr txBox="1">
            <a:spLocks/>
          </p:cNvSpPr>
          <p:nvPr/>
        </p:nvSpPr>
        <p:spPr>
          <a:xfrm>
            <a:off x="2132615" y="431751"/>
            <a:ext cx="487877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移动端资产收集</a:t>
            </a:r>
          </a:p>
        </p:txBody>
      </p:sp>
    </p:spTree>
    <p:extLst>
      <p:ext uri="{BB962C8B-B14F-4D97-AF65-F5344CB8AC3E}">
        <p14:creationId xmlns:p14="http://schemas.microsoft.com/office/powerpoint/2010/main" val="372792332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线箭头连接符 13">
            <a:extLst>
              <a:ext uri="{FF2B5EF4-FFF2-40B4-BE49-F238E27FC236}">
                <a16:creationId xmlns:a16="http://schemas.microsoft.com/office/drawing/2014/main" id="{DF4E9AC5-0289-D34C-B0DC-62A201AB0D91}"/>
              </a:ext>
            </a:extLst>
          </p:cNvPr>
          <p:cNvCxnSpPr/>
          <p:nvPr/>
        </p:nvCxnSpPr>
        <p:spPr>
          <a:xfrm>
            <a:off x="4324350" y="2847975"/>
            <a:ext cx="571500"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 name="图片 1">
            <a:extLst>
              <a:ext uri="{FF2B5EF4-FFF2-40B4-BE49-F238E27FC236}">
                <a16:creationId xmlns:a16="http://schemas.microsoft.com/office/drawing/2014/main" id="{BE454184-FFC9-1445-BEC5-3847C3786850}"/>
              </a:ext>
            </a:extLst>
          </p:cNvPr>
          <p:cNvPicPr>
            <a:picLocks noChangeAspect="1"/>
          </p:cNvPicPr>
          <p:nvPr/>
        </p:nvPicPr>
        <p:blipFill>
          <a:blip r:embed="rId3"/>
          <a:stretch>
            <a:fillRect/>
          </a:stretch>
        </p:blipFill>
        <p:spPr>
          <a:xfrm>
            <a:off x="685800" y="1961861"/>
            <a:ext cx="3283833" cy="1772228"/>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0B82C0EE-3C2D-0E43-AE9C-20C0A26502CA}"/>
              </a:ext>
            </a:extLst>
          </p:cNvPr>
          <p:cNvPicPr>
            <a:picLocks noChangeAspect="1"/>
          </p:cNvPicPr>
          <p:nvPr/>
        </p:nvPicPr>
        <p:blipFill>
          <a:blip r:embed="rId4"/>
          <a:stretch>
            <a:fillRect/>
          </a:stretch>
        </p:blipFill>
        <p:spPr>
          <a:xfrm>
            <a:off x="5178535" y="2039390"/>
            <a:ext cx="3665699" cy="1617170"/>
          </a:xfrm>
          <a:prstGeom prst="rect">
            <a:avLst/>
          </a:prstGeom>
          <a:ln>
            <a:noFill/>
          </a:ln>
          <a:effectLst>
            <a:outerShdw blurRad="292100" dist="139700" dir="2700000" algn="tl" rotWithShape="0">
              <a:srgbClr val="333333">
                <a:alpha val="65000"/>
              </a:srgbClr>
            </a:outerShdw>
          </a:effectLst>
        </p:spPr>
      </p:pic>
      <p:sp>
        <p:nvSpPr>
          <p:cNvPr id="7" name="标题 2">
            <a:extLst>
              <a:ext uri="{FF2B5EF4-FFF2-40B4-BE49-F238E27FC236}">
                <a16:creationId xmlns:a16="http://schemas.microsoft.com/office/drawing/2014/main" id="{B447CB33-4308-7F47-9DE3-F769042922F7}"/>
              </a:ext>
            </a:extLst>
          </p:cNvPr>
          <p:cNvSpPr txBox="1">
            <a:spLocks/>
          </p:cNvSpPr>
          <p:nvPr/>
        </p:nvSpPr>
        <p:spPr>
          <a:xfrm>
            <a:off x="2132615" y="431751"/>
            <a:ext cx="487877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移动端资产收集</a:t>
            </a:r>
          </a:p>
        </p:txBody>
      </p:sp>
      <p:sp>
        <p:nvSpPr>
          <p:cNvPr id="8" name="矩形 7">
            <a:extLst>
              <a:ext uri="{FF2B5EF4-FFF2-40B4-BE49-F238E27FC236}">
                <a16:creationId xmlns:a16="http://schemas.microsoft.com/office/drawing/2014/main" id="{6910ECD6-4A7E-3648-B706-48A34A071A7F}"/>
              </a:ext>
            </a:extLst>
          </p:cNvPr>
          <p:cNvSpPr/>
          <p:nvPr/>
        </p:nvSpPr>
        <p:spPr>
          <a:xfrm>
            <a:off x="4026819" y="1276350"/>
            <a:ext cx="1090363"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收集</a:t>
            </a:r>
          </a:p>
        </p:txBody>
      </p:sp>
    </p:spTree>
    <p:extLst>
      <p:ext uri="{BB962C8B-B14F-4D97-AF65-F5344CB8AC3E}">
        <p14:creationId xmlns:p14="http://schemas.microsoft.com/office/powerpoint/2010/main" val="149798833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D5F1D21-3354-0544-8E51-2FE945C28556}"/>
              </a:ext>
            </a:extLst>
          </p:cNvPr>
          <p:cNvPicPr>
            <a:picLocks noChangeAspect="1"/>
          </p:cNvPicPr>
          <p:nvPr/>
        </p:nvPicPr>
        <p:blipFill>
          <a:blip r:embed="rId3"/>
          <a:stretch>
            <a:fillRect/>
          </a:stretch>
        </p:blipFill>
        <p:spPr>
          <a:xfrm>
            <a:off x="1385888" y="1533124"/>
            <a:ext cx="6372225" cy="342900"/>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94E67ADE-5687-0D47-ADB1-9714C201241D}"/>
              </a:ext>
            </a:extLst>
          </p:cNvPr>
          <p:cNvSpPr/>
          <p:nvPr/>
        </p:nvSpPr>
        <p:spPr>
          <a:xfrm>
            <a:off x="1000588" y="2670022"/>
            <a:ext cx="2575700" cy="1131079"/>
          </a:xfrm>
          <a:prstGeom prst="rect">
            <a:avLst/>
          </a:prstGeom>
        </p:spPr>
        <p:txBody>
          <a:bodyPr wrap="square">
            <a:spAutoFit/>
          </a:bodyPr>
          <a:lstStyle/>
          <a:p>
            <a:r>
              <a:rPr lang="zh-CN" altLang="en-US" sz="1350" dirty="0">
                <a:latin typeface="Microsoft YaHei" panose="020B0503020204020204" pitchFamily="34" charset="-122"/>
                <a:ea typeface="Microsoft YaHei" panose="020B0503020204020204" pitchFamily="34" charset="-122"/>
              </a:rPr>
              <a:t>备案号：京</a:t>
            </a:r>
            <a:r>
              <a:rPr lang="en" altLang="zh-CN" sz="1350" dirty="0">
                <a:latin typeface="Microsoft YaHei" panose="020B0503020204020204" pitchFamily="34" charset="-122"/>
                <a:ea typeface="Microsoft YaHei" panose="020B0503020204020204" pitchFamily="34" charset="-122"/>
              </a:rPr>
              <a:t>ICP</a:t>
            </a:r>
            <a:r>
              <a:rPr lang="zh-CN" altLang="en-US" sz="1350" dirty="0">
                <a:latin typeface="Microsoft YaHei" panose="020B0503020204020204" pitchFamily="34" charset="-122"/>
                <a:ea typeface="Microsoft YaHei" panose="020B0503020204020204" pitchFamily="34" charset="-122"/>
              </a:rPr>
              <a:t>证</a:t>
            </a:r>
            <a:r>
              <a:rPr lang="en-US" altLang="zh-CN" sz="1350" dirty="0">
                <a:latin typeface="Microsoft YaHei" panose="020B0503020204020204" pitchFamily="34" charset="-122"/>
                <a:ea typeface="Microsoft YaHei" panose="020B0503020204020204" pitchFamily="34" charset="-122"/>
              </a:rPr>
              <a:t>030173</a:t>
            </a:r>
            <a:r>
              <a:rPr lang="zh-CN" altLang="en-US" sz="1350" dirty="0">
                <a:latin typeface="Microsoft YaHei" panose="020B0503020204020204" pitchFamily="34" charset="-122"/>
                <a:ea typeface="Microsoft YaHei" panose="020B0503020204020204" pitchFamily="34" charset="-122"/>
              </a:rPr>
              <a:t>号</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查询地址：</a:t>
            </a:r>
            <a:r>
              <a:rPr lang="en" altLang="zh-CN" sz="1350" dirty="0">
                <a:latin typeface="Microsoft YaHei" panose="020B0503020204020204" pitchFamily="34" charset="-122"/>
                <a:ea typeface="Microsoft YaHei" panose="020B0503020204020204" pitchFamily="34" charset="-122"/>
              </a:rPr>
              <a:t>http://</a:t>
            </a:r>
            <a:r>
              <a:rPr lang="en" altLang="zh-CN" sz="1350" dirty="0" err="1">
                <a:latin typeface="Microsoft YaHei" panose="020B0503020204020204" pitchFamily="34" charset="-122"/>
                <a:ea typeface="Microsoft YaHei" panose="020B0503020204020204" pitchFamily="34" charset="-122"/>
              </a:rPr>
              <a:t>beian.miit.gov.cn</a:t>
            </a:r>
            <a:r>
              <a:rPr lang="en" altLang="zh-CN" sz="1350" dirty="0">
                <a:latin typeface="Microsoft YaHei" panose="020B0503020204020204" pitchFamily="34" charset="-122"/>
                <a:ea typeface="Microsoft YaHei" panose="020B0503020204020204" pitchFamily="34" charset="-122"/>
              </a:rPr>
              <a:t>/publish/query/</a:t>
            </a:r>
            <a:r>
              <a:rPr lang="en" altLang="zh-CN" sz="1350" dirty="0" err="1">
                <a:latin typeface="Microsoft YaHei" panose="020B0503020204020204" pitchFamily="34" charset="-122"/>
                <a:ea typeface="Microsoft YaHei" panose="020B0503020204020204" pitchFamily="34" charset="-122"/>
              </a:rPr>
              <a:t>indexFirst.action</a:t>
            </a:r>
            <a:endParaRPr lang="zh-CN" altLang="en-US" sz="135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F5E8AF7F-140E-4E47-BDC8-0F962B5B02E7}"/>
              </a:ext>
            </a:extLst>
          </p:cNvPr>
          <p:cNvPicPr>
            <a:picLocks noChangeAspect="1"/>
          </p:cNvPicPr>
          <p:nvPr/>
        </p:nvPicPr>
        <p:blipFill>
          <a:blip r:embed="rId4"/>
          <a:stretch>
            <a:fillRect/>
          </a:stretch>
        </p:blipFill>
        <p:spPr>
          <a:xfrm>
            <a:off x="3676650" y="2199889"/>
            <a:ext cx="4593361" cy="2048261"/>
          </a:xfrm>
          <a:prstGeom prst="rect">
            <a:avLst/>
          </a:prstGeom>
          <a:ln>
            <a:noFill/>
          </a:ln>
          <a:effectLst>
            <a:outerShdw blurRad="292100" dist="139700" dir="2700000" algn="tl" rotWithShape="0">
              <a:srgbClr val="333333">
                <a:alpha val="65000"/>
              </a:srgbClr>
            </a:outerShdw>
          </a:effectLst>
        </p:spPr>
      </p:pic>
      <p:sp>
        <p:nvSpPr>
          <p:cNvPr id="8" name="标题 2">
            <a:extLst>
              <a:ext uri="{FF2B5EF4-FFF2-40B4-BE49-F238E27FC236}">
                <a16:creationId xmlns:a16="http://schemas.microsoft.com/office/drawing/2014/main" id="{6D51AB4A-88D8-6042-B5FE-7692033659B9}"/>
              </a:ext>
            </a:extLst>
          </p:cNvPr>
          <p:cNvSpPr txBox="1">
            <a:spLocks/>
          </p:cNvSpPr>
          <p:nvPr/>
        </p:nvSpPr>
        <p:spPr>
          <a:xfrm>
            <a:off x="1942608" y="431751"/>
            <a:ext cx="5258785"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信息收集</a:t>
            </a:r>
            <a:r>
              <a:rPr kumimoji="1" lang="en-US" altLang="zh-CN" sz="3200" dirty="0">
                <a:latin typeface="Microsoft YaHei" panose="020B0503020204020204" pitchFamily="34" charset="-122"/>
                <a:ea typeface="Microsoft YaHei" panose="020B0503020204020204" pitchFamily="34" charset="-122"/>
              </a:rPr>
              <a:t>-</a:t>
            </a:r>
            <a:r>
              <a:rPr kumimoji="1" lang="zh-CN" altLang="en-US" sz="3200" dirty="0">
                <a:latin typeface="Microsoft YaHei" panose="020B0503020204020204" pitchFamily="34" charset="-122"/>
                <a:ea typeface="Microsoft YaHei" panose="020B0503020204020204" pitchFamily="34" charset="-122"/>
              </a:rPr>
              <a:t>同备案号资产收集</a:t>
            </a:r>
          </a:p>
        </p:txBody>
      </p:sp>
    </p:spTree>
    <p:extLst>
      <p:ext uri="{BB962C8B-B14F-4D97-AF65-F5344CB8AC3E}">
        <p14:creationId xmlns:p14="http://schemas.microsoft.com/office/powerpoint/2010/main" val="85085587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50E85F-A17C-544C-A671-7D6123F5E2A5}"/>
              </a:ext>
            </a:extLst>
          </p:cNvPr>
          <p:cNvSpPr/>
          <p:nvPr/>
        </p:nvSpPr>
        <p:spPr>
          <a:xfrm>
            <a:off x="3658929" y="2038350"/>
            <a:ext cx="1826141" cy="1138773"/>
          </a:xfrm>
          <a:prstGeom prst="rect">
            <a:avLst/>
          </a:prstGeom>
        </p:spPr>
        <p:txBody>
          <a:bodyPr wrap="none">
            <a:spAutoFit/>
          </a:bodyPr>
          <a:lstStyle/>
          <a:p>
            <a:pPr algn="ctr"/>
            <a:r>
              <a:rPr lang="zh-CN" altLang="en-US" sz="3600" dirty="0">
                <a:latin typeface="Microsoft YaHei" panose="020B0503020204020204" pitchFamily="34" charset="-122"/>
                <a:ea typeface="Microsoft YaHei" panose="020B0503020204020204" pitchFamily="34" charset="-122"/>
              </a:rPr>
              <a:t>解析</a:t>
            </a:r>
            <a:endParaRPr lang="en-US" altLang="zh-CN" sz="3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实战漏洞案例解析</a:t>
            </a:r>
          </a:p>
        </p:txBody>
      </p:sp>
    </p:spTree>
    <p:extLst>
      <p:ext uri="{BB962C8B-B14F-4D97-AF65-F5344CB8AC3E}">
        <p14:creationId xmlns:p14="http://schemas.microsoft.com/office/powerpoint/2010/main" val="322324647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E6B5259-ACE0-014D-B617-A028DAEC793F}"/>
              </a:ext>
            </a:extLst>
          </p:cNvPr>
          <p:cNvSpPr/>
          <p:nvPr/>
        </p:nvSpPr>
        <p:spPr>
          <a:xfrm>
            <a:off x="3593198" y="1139816"/>
            <a:ext cx="200381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我的</a:t>
            </a:r>
            <a:r>
              <a:rPr lang="en-US" altLang="zh-CN" dirty="0">
                <a:latin typeface="微软雅黑" panose="020B0503020204020204" pitchFamily="34" charset="-122"/>
                <a:ea typeface="微软雅黑" panose="020B0503020204020204" pitchFamily="34" charset="-122"/>
              </a:rPr>
              <a:t>SRC</a:t>
            </a:r>
            <a:r>
              <a:rPr lang="zh-CN" altLang="en-US" dirty="0">
                <a:latin typeface="微软雅黑" panose="020B0503020204020204" pitchFamily="34" charset="-122"/>
                <a:ea typeface="微软雅黑" panose="020B0503020204020204" pitchFamily="34" charset="-122"/>
              </a:rPr>
              <a:t>漏洞类型</a:t>
            </a:r>
          </a:p>
        </p:txBody>
      </p:sp>
      <p:sp>
        <p:nvSpPr>
          <p:cNvPr id="4" name="矩形 3">
            <a:extLst>
              <a:ext uri="{FF2B5EF4-FFF2-40B4-BE49-F238E27FC236}">
                <a16:creationId xmlns:a16="http://schemas.microsoft.com/office/drawing/2014/main" id="{0FDE3746-CE10-C448-B834-56EE06CA332C}"/>
              </a:ext>
            </a:extLst>
          </p:cNvPr>
          <p:cNvSpPr/>
          <p:nvPr/>
        </p:nvSpPr>
        <p:spPr>
          <a:xfrm>
            <a:off x="1347582" y="2001387"/>
            <a:ext cx="2995435" cy="2631490"/>
          </a:xfrm>
          <a:prstGeom prst="rect">
            <a:avLst/>
          </a:prstGeom>
        </p:spPr>
        <p:txBody>
          <a:bodyPr wrap="none">
            <a:spAutoFit/>
          </a:bodyPr>
          <a:lstStyle/>
          <a:p>
            <a:r>
              <a:rPr lang="zh-CN" altLang="en-US" sz="1500" b="1" dirty="0">
                <a:solidFill>
                  <a:srgbClr val="FF0000"/>
                </a:solidFill>
                <a:latin typeface="Microsoft YaHei" panose="020B0503020204020204" pitchFamily="34" charset="-122"/>
                <a:ea typeface="Microsoft YaHei" panose="020B0503020204020204" pitchFamily="34" charset="-122"/>
              </a:rPr>
              <a:t>逻辑</a:t>
            </a:r>
            <a:r>
              <a:rPr lang="zh-CN" altLang="en-US" sz="1500" b="1" dirty="0">
                <a:latin typeface="Microsoft YaHei" panose="020B0503020204020204" pitchFamily="34" charset="-122"/>
                <a:ea typeface="Microsoft YaHei" panose="020B0503020204020204" pitchFamily="34" charset="-122"/>
              </a:rPr>
              <a:t>漏洞</a:t>
            </a:r>
            <a:endParaRPr lang="en-US" altLang="zh-CN" sz="1500" b="1" dirty="0">
              <a:latin typeface="Microsoft YaHei" panose="020B0503020204020204" pitchFamily="34" charset="-122"/>
              <a:ea typeface="Microsoft YaHei" panose="020B0503020204020204" pitchFamily="34" charset="-122"/>
            </a:endParaRPr>
          </a:p>
          <a:p>
            <a:endParaRPr lang="en-US" altLang="zh-CN" sz="1500" b="1" dirty="0">
              <a:latin typeface="Microsoft YaHei" panose="020B0503020204020204" pitchFamily="34" charset="-122"/>
              <a:ea typeface="Microsoft YaHei" panose="020B0503020204020204" pitchFamily="34" charset="-122"/>
            </a:endParaRPr>
          </a:p>
          <a:p>
            <a:r>
              <a:rPr lang="zh-CN" altLang="en-US" sz="1500" b="1" dirty="0">
                <a:latin typeface="Microsoft YaHei" panose="020B0503020204020204" pitchFamily="34" charset="-122"/>
                <a:ea typeface="Microsoft YaHei" panose="020B0503020204020204" pitchFamily="34" charset="-122"/>
              </a:rPr>
              <a:t>交互类漏洞（</a:t>
            </a:r>
            <a:r>
              <a:rPr lang="en-US" altLang="zh-CN" sz="1500" b="1" dirty="0">
                <a:latin typeface="Microsoft YaHei" panose="020B0503020204020204" pitchFamily="34" charset="-122"/>
                <a:ea typeface="Microsoft YaHei" panose="020B0503020204020204" pitchFamily="34" charset="-122"/>
              </a:rPr>
              <a:t>CSRF</a:t>
            </a:r>
            <a:r>
              <a:rPr lang="zh-CN" altLang="en-US" sz="1500" b="1" dirty="0">
                <a:latin typeface="Microsoft YaHei" panose="020B0503020204020204" pitchFamily="34" charset="-122"/>
                <a:ea typeface="Microsoft YaHei" panose="020B0503020204020204" pitchFamily="34" charset="-122"/>
              </a:rPr>
              <a:t>、</a:t>
            </a:r>
            <a:r>
              <a:rPr lang="en-US" altLang="zh-CN" sz="1500" b="1" dirty="0">
                <a:latin typeface="Microsoft YaHei" panose="020B0503020204020204" pitchFamily="34" charset="-122"/>
                <a:ea typeface="Microsoft YaHei" panose="020B0503020204020204" pitchFamily="34" charset="-122"/>
              </a:rPr>
              <a:t>JSONP...</a:t>
            </a:r>
            <a:r>
              <a:rPr lang="zh-CN" altLang="en-US" sz="1500" b="1" dirty="0">
                <a:latin typeface="Microsoft YaHei" panose="020B0503020204020204" pitchFamily="34" charset="-122"/>
                <a:ea typeface="Microsoft YaHei" panose="020B0503020204020204" pitchFamily="34" charset="-122"/>
              </a:rPr>
              <a:t>）</a:t>
            </a:r>
            <a:endParaRPr lang="en-US" altLang="zh-CN" sz="1500" b="1" dirty="0">
              <a:latin typeface="Microsoft YaHei" panose="020B0503020204020204" pitchFamily="34" charset="-122"/>
              <a:ea typeface="Microsoft YaHei" panose="020B0503020204020204" pitchFamily="34" charset="-122"/>
            </a:endParaRPr>
          </a:p>
          <a:p>
            <a:endParaRPr lang="en-US" altLang="zh-CN" sz="1500" b="1" dirty="0">
              <a:latin typeface="Microsoft YaHei" panose="020B0503020204020204" pitchFamily="34" charset="-122"/>
              <a:ea typeface="Microsoft YaHei" panose="020B0503020204020204" pitchFamily="34" charset="-122"/>
            </a:endParaRPr>
          </a:p>
          <a:p>
            <a:r>
              <a:rPr lang="zh-CN" altLang="en-US" sz="1500" b="1" dirty="0">
                <a:latin typeface="Microsoft YaHei" panose="020B0503020204020204" pitchFamily="34" charset="-122"/>
                <a:ea typeface="Microsoft YaHei" panose="020B0503020204020204" pitchFamily="34" charset="-122"/>
              </a:rPr>
              <a:t>弱口令（</a:t>
            </a:r>
            <a:r>
              <a:rPr lang="zh-CN" altLang="en-US" sz="1500" b="1" dirty="0">
                <a:solidFill>
                  <a:srgbClr val="FF0000"/>
                </a:solidFill>
                <a:latin typeface="Microsoft YaHei" panose="020B0503020204020204" pitchFamily="34" charset="-122"/>
                <a:ea typeface="Microsoft YaHei" panose="020B0503020204020204" pitchFamily="34" charset="-122"/>
              </a:rPr>
              <a:t>邮箱</a:t>
            </a:r>
            <a:r>
              <a:rPr lang="zh-CN" altLang="en-US" sz="1500" b="1" dirty="0">
                <a:latin typeface="Microsoft YaHei" panose="020B0503020204020204" pitchFamily="34" charset="-122"/>
                <a:ea typeface="Microsoft YaHei" panose="020B0503020204020204" pitchFamily="34" charset="-122"/>
              </a:rPr>
              <a:t>、后台）</a:t>
            </a:r>
            <a:endParaRPr lang="en-US" altLang="zh-CN" sz="1500" b="1" dirty="0">
              <a:latin typeface="Microsoft YaHei" panose="020B0503020204020204" pitchFamily="34" charset="-122"/>
              <a:ea typeface="Microsoft YaHei" panose="020B0503020204020204" pitchFamily="34" charset="-122"/>
            </a:endParaRPr>
          </a:p>
          <a:p>
            <a:endParaRPr lang="en-US" altLang="zh-CN" sz="1500" b="1" dirty="0">
              <a:latin typeface="Microsoft YaHei" panose="020B0503020204020204" pitchFamily="34" charset="-122"/>
              <a:ea typeface="Microsoft YaHei" panose="020B0503020204020204" pitchFamily="34" charset="-122"/>
            </a:endParaRPr>
          </a:p>
          <a:p>
            <a:r>
              <a:rPr lang="en-US" altLang="zh-CN" sz="1500" b="1" dirty="0">
                <a:latin typeface="Microsoft YaHei" panose="020B0503020204020204" pitchFamily="34" charset="-122"/>
                <a:ea typeface="Microsoft YaHei" panose="020B0503020204020204" pitchFamily="34" charset="-122"/>
              </a:rPr>
              <a:t>SQL</a:t>
            </a:r>
            <a:r>
              <a:rPr lang="zh-CN" altLang="en-US" sz="1500" b="1" dirty="0">
                <a:latin typeface="Microsoft YaHei" panose="020B0503020204020204" pitchFamily="34" charset="-122"/>
                <a:ea typeface="Microsoft YaHei" panose="020B0503020204020204" pitchFamily="34" charset="-122"/>
              </a:rPr>
              <a:t>注入</a:t>
            </a:r>
            <a:endParaRPr lang="en-US" altLang="zh-CN" sz="1500" b="1" dirty="0">
              <a:latin typeface="Microsoft YaHei" panose="020B0503020204020204" pitchFamily="34" charset="-122"/>
              <a:ea typeface="Microsoft YaHei" panose="020B0503020204020204" pitchFamily="34" charset="-122"/>
            </a:endParaRPr>
          </a:p>
          <a:p>
            <a:endParaRPr lang="en-US" altLang="zh-CN" sz="1500" b="1" dirty="0">
              <a:latin typeface="Microsoft YaHei" panose="020B0503020204020204" pitchFamily="34" charset="-122"/>
              <a:ea typeface="Microsoft YaHei" panose="020B0503020204020204" pitchFamily="34" charset="-122"/>
            </a:endParaRPr>
          </a:p>
          <a:p>
            <a:r>
              <a:rPr lang="en-US" altLang="zh-CN" sz="1500" b="1" dirty="0">
                <a:latin typeface="Microsoft YaHei" panose="020B0503020204020204" pitchFamily="34" charset="-122"/>
                <a:ea typeface="Microsoft YaHei" panose="020B0503020204020204" pitchFamily="34" charset="-122"/>
              </a:rPr>
              <a:t>XSS</a:t>
            </a:r>
            <a:r>
              <a:rPr lang="zh-CN" altLang="en-US" sz="1500" b="1" dirty="0">
                <a:latin typeface="Microsoft YaHei" panose="020B0503020204020204" pitchFamily="34" charset="-122"/>
                <a:ea typeface="Microsoft YaHei" panose="020B0503020204020204" pitchFamily="34" charset="-122"/>
              </a:rPr>
              <a:t>跨站脚本攻击</a:t>
            </a:r>
            <a:endParaRPr lang="en-US" altLang="zh-CN" sz="1500" b="1" dirty="0">
              <a:latin typeface="Microsoft YaHei" panose="020B0503020204020204" pitchFamily="34" charset="-122"/>
              <a:ea typeface="Microsoft YaHei" panose="020B0503020204020204" pitchFamily="34" charset="-122"/>
            </a:endParaRPr>
          </a:p>
          <a:p>
            <a:endParaRPr lang="en-US" altLang="zh-CN" sz="1500" b="1" dirty="0">
              <a:latin typeface="Microsoft YaHei" panose="020B0503020204020204" pitchFamily="34" charset="-122"/>
              <a:ea typeface="Microsoft YaHei" panose="020B0503020204020204" pitchFamily="34" charset="-122"/>
            </a:endParaRPr>
          </a:p>
          <a:p>
            <a:r>
              <a:rPr lang="en-US" altLang="zh-CN" sz="1500" b="1" dirty="0">
                <a:latin typeface="Microsoft YaHei" panose="020B0503020204020204" pitchFamily="34" charset="-122"/>
                <a:ea typeface="Microsoft YaHei" panose="020B0503020204020204" pitchFamily="34" charset="-122"/>
              </a:rPr>
              <a:t>URL</a:t>
            </a:r>
            <a:r>
              <a:rPr lang="zh-CN" altLang="en-US" sz="1500" b="1" dirty="0">
                <a:latin typeface="Microsoft YaHei" panose="020B0503020204020204" pitchFamily="34" charset="-122"/>
                <a:ea typeface="Microsoft YaHei" panose="020B0503020204020204" pitchFamily="34" charset="-122"/>
              </a:rPr>
              <a:t>跳转</a:t>
            </a:r>
            <a:endParaRPr lang="en-US" altLang="zh-CN" sz="1500" b="1" dirty="0">
              <a:latin typeface="Microsoft YaHei" panose="020B0503020204020204" pitchFamily="34" charset="-122"/>
              <a:ea typeface="Microsoft YaHei" panose="020B0503020204020204" pitchFamily="34" charset="-122"/>
            </a:endParaRPr>
          </a:p>
        </p:txBody>
      </p:sp>
      <p:pic>
        <p:nvPicPr>
          <p:cNvPr id="8" name="图片 7">
            <a:extLst>
              <a:ext uri="{FF2B5EF4-FFF2-40B4-BE49-F238E27FC236}">
                <a16:creationId xmlns:a16="http://schemas.microsoft.com/office/drawing/2014/main" id="{5FD149E5-97BB-A54B-B3E8-69120592CC7C}"/>
              </a:ext>
            </a:extLst>
          </p:cNvPr>
          <p:cNvPicPr>
            <a:picLocks noChangeAspect="1"/>
          </p:cNvPicPr>
          <p:nvPr/>
        </p:nvPicPr>
        <p:blipFill>
          <a:blip r:embed="rId3"/>
          <a:stretch>
            <a:fillRect/>
          </a:stretch>
        </p:blipFill>
        <p:spPr>
          <a:xfrm>
            <a:off x="4976812" y="1922532"/>
            <a:ext cx="3109153" cy="2554218"/>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C460189B-7093-AA48-AF99-49AB0EBEFD47}"/>
              </a:ext>
            </a:extLst>
          </p:cNvPr>
          <p:cNvPicPr>
            <a:picLocks noChangeAspect="1"/>
          </p:cNvPicPr>
          <p:nvPr/>
        </p:nvPicPr>
        <p:blipFill>
          <a:blip r:embed="rId4"/>
          <a:stretch>
            <a:fillRect/>
          </a:stretch>
        </p:blipFill>
        <p:spPr>
          <a:xfrm>
            <a:off x="576263" y="1210163"/>
            <a:ext cx="7991475" cy="3418987"/>
          </a:xfrm>
          <a:prstGeom prst="rect">
            <a:avLst/>
          </a:prstGeom>
          <a:ln>
            <a:noFill/>
          </a:ln>
          <a:effectLst>
            <a:outerShdw blurRad="292100" dist="139700" dir="2700000" algn="tl" rotWithShape="0">
              <a:srgbClr val="333333">
                <a:alpha val="65000"/>
              </a:srgbClr>
            </a:outerShdw>
          </a:effectLst>
        </p:spPr>
      </p:pic>
      <p:sp>
        <p:nvSpPr>
          <p:cNvPr id="10" name="标题 2">
            <a:extLst>
              <a:ext uri="{FF2B5EF4-FFF2-40B4-BE49-F238E27FC236}">
                <a16:creationId xmlns:a16="http://schemas.microsoft.com/office/drawing/2014/main" id="{0555CEA6-BE68-3844-90DF-79F3C21F562C}"/>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325293343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2E9C154-C0BF-7349-A480-D17709B352E0}"/>
              </a:ext>
            </a:extLst>
          </p:cNvPr>
          <p:cNvPicPr>
            <a:picLocks noChangeAspect="1"/>
          </p:cNvPicPr>
          <p:nvPr/>
        </p:nvPicPr>
        <p:blipFill>
          <a:blip r:embed="rId3"/>
          <a:stretch>
            <a:fillRect/>
          </a:stretch>
        </p:blipFill>
        <p:spPr>
          <a:xfrm>
            <a:off x="371475" y="1568392"/>
            <a:ext cx="3209925" cy="2178164"/>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3B6460CF-9C19-E14E-9FAD-8AE5AEB10925}"/>
              </a:ext>
            </a:extLst>
          </p:cNvPr>
          <p:cNvSpPr/>
          <p:nvPr/>
        </p:nvSpPr>
        <p:spPr>
          <a:xfrm>
            <a:off x="3927188" y="2415101"/>
            <a:ext cx="5262979" cy="507831"/>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小目标：先把</a:t>
            </a:r>
            <a:r>
              <a:rPr lang="zh-CN" altLang="en-US" sz="2700" dirty="0">
                <a:solidFill>
                  <a:srgbClr val="FF0000"/>
                </a:solidFill>
                <a:latin typeface="微软雅黑" panose="020B0503020204020204" pitchFamily="34" charset="-122"/>
                <a:ea typeface="微软雅黑" panose="020B0503020204020204" pitchFamily="34" charset="-122"/>
              </a:rPr>
              <a:t>逻辑</a:t>
            </a:r>
            <a:r>
              <a:rPr lang="zh-CN" altLang="en-US" sz="2700" dirty="0">
                <a:latin typeface="微软雅黑" panose="020B0503020204020204" pitchFamily="34" charset="-122"/>
                <a:ea typeface="微软雅黑" panose="020B0503020204020204" pitchFamily="34" charset="-122"/>
              </a:rPr>
              <a:t>漏洞</a:t>
            </a:r>
            <a:r>
              <a:rPr lang="zh-CN" altLang="en-US" dirty="0">
                <a:latin typeface="微软雅黑" panose="020B0503020204020204" pitchFamily="34" charset="-122"/>
                <a:ea typeface="微软雅黑" panose="020B0503020204020204" pitchFamily="34" charset="-122"/>
              </a:rPr>
              <a:t>类型</a:t>
            </a:r>
            <a:r>
              <a:rPr lang="zh-CN" altLang="en-US" sz="2700" dirty="0">
                <a:solidFill>
                  <a:srgbClr val="FF0000"/>
                </a:solidFill>
                <a:latin typeface="微软雅黑" panose="020B0503020204020204" pitchFamily="34" charset="-122"/>
                <a:ea typeface="微软雅黑" panose="020B0503020204020204" pitchFamily="34" charset="-122"/>
              </a:rPr>
              <a:t>全</a:t>
            </a:r>
            <a:r>
              <a:rPr lang="zh-CN" altLang="en-US" sz="2700" dirty="0">
                <a:latin typeface="微软雅黑" panose="020B0503020204020204" pitchFamily="34" charset="-122"/>
                <a:ea typeface="微软雅黑" panose="020B0503020204020204" pitchFamily="34" charset="-122"/>
              </a:rPr>
              <a:t>挖</a:t>
            </a:r>
            <a:r>
              <a:rPr lang="zh-CN" altLang="en-US" dirty="0">
                <a:latin typeface="微软雅黑" panose="020B0503020204020204" pitchFamily="34" charset="-122"/>
                <a:ea typeface="微软雅黑" panose="020B0503020204020204" pitchFamily="34" charset="-122"/>
              </a:rPr>
              <a:t>一遍！！！</a:t>
            </a:r>
            <a:endParaRPr lang="zh-CN" altLang="en-US" dirty="0"/>
          </a:p>
        </p:txBody>
      </p:sp>
      <p:sp>
        <p:nvSpPr>
          <p:cNvPr id="5" name="标题 2">
            <a:extLst>
              <a:ext uri="{FF2B5EF4-FFF2-40B4-BE49-F238E27FC236}">
                <a16:creationId xmlns:a16="http://schemas.microsoft.com/office/drawing/2014/main" id="{79320F88-DD98-494C-A465-7BCBCE21E1B6}"/>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43725986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226284E-DAD6-EA45-85FA-622D5D7B5A00}"/>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sp>
        <p:nvSpPr>
          <p:cNvPr id="5" name="矩形 4">
            <a:extLst>
              <a:ext uri="{FF2B5EF4-FFF2-40B4-BE49-F238E27FC236}">
                <a16:creationId xmlns:a16="http://schemas.microsoft.com/office/drawing/2014/main" id="{1E76EC97-ECF3-9546-951D-61659737CC76}"/>
              </a:ext>
            </a:extLst>
          </p:cNvPr>
          <p:cNvSpPr/>
          <p:nvPr/>
        </p:nvSpPr>
        <p:spPr>
          <a:xfrm>
            <a:off x="3979771" y="1848031"/>
            <a:ext cx="122341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验证码类缺陷</a:t>
            </a:r>
          </a:p>
        </p:txBody>
      </p:sp>
      <p:sp>
        <p:nvSpPr>
          <p:cNvPr id="6" name="矩形 5">
            <a:extLst>
              <a:ext uri="{FF2B5EF4-FFF2-40B4-BE49-F238E27FC236}">
                <a16:creationId xmlns:a16="http://schemas.microsoft.com/office/drawing/2014/main" id="{9ADCF1E3-B1B3-2D47-B569-A42CC3E85B9C}"/>
              </a:ext>
            </a:extLst>
          </p:cNvPr>
          <p:cNvSpPr/>
          <p:nvPr/>
        </p:nvSpPr>
        <p:spPr>
          <a:xfrm>
            <a:off x="2535000" y="4171730"/>
            <a:ext cx="4112921"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验证码回显在客户端</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响应主体、</a:t>
            </a:r>
            <a:r>
              <a:rPr lang="en" altLang="zh-CN" sz="1350" dirty="0">
                <a:latin typeface="Microsoft YaHei" panose="020B0503020204020204" pitchFamily="34" charset="-122"/>
                <a:ea typeface="Microsoft YaHei" panose="020B0503020204020204" pitchFamily="34" charset="-122"/>
              </a:rPr>
              <a:t>Set-Cookie</a:t>
            </a:r>
            <a:r>
              <a:rPr lang="zh-CN" altLang="en-US" sz="1350" dirty="0">
                <a:latin typeface="Microsoft YaHei" panose="020B0503020204020204" pitchFamily="34" charset="-122"/>
                <a:ea typeface="Microsoft YaHei" panose="020B0503020204020204" pitchFamily="34" charset="-122"/>
              </a:rPr>
              <a:t>等等</a:t>
            </a:r>
            <a:r>
              <a:rPr lang="en-US" altLang="zh-CN" sz="1350" dirty="0">
                <a:latin typeface="Microsoft YaHei" panose="020B0503020204020204" pitchFamily="34" charset="-122"/>
                <a:ea typeface="Microsoft YaHei" panose="020B0503020204020204" pitchFamily="34" charset="-122"/>
              </a:rPr>
              <a:t>…)</a:t>
            </a:r>
            <a:endParaRPr lang="zh-CN" altLang="en-US" sz="135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8B6011BD-7CEC-0F46-BBC1-A318C842A587}"/>
              </a:ext>
            </a:extLst>
          </p:cNvPr>
          <p:cNvPicPr>
            <a:picLocks noChangeAspect="1"/>
          </p:cNvPicPr>
          <p:nvPr/>
        </p:nvPicPr>
        <p:blipFill>
          <a:blip r:embed="rId3"/>
          <a:stretch>
            <a:fillRect/>
          </a:stretch>
        </p:blipFill>
        <p:spPr>
          <a:xfrm>
            <a:off x="2949143" y="2686050"/>
            <a:ext cx="3238500" cy="895350"/>
          </a:xfrm>
          <a:prstGeom prst="rect">
            <a:avLst/>
          </a:prstGeom>
          <a:ln>
            <a:noFill/>
          </a:ln>
          <a:effectLst>
            <a:outerShdw blurRad="292100" dist="139700" dir="2700000" algn="tl" rotWithShape="0">
              <a:srgbClr val="333333">
                <a:alpha val="65000"/>
              </a:srgbClr>
            </a:outerShdw>
          </a:effectLst>
        </p:spPr>
      </p:pic>
      <p:sp>
        <p:nvSpPr>
          <p:cNvPr id="8" name="标题 2">
            <a:extLst>
              <a:ext uri="{FF2B5EF4-FFF2-40B4-BE49-F238E27FC236}">
                <a16:creationId xmlns:a16="http://schemas.microsoft.com/office/drawing/2014/main" id="{7D1EB84E-744F-9943-97BE-90150777CF29}"/>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56315106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0937F85-F2D7-7C45-AB3A-916B1265494A}"/>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sp>
        <p:nvSpPr>
          <p:cNvPr id="5" name="矩形 4">
            <a:extLst>
              <a:ext uri="{FF2B5EF4-FFF2-40B4-BE49-F238E27FC236}">
                <a16:creationId xmlns:a16="http://schemas.microsoft.com/office/drawing/2014/main" id="{A1CC824F-8925-6842-846A-745023B35167}"/>
              </a:ext>
            </a:extLst>
          </p:cNvPr>
          <p:cNvSpPr/>
          <p:nvPr/>
        </p:nvSpPr>
        <p:spPr>
          <a:xfrm>
            <a:off x="3464005" y="1848031"/>
            <a:ext cx="2262158"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验证码过于简易时效性过长</a:t>
            </a:r>
          </a:p>
        </p:txBody>
      </p:sp>
      <p:pic>
        <p:nvPicPr>
          <p:cNvPr id="2" name="图片 1">
            <a:extLst>
              <a:ext uri="{FF2B5EF4-FFF2-40B4-BE49-F238E27FC236}">
                <a16:creationId xmlns:a16="http://schemas.microsoft.com/office/drawing/2014/main" id="{24BCE77F-4F4A-E248-99CE-2CAB2FA86CAD}"/>
              </a:ext>
            </a:extLst>
          </p:cNvPr>
          <p:cNvPicPr>
            <a:picLocks noChangeAspect="1"/>
          </p:cNvPicPr>
          <p:nvPr/>
        </p:nvPicPr>
        <p:blipFill>
          <a:blip r:embed="rId3"/>
          <a:stretch>
            <a:fillRect/>
          </a:stretch>
        </p:blipFill>
        <p:spPr>
          <a:xfrm>
            <a:off x="2643934" y="2725122"/>
            <a:ext cx="3856133" cy="804863"/>
          </a:xfrm>
          <a:prstGeom prst="rect">
            <a:avLst/>
          </a:prstGeom>
          <a:ln>
            <a:noFill/>
          </a:ln>
          <a:effectLst>
            <a:outerShdw blurRad="292100" dist="139700" dir="2700000" algn="tl" rotWithShape="0">
              <a:srgbClr val="333333">
                <a:alpha val="65000"/>
              </a:srgbClr>
            </a:outerShdw>
          </a:effectLst>
        </p:spPr>
      </p:pic>
      <p:sp>
        <p:nvSpPr>
          <p:cNvPr id="6" name="标题 2">
            <a:extLst>
              <a:ext uri="{FF2B5EF4-FFF2-40B4-BE49-F238E27FC236}">
                <a16:creationId xmlns:a16="http://schemas.microsoft.com/office/drawing/2014/main" id="{4A9BEF92-46C6-A143-B91F-C676BFE6E856}"/>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93208442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0A6BBE2-8F6F-C648-BE3E-577E034A3399}"/>
              </a:ext>
            </a:extLst>
          </p:cNvPr>
          <p:cNvSpPr/>
          <p:nvPr/>
        </p:nvSpPr>
        <p:spPr>
          <a:xfrm>
            <a:off x="3464005" y="1848031"/>
            <a:ext cx="2236510"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未校验权限</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前端校验</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越权</a:t>
            </a:r>
          </a:p>
        </p:txBody>
      </p:sp>
      <p:sp>
        <p:nvSpPr>
          <p:cNvPr id="5" name="矩形 4">
            <a:extLst>
              <a:ext uri="{FF2B5EF4-FFF2-40B4-BE49-F238E27FC236}">
                <a16:creationId xmlns:a16="http://schemas.microsoft.com/office/drawing/2014/main" id="{6E618D3E-D44D-6243-A8C0-312157F06A98}"/>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sp>
        <p:nvSpPr>
          <p:cNvPr id="6" name="矩形 5">
            <a:extLst>
              <a:ext uri="{FF2B5EF4-FFF2-40B4-BE49-F238E27FC236}">
                <a16:creationId xmlns:a16="http://schemas.microsoft.com/office/drawing/2014/main" id="{C7AE4848-54AF-A240-BCA5-B25E48948281}"/>
              </a:ext>
            </a:extLst>
          </p:cNvPr>
          <p:cNvSpPr/>
          <p:nvPr/>
        </p:nvSpPr>
        <p:spPr>
          <a:xfrm>
            <a:off x="1895300" y="2582247"/>
            <a:ext cx="5353401" cy="1338828"/>
          </a:xfrm>
          <a:prstGeom prst="rect">
            <a:avLst/>
          </a:prstGeom>
        </p:spPr>
        <p:txBody>
          <a:bodyPr wrap="square">
            <a:spAutoFit/>
          </a:bodyPr>
          <a:lstStyle/>
          <a:p>
            <a:r>
              <a:rPr lang="en-US" altLang="zh-CN" sz="1350" dirty="0">
                <a:latin typeface="Microsoft YaHei" panose="020B0503020204020204" pitchFamily="34" charset="-122"/>
                <a:ea typeface="Microsoft YaHei" panose="020B0503020204020204" pitchFamily="34" charset="-122"/>
              </a:rPr>
              <a:t>1.</a:t>
            </a:r>
            <a:r>
              <a:rPr lang="zh-CN" altLang="en-US" sz="1350" dirty="0">
                <a:latin typeface="Microsoft YaHei" panose="020B0503020204020204" pitchFamily="34" charset="-122"/>
                <a:ea typeface="Microsoft YaHei" panose="020B0503020204020204" pitchFamily="34" charset="-122"/>
              </a:rPr>
              <a:t>任意手机号验证码都可重置任意账号</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en-US" altLang="zh-CN" sz="1350" dirty="0">
                <a:latin typeface="Microsoft YaHei" panose="020B0503020204020204" pitchFamily="34" charset="-122"/>
                <a:ea typeface="Microsoft YaHei" panose="020B0503020204020204" pitchFamily="34" charset="-122"/>
              </a:rPr>
              <a:t>2.</a:t>
            </a:r>
            <a:r>
              <a:rPr lang="zh-CN" altLang="en-US" sz="1350" dirty="0">
                <a:latin typeface="Microsoft YaHei" panose="020B0503020204020204" pitchFamily="34" charset="-122"/>
                <a:ea typeface="Microsoft YaHei" panose="020B0503020204020204" pitchFamily="34" charset="-122"/>
              </a:rPr>
              <a:t>修改响应包的主体</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根据实际情况来修改 例如验证请求对应的响应报文的主体为</a:t>
            </a:r>
            <a:r>
              <a:rPr lang="en" altLang="zh-CN" sz="1350" b="1" dirty="0">
                <a:latin typeface="Microsoft YaHei" panose="020B0503020204020204" pitchFamily="34" charset="-122"/>
                <a:ea typeface="Microsoft YaHei" panose="020B0503020204020204" pitchFamily="34" charset="-122"/>
              </a:rPr>
              <a:t>false</a:t>
            </a:r>
            <a:r>
              <a:rPr lang="en" altLang="zh-CN" sz="1350" dirty="0">
                <a:latin typeface="Microsoft YaHei" panose="020B0503020204020204" pitchFamily="34" charset="-122"/>
                <a:ea typeface="Microsoft YaHei" panose="020B0503020204020204" pitchFamily="34" charset="-122"/>
              </a:rPr>
              <a:t> </a:t>
            </a:r>
            <a:r>
              <a:rPr lang="zh-CN" altLang="en-US" sz="1350" dirty="0">
                <a:latin typeface="Microsoft YaHei" panose="020B0503020204020204" pitchFamily="34" charset="-122"/>
                <a:ea typeface="Microsoft YaHei" panose="020B0503020204020204" pitchFamily="34" charset="-122"/>
              </a:rPr>
              <a:t>你可以修改为</a:t>
            </a:r>
            <a:r>
              <a:rPr lang="en" altLang="zh-CN" sz="1350" b="1" dirty="0">
                <a:latin typeface="Microsoft YaHei" panose="020B0503020204020204" pitchFamily="34" charset="-122"/>
                <a:ea typeface="Microsoft YaHei" panose="020B0503020204020204" pitchFamily="34" charset="-122"/>
              </a:rPr>
              <a:t>true</a:t>
            </a:r>
            <a:r>
              <a:rPr lang="en" altLang="zh-CN" sz="1350" dirty="0">
                <a:latin typeface="Microsoft YaHei" panose="020B0503020204020204" pitchFamily="34" charset="-122"/>
                <a:ea typeface="Microsoft YaHei" panose="020B0503020204020204" pitchFamily="34" charset="-122"/>
              </a:rPr>
              <a:t>)</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en-US" altLang="zh-CN" sz="1350" dirty="0">
                <a:latin typeface="Microsoft YaHei" panose="020B0503020204020204" pitchFamily="34" charset="-122"/>
                <a:ea typeface="Microsoft YaHei" panose="020B0503020204020204" pitchFamily="34" charset="-122"/>
              </a:rPr>
              <a:t>3.</a:t>
            </a:r>
            <a:r>
              <a:rPr lang="zh-CN" altLang="en-US" sz="1350" dirty="0">
                <a:latin typeface="Microsoft YaHei" panose="020B0503020204020204" pitchFamily="34" charset="-122"/>
                <a:ea typeface="Microsoft YaHei" panose="020B0503020204020204" pitchFamily="34" charset="-122"/>
              </a:rPr>
              <a:t>修改重置密码的相关参数</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例如 </a:t>
            </a:r>
            <a:r>
              <a:rPr lang="en" altLang="zh-CN" sz="1350" b="1" dirty="0" err="1">
                <a:latin typeface="Microsoft YaHei" panose="020B0503020204020204" pitchFamily="34" charset="-122"/>
                <a:ea typeface="Microsoft YaHei" panose="020B0503020204020204" pitchFamily="34" charset="-122"/>
              </a:rPr>
              <a:t>userid</a:t>
            </a:r>
            <a:r>
              <a:rPr lang="zh-CN" altLang="en-US" sz="1350" dirty="0">
                <a:latin typeface="Microsoft YaHei" panose="020B0503020204020204" pitchFamily="34" charset="-122"/>
                <a:ea typeface="Microsoft YaHei" panose="020B0503020204020204" pitchFamily="34" charset="-122"/>
              </a:rPr>
              <a:t> 等等</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进行越权密码重置</a:t>
            </a:r>
          </a:p>
        </p:txBody>
      </p:sp>
      <p:sp>
        <p:nvSpPr>
          <p:cNvPr id="7" name="标题 2">
            <a:extLst>
              <a:ext uri="{FF2B5EF4-FFF2-40B4-BE49-F238E27FC236}">
                <a16:creationId xmlns:a16="http://schemas.microsoft.com/office/drawing/2014/main" id="{424FE725-109E-C145-A9F9-E6A24E764BFE}"/>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95638539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B87217-7BC8-2D40-867E-B7327649A19D}"/>
              </a:ext>
            </a:extLst>
          </p:cNvPr>
          <p:cNvSpPr/>
          <p:nvPr/>
        </p:nvSpPr>
        <p:spPr>
          <a:xfrm>
            <a:off x="3723691" y="1848031"/>
            <a:ext cx="1742785"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找回密码的脆弱凭证</a:t>
            </a:r>
          </a:p>
        </p:txBody>
      </p:sp>
      <p:sp>
        <p:nvSpPr>
          <p:cNvPr id="5" name="矩形 4">
            <a:extLst>
              <a:ext uri="{FF2B5EF4-FFF2-40B4-BE49-F238E27FC236}">
                <a16:creationId xmlns:a16="http://schemas.microsoft.com/office/drawing/2014/main" id="{D8FD933F-F6C9-8441-92B7-970EFC04D651}"/>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pic>
        <p:nvPicPr>
          <p:cNvPr id="7" name="图片 6">
            <a:extLst>
              <a:ext uri="{FF2B5EF4-FFF2-40B4-BE49-F238E27FC236}">
                <a16:creationId xmlns:a16="http://schemas.microsoft.com/office/drawing/2014/main" id="{4E964BC5-F661-9C4D-83D6-C43EAE98AFF6}"/>
              </a:ext>
            </a:extLst>
          </p:cNvPr>
          <p:cNvPicPr>
            <a:picLocks noChangeAspect="1"/>
          </p:cNvPicPr>
          <p:nvPr/>
        </p:nvPicPr>
        <p:blipFill>
          <a:blip r:embed="rId3"/>
          <a:stretch>
            <a:fillRect/>
          </a:stretch>
        </p:blipFill>
        <p:spPr>
          <a:xfrm>
            <a:off x="197079" y="2590122"/>
            <a:ext cx="3174441" cy="1197630"/>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3502B9F3-C8C2-0E48-8653-3DC264CB7FC1}"/>
              </a:ext>
            </a:extLst>
          </p:cNvPr>
          <p:cNvSpPr/>
          <p:nvPr/>
        </p:nvSpPr>
        <p:spPr>
          <a:xfrm>
            <a:off x="3550979" y="2637069"/>
            <a:ext cx="5634363"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链接：</a:t>
            </a:r>
            <a:r>
              <a:rPr lang="en-US" altLang="zh-CN" sz="1350" dirty="0">
                <a:latin typeface="Microsoft YaHei" panose="020B0503020204020204" pitchFamily="34" charset="-122"/>
                <a:ea typeface="Microsoft YaHei" panose="020B0503020204020204" pitchFamily="34" charset="-122"/>
              </a:rPr>
              <a:t>http://</a:t>
            </a:r>
            <a:r>
              <a:rPr lang="en-US" altLang="zh-CN" sz="1350" dirty="0" err="1">
                <a:latin typeface="Microsoft YaHei" panose="020B0503020204020204" pitchFamily="34" charset="-122"/>
                <a:ea typeface="Microsoft YaHei" panose="020B0503020204020204" pitchFamily="34" charset="-122"/>
              </a:rPr>
              <a:t>xxxx</a:t>
            </a:r>
            <a:r>
              <a:rPr lang="en-US" altLang="zh-CN" sz="1350" dirty="0">
                <a:latin typeface="Microsoft YaHei" panose="020B0503020204020204" pitchFamily="34" charset="-122"/>
                <a:ea typeface="Microsoft YaHei" panose="020B0503020204020204" pitchFamily="34" charset="-122"/>
              </a:rPr>
              <a:t>/</a:t>
            </a:r>
            <a:r>
              <a:rPr lang="en-US" altLang="zh-CN" sz="1350" dirty="0" err="1">
                <a:latin typeface="Microsoft YaHei" panose="020B0503020204020204" pitchFamily="34" charset="-122"/>
                <a:ea typeface="Microsoft YaHei" panose="020B0503020204020204" pitchFamily="34" charset="-122"/>
              </a:rPr>
              <a:t>forgetPwd?token</a:t>
            </a:r>
            <a:r>
              <a:rPr lang="en-US" altLang="zh-CN" sz="1350" dirty="0">
                <a:latin typeface="Microsoft YaHei" panose="020B0503020204020204" pitchFamily="34" charset="-122"/>
                <a:ea typeface="Microsoft YaHei" panose="020B0503020204020204" pitchFamily="34" charset="-122"/>
              </a:rPr>
              <a:t>=</a:t>
            </a:r>
            <a:r>
              <a:rPr lang="en-US" altLang="zh-CN" sz="1350" dirty="0">
                <a:solidFill>
                  <a:srgbClr val="FF0000"/>
                </a:solidFill>
                <a:latin typeface="Microsoft YaHei" panose="020B0503020204020204" pitchFamily="34" charset="-122"/>
                <a:ea typeface="Microsoft YaHei" panose="020B0503020204020204" pitchFamily="34" charset="-122"/>
              </a:rPr>
              <a:t>eyJ1c2VyaWQiOiIxMjMifQ==</a:t>
            </a:r>
          </a:p>
        </p:txBody>
      </p:sp>
      <p:cxnSp>
        <p:nvCxnSpPr>
          <p:cNvPr id="10" name="直线箭头连接符 9">
            <a:extLst>
              <a:ext uri="{FF2B5EF4-FFF2-40B4-BE49-F238E27FC236}">
                <a16:creationId xmlns:a16="http://schemas.microsoft.com/office/drawing/2014/main" id="{96FEA945-2159-CF4C-B83D-1DCD29BDAA67}"/>
              </a:ext>
            </a:extLst>
          </p:cNvPr>
          <p:cNvCxnSpPr>
            <a:cxnSpLocks/>
          </p:cNvCxnSpPr>
          <p:nvPr/>
        </p:nvCxnSpPr>
        <p:spPr>
          <a:xfrm>
            <a:off x="6347489" y="3057621"/>
            <a:ext cx="0" cy="32822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矩形 10">
            <a:extLst>
              <a:ext uri="{FF2B5EF4-FFF2-40B4-BE49-F238E27FC236}">
                <a16:creationId xmlns:a16="http://schemas.microsoft.com/office/drawing/2014/main" id="{FF8AB4E6-D00D-E048-B96E-872AF3F82A65}"/>
              </a:ext>
            </a:extLst>
          </p:cNvPr>
          <p:cNvSpPr/>
          <p:nvPr/>
        </p:nvSpPr>
        <p:spPr>
          <a:xfrm>
            <a:off x="5642248" y="3529399"/>
            <a:ext cx="1454244"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a:t>
            </a:r>
            <a:r>
              <a:rPr lang="zh-CN" altLang="en-US" sz="1350" dirty="0">
                <a:solidFill>
                  <a:srgbClr val="FF0000"/>
                </a:solidFill>
                <a:latin typeface="Microsoft YaHei" panose="020B0503020204020204" pitchFamily="34" charset="-122"/>
                <a:ea typeface="Microsoft YaHei" panose="020B0503020204020204" pitchFamily="34" charset="-122"/>
              </a:rPr>
              <a:t>userid</a:t>
            </a:r>
            <a:r>
              <a:rPr lang="zh-CN" altLang="en-US" sz="1350" dirty="0">
                <a:latin typeface="Microsoft YaHei" panose="020B0503020204020204" pitchFamily="34" charset="-122"/>
                <a:ea typeface="Microsoft YaHei" panose="020B0503020204020204" pitchFamily="34" charset="-122"/>
              </a:rPr>
              <a:t>":"</a:t>
            </a:r>
            <a:r>
              <a:rPr lang="zh-CN" altLang="en-US" sz="1350" dirty="0">
                <a:solidFill>
                  <a:srgbClr val="FF0000"/>
                </a:solidFill>
                <a:latin typeface="Microsoft YaHei" panose="020B0503020204020204" pitchFamily="34" charset="-122"/>
                <a:ea typeface="Microsoft YaHei" panose="020B0503020204020204" pitchFamily="34" charset="-122"/>
              </a:rPr>
              <a:t>123</a:t>
            </a:r>
            <a:r>
              <a:rPr lang="zh-CN" altLang="en-US" sz="1350" dirty="0">
                <a:latin typeface="Microsoft YaHei" panose="020B0503020204020204" pitchFamily="34" charset="-122"/>
                <a:ea typeface="Microsoft YaHei" panose="020B0503020204020204" pitchFamily="34" charset="-122"/>
              </a:rPr>
              <a:t>"}</a:t>
            </a:r>
          </a:p>
        </p:txBody>
      </p:sp>
      <p:sp>
        <p:nvSpPr>
          <p:cNvPr id="9" name="标题 2">
            <a:extLst>
              <a:ext uri="{FF2B5EF4-FFF2-40B4-BE49-F238E27FC236}">
                <a16:creationId xmlns:a16="http://schemas.microsoft.com/office/drawing/2014/main" id="{EC848CE3-E1EA-DE43-8CB4-ABDBC0610D15}"/>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87372606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971550"/>
            <a:ext cx="7315200" cy="3200400"/>
          </a:xfrm>
        </p:spPr>
        <p:txBody>
          <a:bodyPr>
            <a:normAutofit/>
          </a:bodyPr>
          <a:lstStyle/>
          <a:p>
            <a:r>
              <a:rPr lang="zh-CN" altLang="en-US" sz="2400" dirty="0">
                <a:solidFill>
                  <a:schemeClr val="tx1"/>
                </a:solidFill>
                <a:latin typeface="Microsoft YaHei" panose="020B0503020204020204" pitchFamily="34" charset="-122"/>
                <a:ea typeface="Microsoft YaHei" panose="020B0503020204020204" pitchFamily="34" charset="-122"/>
              </a:rPr>
              <a:t>介绍</a:t>
            </a:r>
            <a:r>
              <a:rPr lang="en-US" altLang="zh-CN" sz="2400" dirty="0">
                <a:solidFill>
                  <a:schemeClr val="tx1"/>
                </a:solidFill>
                <a:latin typeface="Microsoft YaHei" panose="020B0503020204020204" pitchFamily="34" charset="-122"/>
                <a:ea typeface="Microsoft YaHei" panose="020B0503020204020204" pitchFamily="34" charset="-122"/>
              </a:rPr>
              <a:t>:</a:t>
            </a:r>
            <a:r>
              <a:rPr lang="zh-CN" altLang="en-US" sz="2400" dirty="0">
                <a:solidFill>
                  <a:schemeClr val="tx1"/>
                </a:solidFill>
                <a:latin typeface="Microsoft YaHei" panose="020B0503020204020204" pitchFamily="34" charset="-122"/>
                <a:ea typeface="Microsoft YaHei" panose="020B0503020204020204" pitchFamily="34" charset="-122"/>
              </a:rPr>
              <a:t> 自我介绍、“赏金平台”模式</a:t>
            </a:r>
          </a:p>
          <a:p>
            <a:endParaRPr lang="zh-CN" altLang="en-US" sz="2400" dirty="0">
              <a:solidFill>
                <a:schemeClr val="tx1"/>
              </a:solidFill>
              <a:latin typeface="Microsoft YaHei" panose="020B0503020204020204" pitchFamily="34" charset="-122"/>
              <a:ea typeface="Microsoft YaHei" panose="020B0503020204020204" pitchFamily="34" charset="-122"/>
            </a:endParaRPr>
          </a:p>
          <a:p>
            <a:r>
              <a:rPr lang="zh-CN" altLang="en-US" sz="2400" dirty="0">
                <a:solidFill>
                  <a:schemeClr val="tx1"/>
                </a:solidFill>
                <a:latin typeface="Microsoft YaHei" panose="020B0503020204020204" pitchFamily="34" charset="-122"/>
                <a:ea typeface="Microsoft YaHei" panose="020B0503020204020204" pitchFamily="34" charset="-122"/>
              </a:rPr>
              <a:t>流程</a:t>
            </a:r>
            <a:r>
              <a:rPr lang="en-US" altLang="zh-CN" sz="2400" dirty="0">
                <a:solidFill>
                  <a:schemeClr val="tx1"/>
                </a:solidFill>
                <a:latin typeface="Microsoft YaHei" panose="020B0503020204020204" pitchFamily="34" charset="-122"/>
                <a:ea typeface="Microsoft YaHei" panose="020B0503020204020204" pitchFamily="34" charset="-122"/>
              </a:rPr>
              <a:t>: </a:t>
            </a:r>
            <a:r>
              <a:rPr lang="zh-CN" altLang="en-US" sz="2400" dirty="0">
                <a:solidFill>
                  <a:schemeClr val="tx1"/>
                </a:solidFill>
                <a:latin typeface="Microsoft YaHei" panose="020B0503020204020204" pitchFamily="34" charset="-122"/>
                <a:ea typeface="Microsoft YaHei" panose="020B0503020204020204" pitchFamily="34" charset="-122"/>
              </a:rPr>
              <a:t>赏金任务挖掘流程</a:t>
            </a:r>
          </a:p>
          <a:p>
            <a:endParaRPr lang="zh-CN" altLang="en-US" sz="2400" dirty="0">
              <a:solidFill>
                <a:schemeClr val="tx1"/>
              </a:solidFill>
              <a:latin typeface="Microsoft YaHei" panose="020B0503020204020204" pitchFamily="34" charset="-122"/>
              <a:ea typeface="Microsoft YaHei" panose="020B0503020204020204" pitchFamily="34" charset="-122"/>
            </a:endParaRPr>
          </a:p>
          <a:p>
            <a:r>
              <a:rPr lang="zh-CN" altLang="en-US" sz="2400" dirty="0">
                <a:solidFill>
                  <a:schemeClr val="tx1"/>
                </a:solidFill>
                <a:latin typeface="Microsoft YaHei" panose="020B0503020204020204" pitchFamily="34" charset="-122"/>
                <a:ea typeface="Microsoft YaHei" panose="020B0503020204020204" pitchFamily="34" charset="-122"/>
              </a:rPr>
              <a:t>解析</a:t>
            </a:r>
            <a:r>
              <a:rPr lang="en-US" altLang="zh-CN" sz="2400" dirty="0">
                <a:solidFill>
                  <a:schemeClr val="tx1"/>
                </a:solidFill>
                <a:latin typeface="Microsoft YaHei" panose="020B0503020204020204" pitchFamily="34" charset="-122"/>
                <a:ea typeface="Microsoft YaHei" panose="020B0503020204020204" pitchFamily="34" charset="-122"/>
              </a:rPr>
              <a:t>: </a:t>
            </a:r>
            <a:r>
              <a:rPr lang="zh-CN" altLang="en-US" sz="2400" dirty="0">
                <a:solidFill>
                  <a:schemeClr val="tx1"/>
                </a:solidFill>
                <a:latin typeface="Microsoft YaHei" panose="020B0503020204020204" pitchFamily="34" charset="-122"/>
                <a:ea typeface="Microsoft YaHei" panose="020B0503020204020204" pitchFamily="34" charset="-122"/>
              </a:rPr>
              <a:t>实战漏洞案例解析</a:t>
            </a:r>
          </a:p>
          <a:p>
            <a:endParaRPr lang="zh-CN" altLang="en-US" sz="2400" dirty="0">
              <a:solidFill>
                <a:schemeClr val="tx1"/>
              </a:solidFill>
              <a:latin typeface="Microsoft YaHei" panose="020B0503020204020204" pitchFamily="34" charset="-122"/>
              <a:ea typeface="Microsoft YaHei" panose="020B0503020204020204" pitchFamily="34" charset="-122"/>
            </a:endParaRPr>
          </a:p>
          <a:p>
            <a:r>
              <a:rPr lang="zh-CN" altLang="en-US" sz="2400" dirty="0">
                <a:solidFill>
                  <a:schemeClr val="tx1"/>
                </a:solidFill>
                <a:latin typeface="Microsoft YaHei" panose="020B0503020204020204" pitchFamily="34" charset="-122"/>
                <a:ea typeface="Microsoft YaHei" panose="020B0503020204020204" pitchFamily="34" charset="-122"/>
              </a:rPr>
              <a:t>建设</a:t>
            </a:r>
            <a:r>
              <a:rPr lang="en-US" altLang="zh-CN" sz="2400" dirty="0">
                <a:solidFill>
                  <a:schemeClr val="tx1"/>
                </a:solidFill>
                <a:latin typeface="Microsoft YaHei" panose="020B0503020204020204" pitchFamily="34" charset="-122"/>
                <a:ea typeface="Microsoft YaHei" panose="020B0503020204020204" pitchFamily="34" charset="-122"/>
              </a:rPr>
              <a:t>:</a:t>
            </a:r>
            <a:r>
              <a:rPr lang="zh-CN" altLang="en-US" sz="2400" dirty="0">
                <a:solidFill>
                  <a:schemeClr val="tx1"/>
                </a:solidFill>
                <a:latin typeface="Microsoft YaHei" panose="020B0503020204020204" pitchFamily="34" charset="-122"/>
                <a:ea typeface="Microsoft YaHei" panose="020B0503020204020204" pitchFamily="34" charset="-122"/>
              </a:rPr>
              <a:t> 持续性漏洞挖掘军火库建设</a:t>
            </a:r>
          </a:p>
        </p:txBody>
      </p:sp>
    </p:spTree>
    <p:extLst>
      <p:ext uri="{BB962C8B-B14F-4D97-AF65-F5344CB8AC3E}">
        <p14:creationId xmlns:p14="http://schemas.microsoft.com/office/powerpoint/2010/main" val="55387669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BE5A2FC-C5E0-F94C-A6D0-D519C9B134BC}"/>
              </a:ext>
            </a:extLst>
          </p:cNvPr>
          <p:cNvSpPr/>
          <p:nvPr/>
        </p:nvSpPr>
        <p:spPr>
          <a:xfrm>
            <a:off x="4048299" y="1848031"/>
            <a:ext cx="1093569" cy="300082"/>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Host</a:t>
            </a:r>
            <a:r>
              <a:rPr lang="zh-CN" altLang="en-US" sz="1350" dirty="0">
                <a:latin typeface="Microsoft YaHei" panose="020B0503020204020204" pitchFamily="34" charset="-122"/>
                <a:ea typeface="Microsoft YaHei" panose="020B0503020204020204" pitchFamily="34" charset="-122"/>
              </a:rPr>
              <a:t>头伪造</a:t>
            </a:r>
          </a:p>
        </p:txBody>
      </p:sp>
      <p:sp>
        <p:nvSpPr>
          <p:cNvPr id="5" name="矩形 4">
            <a:extLst>
              <a:ext uri="{FF2B5EF4-FFF2-40B4-BE49-F238E27FC236}">
                <a16:creationId xmlns:a16="http://schemas.microsoft.com/office/drawing/2014/main" id="{861C08A9-CBC1-424F-B63F-52EB2BB7F32D}"/>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sp>
        <p:nvSpPr>
          <p:cNvPr id="6" name="矩形 5">
            <a:extLst>
              <a:ext uri="{FF2B5EF4-FFF2-40B4-BE49-F238E27FC236}">
                <a16:creationId xmlns:a16="http://schemas.microsoft.com/office/drawing/2014/main" id="{7FEA71DA-4886-6646-AA72-86EB7C42A59D}"/>
              </a:ext>
            </a:extLst>
          </p:cNvPr>
          <p:cNvSpPr/>
          <p:nvPr/>
        </p:nvSpPr>
        <p:spPr>
          <a:xfrm>
            <a:off x="1041826" y="4142626"/>
            <a:ext cx="710207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修改重置密码请求的</a:t>
            </a:r>
            <a:r>
              <a:rPr lang="en" altLang="zh-CN" sz="1350" dirty="0">
                <a:latin typeface="Microsoft YaHei" panose="020B0503020204020204" pitchFamily="34" charset="-122"/>
                <a:ea typeface="Microsoft YaHei" panose="020B0503020204020204" pitchFamily="34" charset="-122"/>
              </a:rPr>
              <a:t>Host</a:t>
            </a:r>
            <a:r>
              <a:rPr lang="zh-CN" altLang="en-US" sz="1350" dirty="0">
                <a:latin typeface="Microsoft YaHei" panose="020B0503020204020204" pitchFamily="34" charset="-122"/>
                <a:ea typeface="Microsoft YaHei" panose="020B0503020204020204" pitchFamily="34" charset="-122"/>
              </a:rPr>
              <a:t>头</a:t>
            </a:r>
            <a:r>
              <a:rPr lang="en-US" altLang="zh-CN" sz="1350" dirty="0">
                <a:latin typeface="Microsoft YaHei" panose="020B0503020204020204" pitchFamily="34" charset="-122"/>
                <a:ea typeface="Microsoft YaHei" panose="020B0503020204020204" pitchFamily="34" charset="-122"/>
              </a:rPr>
              <a:t> </a:t>
            </a:r>
            <a:r>
              <a:rPr lang="zh-CN" altLang="en-US" sz="1350" dirty="0">
                <a:latin typeface="Microsoft YaHei" panose="020B0503020204020204" pitchFamily="34" charset="-122"/>
                <a:ea typeface="Microsoft YaHei" panose="020B0503020204020204" pitchFamily="34" charset="-122"/>
              </a:rPr>
              <a:t>理论收到的重置密码链接：</a:t>
            </a:r>
            <a:r>
              <a:rPr lang="en-US" altLang="zh-CN" sz="1350" dirty="0">
                <a:solidFill>
                  <a:srgbClr val="FF0000"/>
                </a:solidFill>
                <a:latin typeface="Microsoft YaHei" panose="020B0503020204020204" pitchFamily="34" charset="-122"/>
                <a:ea typeface="Microsoft YaHei" panose="020B0503020204020204" pitchFamily="34" charset="-122"/>
              </a:rPr>
              <a:t>http://</a:t>
            </a:r>
            <a:r>
              <a:rPr lang="en-US" altLang="zh-CN" sz="1350" dirty="0" err="1">
                <a:solidFill>
                  <a:srgbClr val="FF0000"/>
                </a:solidFill>
                <a:latin typeface="Microsoft YaHei" panose="020B0503020204020204" pitchFamily="34" charset="-122"/>
                <a:ea typeface="Microsoft YaHei" panose="020B0503020204020204" pitchFamily="34" charset="-122"/>
              </a:rPr>
              <a:t>my.website</a:t>
            </a:r>
            <a:r>
              <a:rPr lang="en-US" altLang="zh-CN" sz="1350" dirty="0">
                <a:solidFill>
                  <a:srgbClr val="FF0000"/>
                </a:solidFill>
                <a:latin typeface="Microsoft YaHei" panose="020B0503020204020204" pitchFamily="34" charset="-122"/>
                <a:ea typeface="Microsoft YaHei" panose="020B0503020204020204" pitchFamily="34" charset="-122"/>
              </a:rPr>
              <a:t>/</a:t>
            </a:r>
            <a:r>
              <a:rPr lang="en-US" altLang="zh-CN" sz="1350" dirty="0" err="1">
                <a:solidFill>
                  <a:srgbClr val="FF0000"/>
                </a:solidFill>
                <a:latin typeface="Microsoft YaHei" panose="020B0503020204020204" pitchFamily="34" charset="-122"/>
                <a:ea typeface="Microsoft YaHei" panose="020B0503020204020204" pitchFamily="34" charset="-122"/>
              </a:rPr>
              <a:t>xxxxxxxxxxxxx</a:t>
            </a:r>
            <a:endParaRPr lang="zh-CN" altLang="en-US" sz="1350" dirty="0">
              <a:solidFill>
                <a:srgbClr val="FF0000"/>
              </a:solidFill>
            </a:endParaRPr>
          </a:p>
        </p:txBody>
      </p:sp>
      <p:pic>
        <p:nvPicPr>
          <p:cNvPr id="7" name="图片 6">
            <a:extLst>
              <a:ext uri="{FF2B5EF4-FFF2-40B4-BE49-F238E27FC236}">
                <a16:creationId xmlns:a16="http://schemas.microsoft.com/office/drawing/2014/main" id="{55D7DFBD-3E24-BC4E-A34D-C46C4FBC4CF5}"/>
              </a:ext>
            </a:extLst>
          </p:cNvPr>
          <p:cNvPicPr>
            <a:picLocks noChangeAspect="1"/>
          </p:cNvPicPr>
          <p:nvPr/>
        </p:nvPicPr>
        <p:blipFill>
          <a:blip r:embed="rId3"/>
          <a:stretch>
            <a:fillRect/>
          </a:stretch>
        </p:blipFill>
        <p:spPr>
          <a:xfrm>
            <a:off x="335150" y="2486997"/>
            <a:ext cx="8473698" cy="1115491"/>
          </a:xfrm>
          <a:prstGeom prst="rect">
            <a:avLst/>
          </a:prstGeom>
          <a:ln>
            <a:noFill/>
          </a:ln>
          <a:effectLst>
            <a:outerShdw blurRad="292100" dist="139700" dir="2700000" algn="tl" rotWithShape="0">
              <a:srgbClr val="333333">
                <a:alpha val="65000"/>
              </a:srgbClr>
            </a:outerShdw>
          </a:effectLst>
        </p:spPr>
      </p:pic>
      <p:sp>
        <p:nvSpPr>
          <p:cNvPr id="8" name="标题 2">
            <a:extLst>
              <a:ext uri="{FF2B5EF4-FFF2-40B4-BE49-F238E27FC236}">
                <a16:creationId xmlns:a16="http://schemas.microsoft.com/office/drawing/2014/main" id="{68CC699F-F793-9640-99C7-6FE5F173DE9D}"/>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390783650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BE5A2FC-C5E0-F94C-A6D0-D519C9B134BC}"/>
              </a:ext>
            </a:extLst>
          </p:cNvPr>
          <p:cNvSpPr/>
          <p:nvPr/>
        </p:nvSpPr>
        <p:spPr>
          <a:xfrm>
            <a:off x="4048299" y="1848031"/>
            <a:ext cx="1093569" cy="300082"/>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Host</a:t>
            </a:r>
            <a:r>
              <a:rPr lang="zh-CN" altLang="en-US" sz="1350" dirty="0">
                <a:latin typeface="Microsoft YaHei" panose="020B0503020204020204" pitchFamily="34" charset="-122"/>
                <a:ea typeface="Microsoft YaHei" panose="020B0503020204020204" pitchFamily="34" charset="-122"/>
              </a:rPr>
              <a:t>头伪造</a:t>
            </a:r>
          </a:p>
        </p:txBody>
      </p:sp>
      <p:sp>
        <p:nvSpPr>
          <p:cNvPr id="5" name="矩形 4">
            <a:extLst>
              <a:ext uri="{FF2B5EF4-FFF2-40B4-BE49-F238E27FC236}">
                <a16:creationId xmlns:a16="http://schemas.microsoft.com/office/drawing/2014/main" id="{861C08A9-CBC1-424F-B63F-52EB2BB7F32D}"/>
              </a:ext>
            </a:extLst>
          </p:cNvPr>
          <p:cNvSpPr/>
          <p:nvPr/>
        </p:nvSpPr>
        <p:spPr>
          <a:xfrm>
            <a:off x="3067863" y="1139816"/>
            <a:ext cx="305404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任意用户密码重置</a:t>
            </a:r>
          </a:p>
        </p:txBody>
      </p:sp>
      <p:pic>
        <p:nvPicPr>
          <p:cNvPr id="8" name="图片 7">
            <a:extLst>
              <a:ext uri="{FF2B5EF4-FFF2-40B4-BE49-F238E27FC236}">
                <a16:creationId xmlns:a16="http://schemas.microsoft.com/office/drawing/2014/main" id="{0506459F-69FD-7643-BEF3-5F00ACE6EA29}"/>
              </a:ext>
            </a:extLst>
          </p:cNvPr>
          <p:cNvPicPr>
            <a:picLocks noChangeAspect="1"/>
          </p:cNvPicPr>
          <p:nvPr/>
        </p:nvPicPr>
        <p:blipFill>
          <a:blip r:embed="rId3"/>
          <a:stretch>
            <a:fillRect/>
          </a:stretch>
        </p:blipFill>
        <p:spPr>
          <a:xfrm>
            <a:off x="5095701" y="2568363"/>
            <a:ext cx="3629373" cy="1884908"/>
          </a:xfrm>
          <a:prstGeom prst="rect">
            <a:avLst/>
          </a:prstGeom>
          <a:ln>
            <a:noFill/>
          </a:ln>
          <a:effectLst>
            <a:outerShdw blurRad="292100" dist="139700" dir="2700000" algn="tl" rotWithShape="0">
              <a:srgbClr val="333333">
                <a:alpha val="65000"/>
              </a:srgbClr>
            </a:outerShdw>
          </a:effectLst>
        </p:spPr>
      </p:pic>
      <p:pic>
        <p:nvPicPr>
          <p:cNvPr id="2" name="图片 1">
            <a:extLst>
              <a:ext uri="{FF2B5EF4-FFF2-40B4-BE49-F238E27FC236}">
                <a16:creationId xmlns:a16="http://schemas.microsoft.com/office/drawing/2014/main" id="{77DB6C3B-05AB-F441-B1A1-D31A934BB2BA}"/>
              </a:ext>
            </a:extLst>
          </p:cNvPr>
          <p:cNvPicPr>
            <a:picLocks noChangeAspect="1"/>
          </p:cNvPicPr>
          <p:nvPr/>
        </p:nvPicPr>
        <p:blipFill>
          <a:blip r:embed="rId4"/>
          <a:stretch>
            <a:fillRect/>
          </a:stretch>
        </p:blipFill>
        <p:spPr>
          <a:xfrm>
            <a:off x="571500" y="2801204"/>
            <a:ext cx="4000500" cy="1419225"/>
          </a:xfrm>
          <a:prstGeom prst="rect">
            <a:avLst/>
          </a:prstGeom>
          <a:ln>
            <a:noFill/>
          </a:ln>
          <a:effectLst>
            <a:outerShdw blurRad="292100" dist="139700" dir="2700000" algn="tl" rotWithShape="0">
              <a:srgbClr val="333333">
                <a:alpha val="65000"/>
              </a:srgbClr>
            </a:outerShdw>
          </a:effectLst>
        </p:spPr>
      </p:pic>
      <p:sp>
        <p:nvSpPr>
          <p:cNvPr id="7" name="标题 2">
            <a:extLst>
              <a:ext uri="{FF2B5EF4-FFF2-40B4-BE49-F238E27FC236}">
                <a16:creationId xmlns:a16="http://schemas.microsoft.com/office/drawing/2014/main" id="{2A194E90-5CC7-154B-A4FA-CABB6361F7C4}"/>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00632641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1BBEF61-3B90-AF4C-93D3-04D33B600780}"/>
              </a:ext>
            </a:extLst>
          </p:cNvPr>
          <p:cNvSpPr/>
          <p:nvPr/>
        </p:nvSpPr>
        <p:spPr>
          <a:xfrm>
            <a:off x="3810253" y="1848031"/>
            <a:ext cx="1569660"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图形验证码可复用</a:t>
            </a:r>
          </a:p>
        </p:txBody>
      </p:sp>
      <p:sp>
        <p:nvSpPr>
          <p:cNvPr id="5" name="矩形 4">
            <a:extLst>
              <a:ext uri="{FF2B5EF4-FFF2-40B4-BE49-F238E27FC236}">
                <a16:creationId xmlns:a16="http://schemas.microsoft.com/office/drawing/2014/main" id="{A43D824D-D52A-A24F-93B8-F4B3FC225C3E}"/>
              </a:ext>
            </a:extLst>
          </p:cNvPr>
          <p:cNvSpPr/>
          <p:nvPr/>
        </p:nvSpPr>
        <p:spPr>
          <a:xfrm>
            <a:off x="3298695" y="1139816"/>
            <a:ext cx="259237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图形类验证码</a:t>
            </a:r>
          </a:p>
        </p:txBody>
      </p:sp>
      <p:pic>
        <p:nvPicPr>
          <p:cNvPr id="2" name="图片 1">
            <a:extLst>
              <a:ext uri="{FF2B5EF4-FFF2-40B4-BE49-F238E27FC236}">
                <a16:creationId xmlns:a16="http://schemas.microsoft.com/office/drawing/2014/main" id="{5376859B-21B1-4E4B-AE40-EA914EE76362}"/>
              </a:ext>
            </a:extLst>
          </p:cNvPr>
          <p:cNvPicPr>
            <a:picLocks noChangeAspect="1"/>
          </p:cNvPicPr>
          <p:nvPr/>
        </p:nvPicPr>
        <p:blipFill>
          <a:blip r:embed="rId3"/>
          <a:stretch>
            <a:fillRect/>
          </a:stretch>
        </p:blipFill>
        <p:spPr>
          <a:xfrm>
            <a:off x="642938" y="2681288"/>
            <a:ext cx="2390775" cy="1133475"/>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1DDDE83E-C91D-0A47-9BEA-ED35DDF13C09}"/>
              </a:ext>
            </a:extLst>
          </p:cNvPr>
          <p:cNvPicPr>
            <a:picLocks noChangeAspect="1"/>
          </p:cNvPicPr>
          <p:nvPr/>
        </p:nvPicPr>
        <p:blipFill>
          <a:blip r:embed="rId4"/>
          <a:stretch>
            <a:fillRect/>
          </a:stretch>
        </p:blipFill>
        <p:spPr>
          <a:xfrm>
            <a:off x="3810253" y="2486997"/>
            <a:ext cx="4962078" cy="1438494"/>
          </a:xfrm>
          <a:prstGeom prst="rect">
            <a:avLst/>
          </a:prstGeom>
          <a:ln>
            <a:noFill/>
          </a:ln>
          <a:effectLst>
            <a:outerShdw blurRad="292100" dist="139700" dir="2700000" algn="tl" rotWithShape="0">
              <a:srgbClr val="333333">
                <a:alpha val="65000"/>
              </a:srgbClr>
            </a:outerShdw>
          </a:effectLst>
        </p:spPr>
      </p:pic>
      <p:sp>
        <p:nvSpPr>
          <p:cNvPr id="8" name="矩形 7">
            <a:extLst>
              <a:ext uri="{FF2B5EF4-FFF2-40B4-BE49-F238E27FC236}">
                <a16:creationId xmlns:a16="http://schemas.microsoft.com/office/drawing/2014/main" id="{4159A071-6695-3E4F-AD23-C4DB56A72F3B}"/>
              </a:ext>
            </a:extLst>
          </p:cNvPr>
          <p:cNvSpPr/>
          <p:nvPr/>
        </p:nvSpPr>
        <p:spPr>
          <a:xfrm>
            <a:off x="3550566" y="4284483"/>
            <a:ext cx="2089033"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验证码请求拦截，不更新</a:t>
            </a:r>
          </a:p>
        </p:txBody>
      </p:sp>
      <p:sp>
        <p:nvSpPr>
          <p:cNvPr id="9" name="标题 2">
            <a:extLst>
              <a:ext uri="{FF2B5EF4-FFF2-40B4-BE49-F238E27FC236}">
                <a16:creationId xmlns:a16="http://schemas.microsoft.com/office/drawing/2014/main" id="{F162CAA9-12F3-BF43-85D9-C9E9C2F43C64}"/>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77773770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FEC11A4-C79A-4A42-A3DF-53430071691C}"/>
              </a:ext>
            </a:extLst>
          </p:cNvPr>
          <p:cNvSpPr/>
          <p:nvPr/>
        </p:nvSpPr>
        <p:spPr>
          <a:xfrm>
            <a:off x="3810253" y="1848031"/>
            <a:ext cx="1569660"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图形验证码易识别</a:t>
            </a:r>
          </a:p>
        </p:txBody>
      </p:sp>
      <p:sp>
        <p:nvSpPr>
          <p:cNvPr id="5" name="矩形 4">
            <a:extLst>
              <a:ext uri="{FF2B5EF4-FFF2-40B4-BE49-F238E27FC236}">
                <a16:creationId xmlns:a16="http://schemas.microsoft.com/office/drawing/2014/main" id="{9BA80709-42E1-5F49-AFD6-36DDD09AF7FE}"/>
              </a:ext>
            </a:extLst>
          </p:cNvPr>
          <p:cNvSpPr/>
          <p:nvPr/>
        </p:nvSpPr>
        <p:spPr>
          <a:xfrm>
            <a:off x="3298695" y="1139816"/>
            <a:ext cx="259237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图形类验证码</a:t>
            </a:r>
          </a:p>
        </p:txBody>
      </p:sp>
      <p:pic>
        <p:nvPicPr>
          <p:cNvPr id="2" name="图片 1">
            <a:extLst>
              <a:ext uri="{FF2B5EF4-FFF2-40B4-BE49-F238E27FC236}">
                <a16:creationId xmlns:a16="http://schemas.microsoft.com/office/drawing/2014/main" id="{37F1B7F2-C3E6-DD41-9402-A92BEE1BFCB8}"/>
              </a:ext>
            </a:extLst>
          </p:cNvPr>
          <p:cNvPicPr>
            <a:picLocks noChangeAspect="1"/>
          </p:cNvPicPr>
          <p:nvPr/>
        </p:nvPicPr>
        <p:blipFill>
          <a:blip r:embed="rId3"/>
          <a:stretch>
            <a:fillRect/>
          </a:stretch>
        </p:blipFill>
        <p:spPr>
          <a:xfrm>
            <a:off x="1995487" y="2239331"/>
            <a:ext cx="5153025" cy="2362200"/>
          </a:xfrm>
          <a:prstGeom prst="rect">
            <a:avLst/>
          </a:prstGeom>
          <a:ln>
            <a:noFill/>
          </a:ln>
          <a:effectLst>
            <a:outerShdw blurRad="292100" dist="139700" dir="2700000" algn="tl" rotWithShape="0">
              <a:srgbClr val="333333">
                <a:alpha val="65000"/>
              </a:srgbClr>
            </a:outerShdw>
          </a:effectLst>
        </p:spPr>
      </p:pic>
      <p:sp>
        <p:nvSpPr>
          <p:cNvPr id="6" name="标题 2">
            <a:extLst>
              <a:ext uri="{FF2B5EF4-FFF2-40B4-BE49-F238E27FC236}">
                <a16:creationId xmlns:a16="http://schemas.microsoft.com/office/drawing/2014/main" id="{D0F41906-9B92-FE4C-AE8A-0DAEB77FE637}"/>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47104885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FEC11A4-C79A-4A42-A3DF-53430071691C}"/>
              </a:ext>
            </a:extLst>
          </p:cNvPr>
          <p:cNvSpPr/>
          <p:nvPr/>
        </p:nvSpPr>
        <p:spPr>
          <a:xfrm>
            <a:off x="5398315" y="2936610"/>
            <a:ext cx="1766830" cy="715581"/>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OCR</a:t>
            </a:r>
            <a:r>
              <a:rPr lang="zh-CN" altLang="en-US" sz="1350" dirty="0">
                <a:latin typeface="Microsoft YaHei" panose="020B0503020204020204" pitchFamily="34" charset="-122"/>
                <a:ea typeface="Microsoft YaHei" panose="020B0503020204020204" pitchFamily="34" charset="-122"/>
              </a:rPr>
              <a:t>图形验证码识别</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暴力破解字典</a:t>
            </a:r>
          </a:p>
        </p:txBody>
      </p:sp>
      <p:sp>
        <p:nvSpPr>
          <p:cNvPr id="5" name="矩形 4">
            <a:extLst>
              <a:ext uri="{FF2B5EF4-FFF2-40B4-BE49-F238E27FC236}">
                <a16:creationId xmlns:a16="http://schemas.microsoft.com/office/drawing/2014/main" id="{9BA80709-42E1-5F49-AFD6-36DDD09AF7FE}"/>
              </a:ext>
            </a:extLst>
          </p:cNvPr>
          <p:cNvSpPr/>
          <p:nvPr/>
        </p:nvSpPr>
        <p:spPr>
          <a:xfrm>
            <a:off x="3298695" y="1139816"/>
            <a:ext cx="259237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图形类验证码</a:t>
            </a:r>
          </a:p>
        </p:txBody>
      </p:sp>
      <p:pic>
        <p:nvPicPr>
          <p:cNvPr id="1026" name="Picture 2" descr="http://upload-images.jianshu.io/upload_images/118142-44cc7a2a23a6ac42.jpg">
            <a:extLst>
              <a:ext uri="{FF2B5EF4-FFF2-40B4-BE49-F238E27FC236}">
                <a16:creationId xmlns:a16="http://schemas.microsoft.com/office/drawing/2014/main" id="{BFDF2B96-4A37-8647-BAC1-5DA465F17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78" y="1848366"/>
            <a:ext cx="3832622" cy="2868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标题 2">
            <a:extLst>
              <a:ext uri="{FF2B5EF4-FFF2-40B4-BE49-F238E27FC236}">
                <a16:creationId xmlns:a16="http://schemas.microsoft.com/office/drawing/2014/main" id="{F371551B-CA35-5849-8794-C97C9DA4E554}"/>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12175512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0F5C347-89B3-2649-A4DB-FEFD0FF40633}"/>
              </a:ext>
            </a:extLst>
          </p:cNvPr>
          <p:cNvSpPr/>
          <p:nvPr/>
        </p:nvSpPr>
        <p:spPr>
          <a:xfrm>
            <a:off x="3298695" y="1139816"/>
            <a:ext cx="259237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逻辑漏洞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短信类验证码</a:t>
            </a:r>
          </a:p>
        </p:txBody>
      </p:sp>
      <p:sp>
        <p:nvSpPr>
          <p:cNvPr id="7" name="矩形 6">
            <a:extLst>
              <a:ext uri="{FF2B5EF4-FFF2-40B4-BE49-F238E27FC236}">
                <a16:creationId xmlns:a16="http://schemas.microsoft.com/office/drawing/2014/main" id="{DA610B89-872C-3846-BD9A-18A94446B1EE}"/>
              </a:ext>
            </a:extLst>
          </p:cNvPr>
          <p:cNvSpPr/>
          <p:nvPr/>
        </p:nvSpPr>
        <p:spPr>
          <a:xfrm>
            <a:off x="3896816" y="1848031"/>
            <a:ext cx="1396536"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万能短信验证码</a:t>
            </a:r>
          </a:p>
        </p:txBody>
      </p:sp>
      <p:pic>
        <p:nvPicPr>
          <p:cNvPr id="8" name="图片 7">
            <a:extLst>
              <a:ext uri="{FF2B5EF4-FFF2-40B4-BE49-F238E27FC236}">
                <a16:creationId xmlns:a16="http://schemas.microsoft.com/office/drawing/2014/main" id="{AA47B2B2-EF2A-8A42-A045-D8280EBDDAC8}"/>
              </a:ext>
            </a:extLst>
          </p:cNvPr>
          <p:cNvPicPr>
            <a:picLocks noChangeAspect="1"/>
          </p:cNvPicPr>
          <p:nvPr/>
        </p:nvPicPr>
        <p:blipFill>
          <a:blip r:embed="rId3"/>
          <a:stretch>
            <a:fillRect/>
          </a:stretch>
        </p:blipFill>
        <p:spPr>
          <a:xfrm>
            <a:off x="304800" y="2486997"/>
            <a:ext cx="8534400" cy="1229760"/>
          </a:xfrm>
          <a:prstGeom prst="rect">
            <a:avLst/>
          </a:prstGeom>
          <a:ln>
            <a:noFill/>
          </a:ln>
          <a:effectLst>
            <a:outerShdw blurRad="292100" dist="139700" dir="2700000" algn="tl" rotWithShape="0">
              <a:srgbClr val="333333">
                <a:alpha val="65000"/>
              </a:srgbClr>
            </a:outerShdw>
          </a:effectLst>
        </p:spPr>
      </p:pic>
      <p:sp>
        <p:nvSpPr>
          <p:cNvPr id="6" name="标题 2">
            <a:extLst>
              <a:ext uri="{FF2B5EF4-FFF2-40B4-BE49-F238E27FC236}">
                <a16:creationId xmlns:a16="http://schemas.microsoft.com/office/drawing/2014/main" id="{8A292486-72C9-2847-81A1-E6D3619061D0}"/>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401496887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08725D9-1BBF-3741-BDD2-E2FD5D36CD0E}"/>
              </a:ext>
            </a:extLst>
          </p:cNvPr>
          <p:cNvSpPr/>
          <p:nvPr/>
        </p:nvSpPr>
        <p:spPr>
          <a:xfrm>
            <a:off x="2812985" y="1139816"/>
            <a:ext cx="35637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交互类漏洞</a:t>
            </a:r>
            <a:r>
              <a:rPr lang="en-US" altLang="zh-CN" dirty="0">
                <a:latin typeface="微软雅黑" panose="020B0503020204020204" pitchFamily="34" charset="-122"/>
                <a:ea typeface="微软雅黑" panose="020B0503020204020204" pitchFamily="34" charset="-122"/>
              </a:rPr>
              <a:t>-JSONP</a:t>
            </a:r>
            <a:r>
              <a:rPr lang="zh-CN" altLang="en-US" dirty="0">
                <a:latin typeface="微软雅黑" panose="020B0503020204020204" pitchFamily="34" charset="-122"/>
                <a:ea typeface="微软雅黑" panose="020B0503020204020204" pitchFamily="34" charset="-122"/>
              </a:rPr>
              <a:t>跨域劫持漏洞</a:t>
            </a:r>
          </a:p>
        </p:txBody>
      </p:sp>
      <p:pic>
        <p:nvPicPr>
          <p:cNvPr id="2" name="图片 1">
            <a:extLst>
              <a:ext uri="{FF2B5EF4-FFF2-40B4-BE49-F238E27FC236}">
                <a16:creationId xmlns:a16="http://schemas.microsoft.com/office/drawing/2014/main" id="{8BDFDFEF-C418-D040-ABA4-9241D8176C27}"/>
              </a:ext>
            </a:extLst>
          </p:cNvPr>
          <p:cNvPicPr>
            <a:picLocks noChangeAspect="1"/>
          </p:cNvPicPr>
          <p:nvPr/>
        </p:nvPicPr>
        <p:blipFill>
          <a:blip r:embed="rId3"/>
          <a:stretch>
            <a:fillRect/>
          </a:stretch>
        </p:blipFill>
        <p:spPr>
          <a:xfrm>
            <a:off x="1071563" y="1815081"/>
            <a:ext cx="7000875" cy="1622756"/>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BD22BDD3-DB44-BB4D-BF60-083D4E711C0B}"/>
              </a:ext>
            </a:extLst>
          </p:cNvPr>
          <p:cNvSpPr/>
          <p:nvPr/>
        </p:nvSpPr>
        <p:spPr>
          <a:xfrm>
            <a:off x="3810253" y="3790380"/>
            <a:ext cx="1569660"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返回内容像什么？</a:t>
            </a:r>
            <a:endParaRPr lang="zh-CN" altLang="en-US" sz="1350" dirty="0"/>
          </a:p>
        </p:txBody>
      </p:sp>
      <p:sp>
        <p:nvSpPr>
          <p:cNvPr id="7" name="矩形 6">
            <a:extLst>
              <a:ext uri="{FF2B5EF4-FFF2-40B4-BE49-F238E27FC236}">
                <a16:creationId xmlns:a16="http://schemas.microsoft.com/office/drawing/2014/main" id="{817BBAB6-6258-2448-AFBD-85D3C70846D8}"/>
              </a:ext>
            </a:extLst>
          </p:cNvPr>
          <p:cNvSpPr/>
          <p:nvPr/>
        </p:nvSpPr>
        <p:spPr>
          <a:xfrm>
            <a:off x="3338200" y="4177549"/>
            <a:ext cx="2511841" cy="507831"/>
          </a:xfrm>
          <a:prstGeom prst="rect">
            <a:avLst/>
          </a:prstGeom>
        </p:spPr>
        <p:txBody>
          <a:bodyPr wrap="none">
            <a:spAutoFit/>
          </a:bodyPr>
          <a:lstStyle/>
          <a:p>
            <a:r>
              <a:rPr lang="en-US" altLang="zh-CN" sz="2700" dirty="0">
                <a:solidFill>
                  <a:srgbClr val="FF0000"/>
                </a:solidFill>
                <a:latin typeface="Microsoft YaHei" panose="020B0503020204020204" pitchFamily="34" charset="-122"/>
                <a:ea typeface="Microsoft YaHei" panose="020B0503020204020204" pitchFamily="34" charset="-122"/>
              </a:rPr>
              <a:t>JavaScript</a:t>
            </a:r>
            <a:r>
              <a:rPr lang="zh-CN" altLang="en-US" sz="2700" dirty="0">
                <a:solidFill>
                  <a:srgbClr val="FF0000"/>
                </a:solidFill>
                <a:latin typeface="Microsoft YaHei" panose="020B0503020204020204" pitchFamily="34" charset="-122"/>
                <a:ea typeface="Microsoft YaHei" panose="020B0503020204020204" pitchFamily="34" charset="-122"/>
              </a:rPr>
              <a:t>代码</a:t>
            </a:r>
            <a:endParaRPr lang="zh-CN" altLang="en-US" sz="2700" dirty="0">
              <a:solidFill>
                <a:srgbClr val="FF0000"/>
              </a:solidFill>
            </a:endParaRPr>
          </a:p>
        </p:txBody>
      </p:sp>
      <p:sp>
        <p:nvSpPr>
          <p:cNvPr id="8" name="标题 2">
            <a:extLst>
              <a:ext uri="{FF2B5EF4-FFF2-40B4-BE49-F238E27FC236}">
                <a16:creationId xmlns:a16="http://schemas.microsoft.com/office/drawing/2014/main" id="{D0BB969A-4972-734E-A8D6-379A662B3D3C}"/>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308192409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96AEA31-137D-1B44-8CB6-A1B056355A5B}"/>
              </a:ext>
            </a:extLst>
          </p:cNvPr>
          <p:cNvSpPr/>
          <p:nvPr/>
        </p:nvSpPr>
        <p:spPr>
          <a:xfrm>
            <a:off x="2812985" y="1139816"/>
            <a:ext cx="35637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交互类漏洞</a:t>
            </a:r>
            <a:r>
              <a:rPr lang="en-US" altLang="zh-CN" dirty="0">
                <a:latin typeface="微软雅黑" panose="020B0503020204020204" pitchFamily="34" charset="-122"/>
                <a:ea typeface="微软雅黑" panose="020B0503020204020204" pitchFamily="34" charset="-122"/>
              </a:rPr>
              <a:t>-JSONP</a:t>
            </a:r>
            <a:r>
              <a:rPr lang="zh-CN" altLang="en-US" dirty="0">
                <a:latin typeface="微软雅黑" panose="020B0503020204020204" pitchFamily="34" charset="-122"/>
                <a:ea typeface="微软雅黑" panose="020B0503020204020204" pitchFamily="34" charset="-122"/>
              </a:rPr>
              <a:t>跨域劫持漏洞</a:t>
            </a:r>
          </a:p>
        </p:txBody>
      </p:sp>
      <p:sp>
        <p:nvSpPr>
          <p:cNvPr id="5" name="矩形 4">
            <a:extLst>
              <a:ext uri="{FF2B5EF4-FFF2-40B4-BE49-F238E27FC236}">
                <a16:creationId xmlns:a16="http://schemas.microsoft.com/office/drawing/2014/main" id="{BF6A1FEE-20FA-A149-B5DC-B089D1ADC13F}"/>
              </a:ext>
            </a:extLst>
          </p:cNvPr>
          <p:cNvSpPr/>
          <p:nvPr/>
        </p:nvSpPr>
        <p:spPr>
          <a:xfrm>
            <a:off x="3723691" y="1848031"/>
            <a:ext cx="1742785"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如何跨域获取内容？</a:t>
            </a:r>
          </a:p>
        </p:txBody>
      </p:sp>
      <p:pic>
        <p:nvPicPr>
          <p:cNvPr id="2" name="图片 1">
            <a:extLst>
              <a:ext uri="{FF2B5EF4-FFF2-40B4-BE49-F238E27FC236}">
                <a16:creationId xmlns:a16="http://schemas.microsoft.com/office/drawing/2014/main" id="{8FBE5430-597B-7B4A-90E3-C08ACC9C3BF8}"/>
              </a:ext>
            </a:extLst>
          </p:cNvPr>
          <p:cNvPicPr>
            <a:picLocks noChangeAspect="1"/>
          </p:cNvPicPr>
          <p:nvPr/>
        </p:nvPicPr>
        <p:blipFill>
          <a:blip r:embed="rId3"/>
          <a:stretch>
            <a:fillRect/>
          </a:stretch>
        </p:blipFill>
        <p:spPr>
          <a:xfrm>
            <a:off x="982453" y="2261351"/>
            <a:ext cx="7179092" cy="1237278"/>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94EEB4A2-7E71-8749-AF7F-05B0A5D8471E}"/>
              </a:ext>
            </a:extLst>
          </p:cNvPr>
          <p:cNvSpPr/>
          <p:nvPr/>
        </p:nvSpPr>
        <p:spPr>
          <a:xfrm>
            <a:off x="6735972" y="4135414"/>
            <a:ext cx="122341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漏洞利用代码</a:t>
            </a:r>
          </a:p>
        </p:txBody>
      </p:sp>
      <p:pic>
        <p:nvPicPr>
          <p:cNvPr id="9" name="图片 8">
            <a:extLst>
              <a:ext uri="{FF2B5EF4-FFF2-40B4-BE49-F238E27FC236}">
                <a16:creationId xmlns:a16="http://schemas.microsoft.com/office/drawing/2014/main" id="{FB25B1C9-ACA2-5443-AFF7-6AA704F74CFC}"/>
              </a:ext>
            </a:extLst>
          </p:cNvPr>
          <p:cNvPicPr>
            <a:picLocks noChangeAspect="1"/>
          </p:cNvPicPr>
          <p:nvPr/>
        </p:nvPicPr>
        <p:blipFill>
          <a:blip r:embed="rId4"/>
          <a:stretch>
            <a:fillRect/>
          </a:stretch>
        </p:blipFill>
        <p:spPr>
          <a:xfrm>
            <a:off x="982454" y="3634949"/>
            <a:ext cx="5246113" cy="1259067"/>
          </a:xfrm>
          <a:prstGeom prst="rect">
            <a:avLst/>
          </a:prstGeom>
          <a:ln>
            <a:noFill/>
          </a:ln>
          <a:effectLst>
            <a:outerShdw blurRad="292100" dist="139700" dir="2700000" algn="tl" rotWithShape="0">
              <a:srgbClr val="333333">
                <a:alpha val="65000"/>
              </a:srgbClr>
            </a:outerShdw>
          </a:effectLst>
        </p:spPr>
      </p:pic>
      <p:sp>
        <p:nvSpPr>
          <p:cNvPr id="8" name="标题 2">
            <a:extLst>
              <a:ext uri="{FF2B5EF4-FFF2-40B4-BE49-F238E27FC236}">
                <a16:creationId xmlns:a16="http://schemas.microsoft.com/office/drawing/2014/main" id="{2839E2BB-BFB8-8C4E-A9F2-C2E99C619D8D}"/>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50138389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ABCD1FA-3989-7549-9C3E-6D4010B1D251}"/>
              </a:ext>
            </a:extLst>
          </p:cNvPr>
          <p:cNvSpPr/>
          <p:nvPr/>
        </p:nvSpPr>
        <p:spPr>
          <a:xfrm>
            <a:off x="3644944" y="1139816"/>
            <a:ext cx="1899879"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弱口令类型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规则</a:t>
            </a:r>
          </a:p>
        </p:txBody>
      </p:sp>
      <p:sp>
        <p:nvSpPr>
          <p:cNvPr id="2" name="矩形 1">
            <a:extLst>
              <a:ext uri="{FF2B5EF4-FFF2-40B4-BE49-F238E27FC236}">
                <a16:creationId xmlns:a16="http://schemas.microsoft.com/office/drawing/2014/main" id="{CD74E847-6EF3-A64E-8890-4A0875ECB216}"/>
              </a:ext>
            </a:extLst>
          </p:cNvPr>
          <p:cNvSpPr/>
          <p:nvPr/>
        </p:nvSpPr>
        <p:spPr>
          <a:xfrm>
            <a:off x="1077110" y="1841846"/>
            <a:ext cx="1135247" cy="1338828"/>
          </a:xfrm>
          <a:prstGeom prst="rect">
            <a:avLst/>
          </a:prstGeom>
        </p:spPr>
        <p:txBody>
          <a:bodyPr wrap="none">
            <a:spAutoFit/>
          </a:bodyPr>
          <a:lstStyle/>
          <a:p>
            <a:r>
              <a:rPr lang="en-US" altLang="zh-CN" sz="1350" b="1" dirty="0">
                <a:latin typeface="Microsoft YaHei" panose="020B0503020204020204" pitchFamily="34" charset="-122"/>
                <a:ea typeface="Microsoft YaHei" panose="020B0503020204020204" pitchFamily="34" charset="-122"/>
              </a:rPr>
              <a:t>SRC</a:t>
            </a:r>
            <a:r>
              <a:rPr lang="zh-CN" altLang="en-US" sz="1350" b="1" dirty="0">
                <a:latin typeface="Microsoft YaHei" panose="020B0503020204020204" pitchFamily="34" charset="-122"/>
                <a:ea typeface="Microsoft YaHei" panose="020B0503020204020204" pitchFamily="34" charset="-122"/>
              </a:rPr>
              <a:t> </a:t>
            </a:r>
            <a:r>
              <a:rPr lang="en-US" altLang="zh-CN" sz="1350" b="1" dirty="0">
                <a:latin typeface="Microsoft YaHei" panose="020B0503020204020204" pitchFamily="34" charset="-122"/>
                <a:ea typeface="Microsoft YaHei" panose="020B0503020204020204" pitchFamily="34" charset="-122"/>
              </a:rPr>
              <a:t>TOP5</a:t>
            </a:r>
          </a:p>
          <a:p>
            <a:r>
              <a:rPr lang="zh-CN" altLang="en-US" sz="1350" dirty="0">
                <a:latin typeface="Microsoft YaHei" panose="020B0503020204020204" pitchFamily="34" charset="-122"/>
                <a:ea typeface="Microsoft YaHei" panose="020B0503020204020204" pitchFamily="34" charset="-122"/>
              </a:rPr>
              <a:t>用户名</a:t>
            </a:r>
            <a:r>
              <a:rPr lang="en-US" altLang="zh-CN" sz="1350" dirty="0">
                <a:latin typeface="Microsoft YaHei" panose="020B0503020204020204" pitchFamily="34" charset="-122"/>
                <a:ea typeface="Microsoft YaHei" panose="020B0503020204020204" pitchFamily="34" charset="-122"/>
              </a:rPr>
              <a:t>+123</a:t>
            </a:r>
          </a:p>
          <a:p>
            <a:r>
              <a:rPr lang="en-US" altLang="zh-CN" sz="1350" dirty="0">
                <a:latin typeface="Microsoft YaHei" panose="020B0503020204020204" pitchFamily="34" charset="-122"/>
                <a:ea typeface="Microsoft YaHei" panose="020B0503020204020204" pitchFamily="34" charset="-122"/>
              </a:rPr>
              <a:t>111111</a:t>
            </a:r>
          </a:p>
          <a:p>
            <a:r>
              <a:rPr lang="en-US" altLang="zh-CN" sz="1350" dirty="0">
                <a:latin typeface="Microsoft YaHei" panose="020B0503020204020204" pitchFamily="34" charset="-122"/>
                <a:ea typeface="Microsoft YaHei" panose="020B0503020204020204" pitchFamily="34" charset="-122"/>
              </a:rPr>
              <a:t>000000</a:t>
            </a:r>
          </a:p>
          <a:p>
            <a:r>
              <a:rPr lang="en-US" altLang="zh-CN" sz="1350" dirty="0">
                <a:latin typeface="Microsoft YaHei" panose="020B0503020204020204" pitchFamily="34" charset="-122"/>
                <a:ea typeface="Microsoft YaHei" panose="020B0503020204020204" pitchFamily="34" charset="-122"/>
              </a:rPr>
              <a:t>123456</a:t>
            </a:r>
          </a:p>
          <a:p>
            <a:r>
              <a:rPr lang="en-US" altLang="zh-CN" sz="1350" dirty="0">
                <a:latin typeface="Microsoft YaHei" panose="020B0503020204020204" pitchFamily="34" charset="-122"/>
                <a:ea typeface="Microsoft YaHei" panose="020B0503020204020204" pitchFamily="34" charset="-122"/>
              </a:rPr>
              <a:t>admin</a:t>
            </a:r>
          </a:p>
        </p:txBody>
      </p:sp>
      <p:pic>
        <p:nvPicPr>
          <p:cNvPr id="5" name="图片 4">
            <a:extLst>
              <a:ext uri="{FF2B5EF4-FFF2-40B4-BE49-F238E27FC236}">
                <a16:creationId xmlns:a16="http://schemas.microsoft.com/office/drawing/2014/main" id="{F455EDB4-E22E-D546-8840-CAC3189DE441}"/>
              </a:ext>
            </a:extLst>
          </p:cNvPr>
          <p:cNvPicPr>
            <a:picLocks noChangeAspect="1"/>
          </p:cNvPicPr>
          <p:nvPr/>
        </p:nvPicPr>
        <p:blipFill>
          <a:blip r:embed="rId3"/>
          <a:stretch>
            <a:fillRect/>
          </a:stretch>
        </p:blipFill>
        <p:spPr>
          <a:xfrm>
            <a:off x="3513552" y="1747831"/>
            <a:ext cx="5017799" cy="2564254"/>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81BED97F-82A7-7247-AB69-5B26AF29A0E6}"/>
              </a:ext>
            </a:extLst>
          </p:cNvPr>
          <p:cNvSpPr/>
          <p:nvPr/>
        </p:nvSpPr>
        <p:spPr>
          <a:xfrm>
            <a:off x="615232" y="3498487"/>
            <a:ext cx="2013237" cy="715581"/>
          </a:xfrm>
          <a:prstGeom prst="rect">
            <a:avLst/>
          </a:prstGeom>
        </p:spPr>
        <p:txBody>
          <a:bodyPr wrap="square">
            <a:spAutoFit/>
          </a:bodyPr>
          <a:lstStyle/>
          <a:p>
            <a:r>
              <a:rPr lang="zh-CN" altLang="en" sz="1350" dirty="0">
                <a:latin typeface="Microsoft YaHei" panose="020B0503020204020204" pitchFamily="34" charset="-122"/>
                <a:ea typeface="Microsoft YaHei" panose="020B0503020204020204" pitchFamily="34" charset="-122"/>
              </a:rPr>
              <a:t>项目</a:t>
            </a:r>
            <a:r>
              <a:rPr lang="zh-CN" altLang="en-US" sz="1350" dirty="0">
                <a:latin typeface="Microsoft YaHei" panose="020B0503020204020204" pitchFamily="34" charset="-122"/>
                <a:ea typeface="Microsoft YaHei" panose="020B0503020204020204" pitchFamily="34" charset="-122"/>
              </a:rPr>
              <a:t>地址：</a:t>
            </a:r>
            <a:r>
              <a:rPr lang="en" altLang="zh-CN" sz="1350" dirty="0">
                <a:latin typeface="Microsoft YaHei" panose="020B0503020204020204" pitchFamily="34" charset="-122"/>
                <a:ea typeface="Microsoft YaHei" panose="020B0503020204020204" pitchFamily="34" charset="-122"/>
              </a:rPr>
              <a:t>https://github.com/Acmesec/PoCBox</a:t>
            </a:r>
            <a:endParaRPr lang="zh-CN" altLang="en-US" sz="1350" dirty="0">
              <a:latin typeface="Microsoft YaHei" panose="020B0503020204020204" pitchFamily="34" charset="-122"/>
              <a:ea typeface="Microsoft YaHei" panose="020B0503020204020204" pitchFamily="34" charset="-122"/>
            </a:endParaRPr>
          </a:p>
        </p:txBody>
      </p:sp>
      <p:sp>
        <p:nvSpPr>
          <p:cNvPr id="7" name="标题 2">
            <a:extLst>
              <a:ext uri="{FF2B5EF4-FFF2-40B4-BE49-F238E27FC236}">
                <a16:creationId xmlns:a16="http://schemas.microsoft.com/office/drawing/2014/main" id="{BEEE4D2C-D1C8-294F-926D-4A195567ADEC}"/>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78091055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E68A37F-EC4B-6746-AF83-D7503FCB84EF}"/>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grpSp>
        <p:nvGrpSpPr>
          <p:cNvPr id="20" name="组合 19">
            <a:extLst>
              <a:ext uri="{FF2B5EF4-FFF2-40B4-BE49-F238E27FC236}">
                <a16:creationId xmlns:a16="http://schemas.microsoft.com/office/drawing/2014/main" id="{C4106D71-A4AC-B742-BF5D-68C4508A1AB1}"/>
              </a:ext>
            </a:extLst>
          </p:cNvPr>
          <p:cNvGrpSpPr/>
          <p:nvPr/>
        </p:nvGrpSpPr>
        <p:grpSpPr>
          <a:xfrm>
            <a:off x="583821" y="2445132"/>
            <a:ext cx="7976358" cy="1809213"/>
            <a:chOff x="651080" y="3260176"/>
            <a:chExt cx="10635144" cy="2412284"/>
          </a:xfrm>
        </p:grpSpPr>
        <p:sp>
          <p:nvSpPr>
            <p:cNvPr id="12" name="文本框 11">
              <a:extLst>
                <a:ext uri="{FF2B5EF4-FFF2-40B4-BE49-F238E27FC236}">
                  <a16:creationId xmlns:a16="http://schemas.microsoft.com/office/drawing/2014/main" id="{9C497C8A-F293-3942-8C0D-71BE97E63196}"/>
                </a:ext>
              </a:extLst>
            </p:cNvPr>
            <p:cNvSpPr txBox="1"/>
            <p:nvPr/>
          </p:nvSpPr>
          <p:spPr>
            <a:xfrm>
              <a:off x="651080" y="3260176"/>
              <a:ext cx="3106728" cy="241228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Request:</a:t>
              </a:r>
            </a:p>
            <a:p>
              <a:pPr algn="l">
                <a:lnSpc>
                  <a:spcPct val="114000"/>
                </a:lnSpc>
              </a:pPr>
              <a:r>
                <a:rPr lang="en-US" altLang="en-US" sz="1350" dirty="0">
                  <a:latin typeface="微软雅黑" charset="-122"/>
                  <a:ea typeface="微软雅黑" charset="-122"/>
                </a:rPr>
                <a:t>GET /uc/getInfo HTTP/1.1</a:t>
              </a:r>
            </a:p>
            <a:p>
              <a:pPr algn="l">
                <a:lnSpc>
                  <a:spcPct val="114000"/>
                </a:lnSpc>
              </a:pPr>
              <a:r>
                <a:rPr lang="en-US" altLang="en-US" sz="1350" dirty="0">
                  <a:latin typeface="微软雅黑" charset="-122"/>
                  <a:ea typeface="微软雅黑" charset="-122"/>
                </a:rPr>
                <a:t>Host: gh0st.cn</a:t>
              </a:r>
            </a:p>
            <a:p>
              <a:pPr algn="l">
                <a:lnSpc>
                  <a:spcPct val="114000"/>
                </a:lnSpc>
              </a:pPr>
              <a:r>
                <a:rPr lang="en-US" altLang="en-US" sz="1350" dirty="0">
                  <a:latin typeface="微软雅黑" charset="-122"/>
                  <a:ea typeface="微软雅黑" charset="-122"/>
                </a:rPr>
                <a:t>Origin: http://gh0st.cn</a:t>
              </a:r>
            </a:p>
            <a:p>
              <a:pPr algn="l">
                <a:lnSpc>
                  <a:spcPct val="114000"/>
                </a:lnSpc>
              </a:pPr>
              <a:r>
                <a:rPr lang="en-US" altLang="en-US" sz="1350" dirty="0">
                  <a:latin typeface="微软雅黑" charset="-122"/>
                  <a:ea typeface="微软雅黑" charset="-122"/>
                </a:rPr>
                <a:t>...</a:t>
              </a:r>
              <a:endParaRPr lang="en-US" altLang="en-US" sz="1500" dirty="0">
                <a:latin typeface="微软雅黑" charset="-122"/>
                <a:ea typeface="微软雅黑" charset="-122"/>
              </a:endParaRPr>
            </a:p>
            <a:p>
              <a:pPr algn="l">
                <a:lnSpc>
                  <a:spcPct val="114000"/>
                </a:lnSpc>
              </a:pPr>
              <a:endParaRPr lang="en-US" altLang="en-US" sz="1500" dirty="0">
                <a:latin typeface="微软雅黑" charset="-122"/>
                <a:ea typeface="微软雅黑" charset="-122"/>
              </a:endParaRPr>
            </a:p>
            <a:p>
              <a:pPr algn="l">
                <a:lnSpc>
                  <a:spcPct val="114000"/>
                </a:lnSpc>
              </a:pPr>
              <a:endParaRPr lang="en-US" altLang="en-US" sz="1500" dirty="0">
                <a:latin typeface="微软雅黑" charset="-122"/>
                <a:ea typeface="微软雅黑" charset="-122"/>
              </a:endParaRPr>
            </a:p>
          </p:txBody>
        </p:sp>
        <p:cxnSp>
          <p:nvCxnSpPr>
            <p:cNvPr id="14" name="直线箭头连接符 13">
              <a:extLst>
                <a:ext uri="{FF2B5EF4-FFF2-40B4-BE49-F238E27FC236}">
                  <a16:creationId xmlns:a16="http://schemas.microsoft.com/office/drawing/2014/main" id="{458EA29F-5E28-4B49-B31C-51E206B70FDF}"/>
                </a:ext>
              </a:extLst>
            </p:cNvPr>
            <p:cNvCxnSpPr/>
            <p:nvPr/>
          </p:nvCxnSpPr>
          <p:spPr>
            <a:xfrm>
              <a:off x="4634630" y="3770334"/>
              <a:ext cx="2668044"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cxnSp>
          <p:nvCxnSpPr>
            <p:cNvPr id="15" name="直线箭头连接符 14">
              <a:extLst>
                <a:ext uri="{FF2B5EF4-FFF2-40B4-BE49-F238E27FC236}">
                  <a16:creationId xmlns:a16="http://schemas.microsoft.com/office/drawing/2014/main" id="{644AB7CE-BB27-5C4B-B7D5-21F9A2DBFB07}"/>
                </a:ext>
              </a:extLst>
            </p:cNvPr>
            <p:cNvCxnSpPr>
              <a:cxnSpLocks/>
            </p:cNvCxnSpPr>
            <p:nvPr/>
          </p:nvCxnSpPr>
          <p:spPr>
            <a:xfrm flipH="1">
              <a:off x="4634631" y="4338121"/>
              <a:ext cx="2668043" cy="0"/>
            </a:xfrm>
            <a:prstGeom prst="straightConnector1">
              <a:avLst/>
            </a:prstGeom>
            <a:ln w="38100">
              <a:tailEnd type="triangle"/>
            </a:ln>
          </p:spPr>
          <p:style>
            <a:lnRef idx="3">
              <a:schemeClr val="accent5"/>
            </a:lnRef>
            <a:fillRef idx="0">
              <a:schemeClr val="accent5"/>
            </a:fillRef>
            <a:effectRef idx="2">
              <a:schemeClr val="accent5"/>
            </a:effectRef>
            <a:fontRef idx="minor">
              <a:schemeClr val="tx1"/>
            </a:fontRef>
          </p:style>
        </p:cxnSp>
        <p:sp>
          <p:nvSpPr>
            <p:cNvPr id="18" name="文本框 17">
              <a:extLst>
                <a:ext uri="{FF2B5EF4-FFF2-40B4-BE49-F238E27FC236}">
                  <a16:creationId xmlns:a16="http://schemas.microsoft.com/office/drawing/2014/main" id="{F0732AB2-C6C2-8F42-B26F-C5F5263DF9A1}"/>
                </a:ext>
              </a:extLst>
            </p:cNvPr>
            <p:cNvSpPr txBox="1"/>
            <p:nvPr/>
          </p:nvSpPr>
          <p:spPr>
            <a:xfrm>
              <a:off x="8179496" y="3260176"/>
              <a:ext cx="3106728" cy="447301"/>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Response:</a:t>
              </a:r>
            </a:p>
          </p:txBody>
        </p:sp>
        <p:pic>
          <p:nvPicPr>
            <p:cNvPr id="19" name="图片 18">
              <a:extLst>
                <a:ext uri="{FF2B5EF4-FFF2-40B4-BE49-F238E27FC236}">
                  <a16:creationId xmlns:a16="http://schemas.microsoft.com/office/drawing/2014/main" id="{771F9766-23C1-4343-BC07-A4FF24621F37}"/>
                </a:ext>
              </a:extLst>
            </p:cNvPr>
            <p:cNvPicPr>
              <a:picLocks noChangeAspect="1"/>
            </p:cNvPicPr>
            <p:nvPr/>
          </p:nvPicPr>
          <p:blipFill>
            <a:blip r:embed="rId3">
              <a:clrChange>
                <a:clrFrom>
                  <a:srgbClr val="272822">
                    <a:alpha val="100000"/>
                  </a:srgbClr>
                </a:clrFrom>
                <a:clrTo>
                  <a:srgbClr val="272822">
                    <a:alpha val="100000"/>
                    <a:alpha val="0"/>
                  </a:srgbClr>
                </a:clrTo>
              </a:clrChange>
              <a:extLst>
                <a:ext uri="{BEBA8EAE-BF5A-486C-A8C5-ECC9F3942E4B}">
                  <a14:imgProps xmlns:a14="http://schemas.microsoft.com/office/drawing/2010/main">
                    <a14:imgLayer>
                      <a14:imgEffect>
                        <a14:colorTemperature colorTemp="8800"/>
                      </a14:imgEffect>
                      <a14:imgEffect>
                        <a14:saturation sat="400000"/>
                      </a14:imgEffect>
                    </a14:imgLayer>
                  </a14:imgProps>
                </a:ext>
              </a:extLst>
            </a:blip>
            <a:stretch>
              <a:fillRect/>
            </a:stretch>
          </p:blipFill>
          <p:spPr>
            <a:xfrm>
              <a:off x="8292511" y="3770334"/>
              <a:ext cx="2880698" cy="1092220"/>
            </a:xfrm>
            <a:prstGeom prst="rect">
              <a:avLst/>
            </a:prstGeom>
            <a:ln>
              <a:noFill/>
            </a:ln>
            <a:effectLst>
              <a:outerShdw blurRad="292100" dist="139700" dir="2700000" algn="tl" rotWithShape="0">
                <a:srgbClr val="333333">
                  <a:alpha val="65000"/>
                </a:srgbClr>
              </a:outerShdw>
            </a:effectLst>
          </p:spPr>
        </p:pic>
      </p:grpSp>
      <p:sp>
        <p:nvSpPr>
          <p:cNvPr id="21" name="矩形 20">
            <a:extLst>
              <a:ext uri="{FF2B5EF4-FFF2-40B4-BE49-F238E27FC236}">
                <a16:creationId xmlns:a16="http://schemas.microsoft.com/office/drawing/2014/main" id="{E6CE6602-F9E1-4E46-B7C4-E2A773F8151A}"/>
              </a:ext>
            </a:extLst>
          </p:cNvPr>
          <p:cNvSpPr/>
          <p:nvPr/>
        </p:nvSpPr>
        <p:spPr>
          <a:xfrm>
            <a:off x="3810253" y="3884902"/>
            <a:ext cx="1569660" cy="369332"/>
          </a:xfrm>
          <a:prstGeom prst="rect">
            <a:avLst/>
          </a:prstGeom>
        </p:spPr>
        <p:txBody>
          <a:bodyPr wrap="none">
            <a:spAutoFit/>
          </a:bodyPr>
          <a:lstStyle/>
          <a:p>
            <a:r>
              <a:rPr lang="zh-CN" altLang="en-US" dirty="0">
                <a:latin typeface="微软雅黑" charset="-122"/>
                <a:ea typeface="微软雅黑" charset="-122"/>
              </a:rPr>
              <a:t>你会怎么测？</a:t>
            </a:r>
            <a:endParaRPr lang="zh-CN" altLang="en-US" dirty="0"/>
          </a:p>
        </p:txBody>
      </p:sp>
      <p:sp>
        <p:nvSpPr>
          <p:cNvPr id="11" name="标题 2">
            <a:extLst>
              <a:ext uri="{FF2B5EF4-FFF2-40B4-BE49-F238E27FC236}">
                <a16:creationId xmlns:a16="http://schemas.microsoft.com/office/drawing/2014/main" id="{42CE4F5F-B124-0B4D-81E3-A2583CCE6F7F}"/>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376305573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50E85F-A17C-544C-A671-7D6123F5E2A5}"/>
              </a:ext>
            </a:extLst>
          </p:cNvPr>
          <p:cNvSpPr/>
          <p:nvPr/>
        </p:nvSpPr>
        <p:spPr>
          <a:xfrm>
            <a:off x="3145968" y="2038350"/>
            <a:ext cx="2852063" cy="1138773"/>
          </a:xfrm>
          <a:prstGeom prst="rect">
            <a:avLst/>
          </a:prstGeom>
        </p:spPr>
        <p:txBody>
          <a:bodyPr wrap="none">
            <a:spAutoFit/>
          </a:bodyPr>
          <a:lstStyle/>
          <a:p>
            <a:pPr algn="ctr"/>
            <a:r>
              <a:rPr lang="zh-CN" altLang="en-US" sz="3600" dirty="0">
                <a:latin typeface="Microsoft YaHei" panose="020B0503020204020204" pitchFamily="34" charset="-122"/>
                <a:ea typeface="Microsoft YaHei" panose="020B0503020204020204" pitchFamily="34" charset="-122"/>
              </a:rPr>
              <a:t>介绍</a:t>
            </a:r>
            <a:endParaRPr lang="en-US" altLang="zh-CN" sz="3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自我介绍、“赏金平台”模式</a:t>
            </a:r>
          </a:p>
        </p:txBody>
      </p:sp>
    </p:spTree>
    <p:extLst>
      <p:ext uri="{BB962C8B-B14F-4D97-AF65-F5344CB8AC3E}">
        <p14:creationId xmlns:p14="http://schemas.microsoft.com/office/powerpoint/2010/main" val="286574297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FCE32BB-16C9-DB4D-9B40-169C4785111A}"/>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pic>
        <p:nvPicPr>
          <p:cNvPr id="5" name="图片 4">
            <a:extLst>
              <a:ext uri="{FF2B5EF4-FFF2-40B4-BE49-F238E27FC236}">
                <a16:creationId xmlns:a16="http://schemas.microsoft.com/office/drawing/2014/main" id="{9D549CC2-82F0-5C4F-BCB1-09E50B1A891E}"/>
              </a:ext>
            </a:extLst>
          </p:cNvPr>
          <p:cNvPicPr>
            <a:picLocks noChangeAspect="1"/>
          </p:cNvPicPr>
          <p:nvPr/>
        </p:nvPicPr>
        <p:blipFill>
          <a:blip r:embed="rId3">
            <a:clrChange>
              <a:clrFrom>
                <a:srgbClr val="272822">
                  <a:alpha val="100000"/>
                </a:srgbClr>
              </a:clrFrom>
              <a:clrTo>
                <a:srgbClr val="272822">
                  <a:alpha val="100000"/>
                  <a:alpha val="0"/>
                </a:srgbClr>
              </a:clrTo>
            </a:clrChange>
            <a:extLst>
              <a:ext uri="{BEBA8EAE-BF5A-486C-A8C5-ECC9F3942E4B}">
                <a14:imgProps xmlns:a14="http://schemas.microsoft.com/office/drawing/2010/main">
                  <a14:imgLayer>
                    <a14:imgEffect>
                      <a14:colorTemperature colorTemp="8800"/>
                    </a14:imgEffect>
                    <a14:imgEffect>
                      <a14:saturation sat="400000"/>
                    </a14:imgEffect>
                  </a14:imgLayer>
                </a14:imgProps>
              </a:ext>
            </a:extLst>
          </a:blip>
          <a:stretch>
            <a:fillRect/>
          </a:stretch>
        </p:blipFill>
        <p:spPr>
          <a:xfrm>
            <a:off x="678182" y="2592888"/>
            <a:ext cx="2700777" cy="1024003"/>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4B639F81-971E-204D-9DB7-EEBC0D7BEED4}"/>
              </a:ext>
            </a:extLst>
          </p:cNvPr>
          <p:cNvSpPr txBox="1"/>
          <p:nvPr/>
        </p:nvSpPr>
        <p:spPr>
          <a:xfrm>
            <a:off x="1503366" y="3755480"/>
            <a:ext cx="1163634" cy="335476"/>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JSON</a:t>
            </a:r>
            <a:r>
              <a:rPr lang="zh-CN" altLang="en-US" sz="1500" b="1" dirty="0">
                <a:solidFill>
                  <a:schemeClr val="accent6"/>
                </a:solidFill>
                <a:latin typeface="微软雅黑" charset="-122"/>
                <a:ea typeface="微软雅黑" charset="-122"/>
              </a:rPr>
              <a:t>文本</a:t>
            </a:r>
            <a:endParaRPr lang="en-US" altLang="en-US" sz="1500" b="1" dirty="0">
              <a:solidFill>
                <a:schemeClr val="accent6"/>
              </a:solidFill>
              <a:latin typeface="微软雅黑" charset="-122"/>
              <a:ea typeface="微软雅黑" charset="-122"/>
            </a:endParaRPr>
          </a:p>
        </p:txBody>
      </p:sp>
      <p:sp>
        <p:nvSpPr>
          <p:cNvPr id="2" name="右箭头 1">
            <a:extLst>
              <a:ext uri="{FF2B5EF4-FFF2-40B4-BE49-F238E27FC236}">
                <a16:creationId xmlns:a16="http://schemas.microsoft.com/office/drawing/2014/main" id="{50452909-B645-BB40-8C11-C52B3C230E02}"/>
              </a:ext>
            </a:extLst>
          </p:cNvPr>
          <p:cNvSpPr/>
          <p:nvPr/>
        </p:nvSpPr>
        <p:spPr>
          <a:xfrm>
            <a:off x="4106971" y="2912301"/>
            <a:ext cx="930058" cy="38517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sz="1350"/>
          </a:p>
        </p:txBody>
      </p:sp>
      <p:sp>
        <p:nvSpPr>
          <p:cNvPr id="7" name="文本框 6">
            <a:extLst>
              <a:ext uri="{FF2B5EF4-FFF2-40B4-BE49-F238E27FC236}">
                <a16:creationId xmlns:a16="http://schemas.microsoft.com/office/drawing/2014/main" id="{2EC23388-CC58-2B4E-A87B-6D76291DA63F}"/>
              </a:ext>
            </a:extLst>
          </p:cNvPr>
          <p:cNvSpPr txBox="1"/>
          <p:nvPr/>
        </p:nvSpPr>
        <p:spPr>
          <a:xfrm>
            <a:off x="6174008" y="3755480"/>
            <a:ext cx="2055592" cy="335476"/>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JSON</a:t>
            </a:r>
            <a:r>
              <a:rPr lang="en-US" altLang="zh-CN" sz="1500" b="1" dirty="0">
                <a:solidFill>
                  <a:schemeClr val="accent6"/>
                </a:solidFill>
                <a:latin typeface="微软雅黑" charset="-122"/>
                <a:ea typeface="微软雅黑" charset="-122"/>
              </a:rPr>
              <a:t>P</a:t>
            </a:r>
            <a:r>
              <a:rPr lang="zh-CN" altLang="en-US" sz="1500" b="1" dirty="0">
                <a:solidFill>
                  <a:schemeClr val="accent6"/>
                </a:solidFill>
                <a:latin typeface="微软雅黑" charset="-122"/>
                <a:ea typeface="微软雅黑" charset="-122"/>
              </a:rPr>
              <a:t>跨域劫持漏洞</a:t>
            </a:r>
            <a:endParaRPr lang="en-US" altLang="en-US" sz="1500" b="1" dirty="0">
              <a:solidFill>
                <a:schemeClr val="accent6"/>
              </a:solidFill>
              <a:latin typeface="微软雅黑" charset="-122"/>
              <a:ea typeface="微软雅黑" charset="-122"/>
            </a:endParaRPr>
          </a:p>
        </p:txBody>
      </p:sp>
      <p:sp>
        <p:nvSpPr>
          <p:cNvPr id="8" name="矩形 7">
            <a:extLst>
              <a:ext uri="{FF2B5EF4-FFF2-40B4-BE49-F238E27FC236}">
                <a16:creationId xmlns:a16="http://schemas.microsoft.com/office/drawing/2014/main" id="{349D5D90-89A1-2F4E-B113-595969A723CF}"/>
              </a:ext>
            </a:extLst>
          </p:cNvPr>
          <p:cNvSpPr/>
          <p:nvPr/>
        </p:nvSpPr>
        <p:spPr>
          <a:xfrm>
            <a:off x="5430829" y="2592888"/>
            <a:ext cx="3429216" cy="1338828"/>
          </a:xfrm>
          <a:prstGeom prst="rect">
            <a:avLst/>
          </a:prstGeom>
        </p:spPr>
        <p:txBody>
          <a:bodyPr wrap="square">
            <a:spAutoFit/>
          </a:bodyPr>
          <a:lstStyle/>
          <a:p>
            <a:r>
              <a:rPr lang="zh-CN" altLang="en-US" sz="1350" dirty="0">
                <a:latin typeface="Microsoft YaHei" panose="020B0503020204020204" pitchFamily="34" charset="-122"/>
                <a:ea typeface="Microsoft YaHei" panose="020B0503020204020204" pitchFamily="34" charset="-122"/>
              </a:rPr>
              <a:t>GET /uc/getInfo?</a:t>
            </a:r>
            <a:r>
              <a:rPr lang="en-US" altLang="zh-CN" sz="1350" dirty="0">
                <a:solidFill>
                  <a:srgbClr val="FF0000"/>
                </a:solidFill>
                <a:latin typeface="Microsoft YaHei" panose="020B0503020204020204" pitchFamily="34" charset="-122"/>
                <a:ea typeface="Microsoft YaHei" panose="020B0503020204020204" pitchFamily="34" charset="-122"/>
              </a:rPr>
              <a:t>callback</a:t>
            </a:r>
            <a:r>
              <a:rPr lang="zh-CN" altLang="en-US" sz="1350" dirty="0">
                <a:solidFill>
                  <a:srgbClr val="FF0000"/>
                </a:solidFill>
                <a:latin typeface="Microsoft YaHei" panose="020B0503020204020204" pitchFamily="34" charset="-122"/>
                <a:ea typeface="Microsoft YaHei" panose="020B0503020204020204" pitchFamily="34" charset="-122"/>
              </a:rPr>
              <a:t>=</a:t>
            </a:r>
            <a:r>
              <a:rPr lang="en-US" altLang="zh-CN" sz="1350" dirty="0">
                <a:solidFill>
                  <a:srgbClr val="FF0000"/>
                </a:solidFill>
                <a:latin typeface="Microsoft YaHei" panose="020B0503020204020204" pitchFamily="34" charset="-122"/>
                <a:ea typeface="Microsoft YaHei" panose="020B0503020204020204" pitchFamily="34" charset="-122"/>
              </a:rPr>
              <a:t>test</a:t>
            </a:r>
            <a:r>
              <a:rPr lang="zh-CN" altLang="en-US" sz="1350" dirty="0">
                <a:latin typeface="Microsoft YaHei" panose="020B0503020204020204" pitchFamily="34" charset="-122"/>
                <a:ea typeface="Microsoft YaHei" panose="020B0503020204020204" pitchFamily="34" charset="-122"/>
              </a:rPr>
              <a:t> HTTP/1.1</a:t>
            </a:r>
          </a:p>
          <a:p>
            <a:r>
              <a:rPr lang="zh-CN" altLang="en-US" sz="1350" dirty="0">
                <a:latin typeface="Microsoft YaHei" panose="020B0503020204020204" pitchFamily="34" charset="-122"/>
                <a:ea typeface="Microsoft YaHei" panose="020B0503020204020204" pitchFamily="34" charset="-122"/>
              </a:rPr>
              <a:t>Host: gh0st.cn</a:t>
            </a:r>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endParaRPr lang="zh-CN" altLang="en-US" sz="1350"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F567F11A-F9DA-734E-86DE-9B9D516B7B13}"/>
              </a:ext>
            </a:extLst>
          </p:cNvPr>
          <p:cNvSpPr/>
          <p:nvPr/>
        </p:nvSpPr>
        <p:spPr>
          <a:xfrm>
            <a:off x="4194973" y="3297476"/>
            <a:ext cx="800219" cy="276999"/>
          </a:xfrm>
          <a:prstGeom prst="rect">
            <a:avLst/>
          </a:prstGeom>
        </p:spPr>
        <p:txBody>
          <a:bodyPr wrap="none">
            <a:spAutoFit/>
          </a:bodyPr>
          <a:lstStyle/>
          <a:p>
            <a:r>
              <a:rPr lang="zh-CN" altLang="en-US" sz="1200" dirty="0">
                <a:latin typeface="微软雅黑" charset="-122"/>
                <a:ea typeface="微软雅黑" charset="-122"/>
              </a:rPr>
              <a:t>增加参数</a:t>
            </a:r>
            <a:endParaRPr lang="zh-CN" altLang="en-US" sz="1200" dirty="0"/>
          </a:p>
        </p:txBody>
      </p:sp>
      <p:sp>
        <p:nvSpPr>
          <p:cNvPr id="10" name="标题 2">
            <a:extLst>
              <a:ext uri="{FF2B5EF4-FFF2-40B4-BE49-F238E27FC236}">
                <a16:creationId xmlns:a16="http://schemas.microsoft.com/office/drawing/2014/main" id="{97EF1179-52EB-7542-8FB7-296668D6F64F}"/>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8655158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pic>
        <p:nvPicPr>
          <p:cNvPr id="6" name="图片 5">
            <a:extLst>
              <a:ext uri="{FF2B5EF4-FFF2-40B4-BE49-F238E27FC236}">
                <a16:creationId xmlns:a16="http://schemas.microsoft.com/office/drawing/2014/main" id="{48137484-AED6-8447-BB89-F05AA1B103B4}"/>
              </a:ext>
            </a:extLst>
          </p:cNvPr>
          <p:cNvPicPr>
            <a:picLocks noChangeAspect="1"/>
          </p:cNvPicPr>
          <p:nvPr/>
        </p:nvPicPr>
        <p:blipFill>
          <a:blip r:embed="rId3"/>
          <a:stretch>
            <a:fillRect/>
          </a:stretch>
        </p:blipFill>
        <p:spPr>
          <a:xfrm>
            <a:off x="552712" y="2607887"/>
            <a:ext cx="3056639" cy="1199865"/>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4C9488A9-56FE-2142-8270-D4CEA9307E98}"/>
              </a:ext>
            </a:extLst>
          </p:cNvPr>
          <p:cNvPicPr>
            <a:picLocks noChangeAspect="1"/>
          </p:cNvPicPr>
          <p:nvPr/>
        </p:nvPicPr>
        <p:blipFill>
          <a:blip r:embed="rId4"/>
          <a:stretch>
            <a:fillRect/>
          </a:stretch>
        </p:blipFill>
        <p:spPr>
          <a:xfrm>
            <a:off x="5205085" y="2277271"/>
            <a:ext cx="3459794" cy="1861097"/>
          </a:xfrm>
          <a:prstGeom prst="rect">
            <a:avLst/>
          </a:prstGeom>
          <a:ln>
            <a:noFill/>
          </a:ln>
          <a:effectLst>
            <a:outerShdw blurRad="292100" dist="139700" dir="2700000" algn="tl" rotWithShape="0">
              <a:srgbClr val="333333">
                <a:alpha val="65000"/>
              </a:srgbClr>
            </a:outerShdw>
          </a:effectLst>
        </p:spPr>
      </p:pic>
      <p:sp>
        <p:nvSpPr>
          <p:cNvPr id="8" name="右箭头 7">
            <a:extLst>
              <a:ext uri="{FF2B5EF4-FFF2-40B4-BE49-F238E27FC236}">
                <a16:creationId xmlns:a16="http://schemas.microsoft.com/office/drawing/2014/main" id="{EB5F180E-7035-424A-B077-8E7FEC5AB6C6}"/>
              </a:ext>
            </a:extLst>
          </p:cNvPr>
          <p:cNvSpPr/>
          <p:nvPr/>
        </p:nvSpPr>
        <p:spPr>
          <a:xfrm>
            <a:off x="4106971" y="3015232"/>
            <a:ext cx="930058" cy="38517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sz="1350"/>
          </a:p>
        </p:txBody>
      </p:sp>
      <p:sp>
        <p:nvSpPr>
          <p:cNvPr id="9" name="矩形 8">
            <a:extLst>
              <a:ext uri="{FF2B5EF4-FFF2-40B4-BE49-F238E27FC236}">
                <a16:creationId xmlns:a16="http://schemas.microsoft.com/office/drawing/2014/main" id="{80CBA92E-9402-F342-98B4-1E70FFE315CC}"/>
              </a:ext>
            </a:extLst>
          </p:cNvPr>
          <p:cNvSpPr/>
          <p:nvPr/>
        </p:nvSpPr>
        <p:spPr>
          <a:xfrm>
            <a:off x="4194973" y="3400407"/>
            <a:ext cx="819455" cy="276999"/>
          </a:xfrm>
          <a:prstGeom prst="rect">
            <a:avLst/>
          </a:prstGeom>
        </p:spPr>
        <p:txBody>
          <a:bodyPr wrap="none">
            <a:spAutoFit/>
          </a:bodyPr>
          <a:lstStyle/>
          <a:p>
            <a:r>
              <a:rPr lang="en-US" altLang="zh-CN" sz="1200" dirty="0">
                <a:latin typeface="微软雅黑" charset="-122"/>
                <a:ea typeface="微软雅黑" charset="-122"/>
              </a:rPr>
              <a:t>Fuzz</a:t>
            </a:r>
            <a:r>
              <a:rPr lang="zh-CN" altLang="en-US" sz="1200" dirty="0">
                <a:latin typeface="微软雅黑" charset="-122"/>
                <a:ea typeface="微软雅黑" charset="-122"/>
              </a:rPr>
              <a:t>参数</a:t>
            </a:r>
            <a:endParaRPr lang="zh-CN" altLang="en-US" sz="1200" dirty="0"/>
          </a:p>
        </p:txBody>
      </p:sp>
      <p:sp>
        <p:nvSpPr>
          <p:cNvPr id="10" name="标题 2">
            <a:extLst>
              <a:ext uri="{FF2B5EF4-FFF2-40B4-BE49-F238E27FC236}">
                <a16:creationId xmlns:a16="http://schemas.microsoft.com/office/drawing/2014/main" id="{F4DDC55F-9C68-7649-A960-816C83A84D3F}"/>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50678960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pic>
        <p:nvPicPr>
          <p:cNvPr id="11" name="图片 10">
            <a:extLst>
              <a:ext uri="{FF2B5EF4-FFF2-40B4-BE49-F238E27FC236}">
                <a16:creationId xmlns:a16="http://schemas.microsoft.com/office/drawing/2014/main" id="{F4A9D23D-3634-6F4E-AFBF-25110B0A109D}"/>
              </a:ext>
            </a:extLst>
          </p:cNvPr>
          <p:cNvPicPr>
            <a:picLocks noChangeAspect="1"/>
          </p:cNvPicPr>
          <p:nvPr/>
        </p:nvPicPr>
        <p:blipFill>
          <a:blip r:embed="rId3">
            <a:clrChange>
              <a:clrFrom>
                <a:srgbClr val="272822">
                  <a:alpha val="100000"/>
                </a:srgbClr>
              </a:clrFrom>
              <a:clrTo>
                <a:srgbClr val="272822">
                  <a:alpha val="100000"/>
                  <a:alpha val="0"/>
                </a:srgbClr>
              </a:clrTo>
            </a:clrChange>
            <a:extLst>
              <a:ext uri="{BEBA8EAE-BF5A-486C-A8C5-ECC9F3942E4B}">
                <a14:imgProps xmlns:a14="http://schemas.microsoft.com/office/drawing/2010/main">
                  <a14:imgLayer>
                    <a14:imgEffect>
                      <a14:colorTemperature colorTemp="8800"/>
                    </a14:imgEffect>
                    <a14:imgEffect>
                      <a14:saturation sat="400000"/>
                    </a14:imgEffect>
                  </a14:imgLayer>
                </a14:imgProps>
              </a:ext>
            </a:extLst>
          </a:blip>
          <a:stretch>
            <a:fillRect/>
          </a:stretch>
        </p:blipFill>
        <p:spPr>
          <a:xfrm>
            <a:off x="678182" y="2592888"/>
            <a:ext cx="2700777" cy="1024003"/>
          </a:xfrm>
          <a:prstGeom prst="rect">
            <a:avLst/>
          </a:prstGeom>
          <a:ln>
            <a:noFill/>
          </a:ln>
          <a:effectLst>
            <a:outerShdw blurRad="292100" dist="139700" dir="2700000" algn="tl" rotWithShape="0">
              <a:srgbClr val="333333">
                <a:alpha val="65000"/>
              </a:srgbClr>
            </a:outerShdw>
          </a:effectLst>
        </p:spPr>
      </p:pic>
      <p:sp>
        <p:nvSpPr>
          <p:cNvPr id="12" name="文本框 11">
            <a:extLst>
              <a:ext uri="{FF2B5EF4-FFF2-40B4-BE49-F238E27FC236}">
                <a16:creationId xmlns:a16="http://schemas.microsoft.com/office/drawing/2014/main" id="{748B56CE-EED0-4C40-868D-D9BAB52CE215}"/>
              </a:ext>
            </a:extLst>
          </p:cNvPr>
          <p:cNvSpPr txBox="1"/>
          <p:nvPr/>
        </p:nvSpPr>
        <p:spPr>
          <a:xfrm>
            <a:off x="1503366" y="3755480"/>
            <a:ext cx="1163634" cy="335476"/>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JSON</a:t>
            </a:r>
            <a:r>
              <a:rPr lang="zh-CN" altLang="en-US" sz="1500" b="1" dirty="0">
                <a:solidFill>
                  <a:schemeClr val="accent6"/>
                </a:solidFill>
                <a:latin typeface="微软雅黑" charset="-122"/>
                <a:ea typeface="微软雅黑" charset="-122"/>
              </a:rPr>
              <a:t>文本</a:t>
            </a:r>
            <a:endParaRPr lang="en-US" altLang="en-US" sz="1500" b="1" dirty="0">
              <a:solidFill>
                <a:schemeClr val="accent6"/>
              </a:solidFill>
              <a:latin typeface="微软雅黑" charset="-122"/>
              <a:ea typeface="微软雅黑" charset="-122"/>
            </a:endParaRPr>
          </a:p>
        </p:txBody>
      </p:sp>
      <p:sp>
        <p:nvSpPr>
          <p:cNvPr id="13" name="右箭头 12">
            <a:extLst>
              <a:ext uri="{FF2B5EF4-FFF2-40B4-BE49-F238E27FC236}">
                <a16:creationId xmlns:a16="http://schemas.microsoft.com/office/drawing/2014/main" id="{A08790FD-78DE-F84C-B181-F053D29B066E}"/>
              </a:ext>
            </a:extLst>
          </p:cNvPr>
          <p:cNvSpPr/>
          <p:nvPr/>
        </p:nvSpPr>
        <p:spPr>
          <a:xfrm>
            <a:off x="4106971" y="2912301"/>
            <a:ext cx="930058" cy="385175"/>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CN" altLang="en-US" sz="1350"/>
          </a:p>
        </p:txBody>
      </p:sp>
      <p:sp>
        <p:nvSpPr>
          <p:cNvPr id="14" name="矩形 13">
            <a:extLst>
              <a:ext uri="{FF2B5EF4-FFF2-40B4-BE49-F238E27FC236}">
                <a16:creationId xmlns:a16="http://schemas.microsoft.com/office/drawing/2014/main" id="{FB942641-2FA8-7641-B5B9-A07E1057AD24}"/>
              </a:ext>
            </a:extLst>
          </p:cNvPr>
          <p:cNvSpPr/>
          <p:nvPr/>
        </p:nvSpPr>
        <p:spPr>
          <a:xfrm>
            <a:off x="3875992" y="3353579"/>
            <a:ext cx="1438151" cy="276999"/>
          </a:xfrm>
          <a:prstGeom prst="rect">
            <a:avLst/>
          </a:prstGeom>
        </p:spPr>
        <p:txBody>
          <a:bodyPr wrap="none">
            <a:spAutoFit/>
          </a:bodyPr>
          <a:lstStyle/>
          <a:p>
            <a:r>
              <a:rPr lang="en-US" altLang="zh-CN" sz="1200" dirty="0">
                <a:latin typeface="微软雅黑" charset="-122"/>
                <a:ea typeface="微软雅黑" charset="-122"/>
              </a:rPr>
              <a:t>JSON</a:t>
            </a:r>
            <a:r>
              <a:rPr lang="zh-CN" altLang="en-US" sz="1200" dirty="0">
                <a:latin typeface="微软雅黑" charset="-122"/>
                <a:ea typeface="微软雅黑" charset="-122"/>
              </a:rPr>
              <a:t>转</a:t>
            </a:r>
            <a:r>
              <a:rPr lang="en-US" altLang="zh-CN" sz="1200" dirty="0">
                <a:latin typeface="微软雅黑" charset="-122"/>
                <a:ea typeface="微软雅黑" charset="-122"/>
              </a:rPr>
              <a:t>HTTP</a:t>
            </a:r>
            <a:r>
              <a:rPr lang="zh-CN" altLang="en-US" sz="1200" dirty="0">
                <a:latin typeface="微软雅黑" charset="-122"/>
                <a:ea typeface="微软雅黑" charset="-122"/>
              </a:rPr>
              <a:t>参数</a:t>
            </a:r>
            <a:endParaRPr lang="zh-CN" altLang="en-US" sz="1200" dirty="0"/>
          </a:p>
        </p:txBody>
      </p:sp>
      <p:sp>
        <p:nvSpPr>
          <p:cNvPr id="2" name="矩形 1">
            <a:extLst>
              <a:ext uri="{FF2B5EF4-FFF2-40B4-BE49-F238E27FC236}">
                <a16:creationId xmlns:a16="http://schemas.microsoft.com/office/drawing/2014/main" id="{49CF3484-9593-C74A-AB49-D7FFB004AF31}"/>
              </a:ext>
            </a:extLst>
          </p:cNvPr>
          <p:cNvSpPr/>
          <p:nvPr/>
        </p:nvSpPr>
        <p:spPr>
          <a:xfrm>
            <a:off x="5765039" y="2621071"/>
            <a:ext cx="2818100" cy="923330"/>
          </a:xfrm>
          <a:prstGeom prst="rect">
            <a:avLst/>
          </a:prstGeom>
        </p:spPr>
        <p:txBody>
          <a:bodyPr wrap="square">
            <a:spAutoFit/>
          </a:bodyPr>
          <a:lstStyle/>
          <a:p>
            <a:r>
              <a:rPr lang="zh-CN" altLang="en-US" sz="1350" dirty="0">
                <a:latin typeface="Microsoft YaHei" panose="020B0503020204020204" pitchFamily="34" charset="-122"/>
                <a:ea typeface="Microsoft YaHei" panose="020B0503020204020204" pitchFamily="34" charset="-122"/>
              </a:rPr>
              <a:t>id=1024</a:t>
            </a:r>
          </a:p>
          <a:p>
            <a:r>
              <a:rPr lang="zh-CN" altLang="en-US" sz="1350" dirty="0">
                <a:latin typeface="Microsoft YaHei" panose="020B0503020204020204" pitchFamily="34" charset="-122"/>
                <a:ea typeface="Microsoft YaHei" panose="020B0503020204020204" pitchFamily="34" charset="-122"/>
              </a:rPr>
              <a:t>realName=yudan</a:t>
            </a:r>
          </a:p>
          <a:p>
            <a:r>
              <a:rPr lang="zh-CN" altLang="en-US" sz="1350" dirty="0">
                <a:latin typeface="Microsoft YaHei" panose="020B0503020204020204" pitchFamily="34" charset="-122"/>
                <a:ea typeface="Microsoft YaHei" panose="020B0503020204020204" pitchFamily="34" charset="-122"/>
              </a:rPr>
              <a:t>mobilePhone=13888888888</a:t>
            </a:r>
          </a:p>
          <a:p>
            <a:r>
              <a:rPr lang="zh-CN" altLang="en-US" sz="1350" dirty="0">
                <a:latin typeface="Microsoft YaHei" panose="020B0503020204020204" pitchFamily="34" charset="-122"/>
                <a:ea typeface="Microsoft YaHei" panose="020B0503020204020204" pitchFamily="34" charset="-122"/>
              </a:rPr>
              <a:t>cardNo=111111111111111111</a:t>
            </a:r>
          </a:p>
        </p:txBody>
      </p:sp>
      <p:sp>
        <p:nvSpPr>
          <p:cNvPr id="15" name="文本框 14">
            <a:extLst>
              <a:ext uri="{FF2B5EF4-FFF2-40B4-BE49-F238E27FC236}">
                <a16:creationId xmlns:a16="http://schemas.microsoft.com/office/drawing/2014/main" id="{F681715C-D1C8-CC4D-867C-C2DE83C15141}"/>
              </a:ext>
            </a:extLst>
          </p:cNvPr>
          <p:cNvSpPr txBox="1"/>
          <p:nvPr/>
        </p:nvSpPr>
        <p:spPr>
          <a:xfrm>
            <a:off x="6648882" y="3755480"/>
            <a:ext cx="1123517" cy="335476"/>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en-US" sz="1500" b="1" dirty="0">
                <a:solidFill>
                  <a:schemeClr val="accent6"/>
                </a:solidFill>
                <a:latin typeface="微软雅黑" charset="-122"/>
                <a:ea typeface="微软雅黑" charset="-122"/>
              </a:rPr>
              <a:t>HTTP</a:t>
            </a:r>
            <a:r>
              <a:rPr lang="zh-CN" altLang="en-US" sz="1500" b="1" dirty="0">
                <a:solidFill>
                  <a:schemeClr val="accent6"/>
                </a:solidFill>
                <a:latin typeface="微软雅黑" charset="-122"/>
                <a:ea typeface="微软雅黑" charset="-122"/>
              </a:rPr>
              <a:t>参数</a:t>
            </a:r>
            <a:endParaRPr lang="en-US" altLang="en-US" sz="1500" b="1" dirty="0">
              <a:solidFill>
                <a:schemeClr val="accent6"/>
              </a:solidFill>
              <a:latin typeface="微软雅黑" charset="-122"/>
              <a:ea typeface="微软雅黑" charset="-122"/>
            </a:endParaRPr>
          </a:p>
        </p:txBody>
      </p:sp>
      <p:sp>
        <p:nvSpPr>
          <p:cNvPr id="10" name="标题 2">
            <a:extLst>
              <a:ext uri="{FF2B5EF4-FFF2-40B4-BE49-F238E27FC236}">
                <a16:creationId xmlns:a16="http://schemas.microsoft.com/office/drawing/2014/main" id="{7B2EFD05-A051-AD42-A51A-F19E424CFA43}"/>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39526706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pic>
        <p:nvPicPr>
          <p:cNvPr id="2" name="图片 1">
            <a:extLst>
              <a:ext uri="{FF2B5EF4-FFF2-40B4-BE49-F238E27FC236}">
                <a16:creationId xmlns:a16="http://schemas.microsoft.com/office/drawing/2014/main" id="{35D798C1-A5FA-3841-B778-48DA07ABED80}"/>
              </a:ext>
            </a:extLst>
          </p:cNvPr>
          <p:cNvPicPr>
            <a:picLocks noChangeAspect="1"/>
          </p:cNvPicPr>
          <p:nvPr/>
        </p:nvPicPr>
        <p:blipFill>
          <a:blip r:embed="rId3"/>
          <a:stretch>
            <a:fillRect/>
          </a:stretch>
        </p:blipFill>
        <p:spPr>
          <a:xfrm>
            <a:off x="1371598" y="2379913"/>
            <a:ext cx="6400800" cy="981075"/>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28FEEB87-188B-E948-9CB2-E217217E8256}"/>
              </a:ext>
            </a:extLst>
          </p:cNvPr>
          <p:cNvSpPr/>
          <p:nvPr/>
        </p:nvSpPr>
        <p:spPr>
          <a:xfrm>
            <a:off x="1967439" y="3717165"/>
            <a:ext cx="5256888" cy="300082"/>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JSON</a:t>
            </a:r>
            <a:r>
              <a:rPr lang="zh-CN" altLang="en-US" sz="1350" dirty="0">
                <a:latin typeface="Microsoft YaHei" panose="020B0503020204020204" pitchFamily="34" charset="-122"/>
                <a:ea typeface="Microsoft YaHei" panose="020B0503020204020204" pitchFamily="34" charset="-122"/>
              </a:rPr>
              <a:t>文本转</a:t>
            </a:r>
            <a:r>
              <a:rPr lang="en-US" altLang="zh-CN" sz="1350" dirty="0">
                <a:latin typeface="Microsoft YaHei" panose="020B0503020204020204" pitchFamily="34" charset="-122"/>
                <a:ea typeface="Microsoft YaHei" panose="020B0503020204020204" pitchFamily="34" charset="-122"/>
              </a:rPr>
              <a:t>HTTP</a:t>
            </a:r>
            <a:r>
              <a:rPr lang="zh-CN" altLang="en-US" sz="1350" dirty="0">
                <a:latin typeface="Microsoft YaHei" panose="020B0503020204020204" pitchFamily="34" charset="-122"/>
                <a:ea typeface="Microsoft YaHei" panose="020B0503020204020204" pitchFamily="34" charset="-122"/>
              </a:rPr>
              <a:t>请求参数发现</a:t>
            </a:r>
            <a:r>
              <a:rPr lang="en-US" altLang="zh-CN" sz="1350" dirty="0">
                <a:latin typeface="Microsoft YaHei" panose="020B0503020204020204" pitchFamily="34" charset="-122"/>
                <a:ea typeface="Microsoft YaHei" panose="020B0503020204020204" pitchFamily="34" charset="-122"/>
              </a:rPr>
              <a:t>LOGIN</a:t>
            </a:r>
            <a:r>
              <a:rPr lang="zh-CN" altLang="en-US" sz="1350" dirty="0">
                <a:latin typeface="Microsoft YaHei" panose="020B0503020204020204" pitchFamily="34" charset="-122"/>
                <a:ea typeface="Microsoft YaHei" panose="020B0503020204020204" pitchFamily="34" charset="-122"/>
              </a:rPr>
              <a:t>参数存在，并可以进行越权</a:t>
            </a:r>
          </a:p>
        </p:txBody>
      </p:sp>
      <p:sp>
        <p:nvSpPr>
          <p:cNvPr id="6" name="标题 2">
            <a:extLst>
              <a:ext uri="{FF2B5EF4-FFF2-40B4-BE49-F238E27FC236}">
                <a16:creationId xmlns:a16="http://schemas.microsoft.com/office/drawing/2014/main" id="{2F4C5581-B110-7846-BDC3-C19D09503288}"/>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301178291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B6463EF0-D725-EB46-B112-7B61BA5DB903}"/>
              </a:ext>
            </a:extLst>
          </p:cNvPr>
          <p:cNvSpPr/>
          <p:nvPr/>
        </p:nvSpPr>
        <p:spPr>
          <a:xfrm>
            <a:off x="3968950" y="1848031"/>
            <a:ext cx="1252266" cy="300082"/>
          </a:xfrm>
          <a:prstGeom prst="rect">
            <a:avLst/>
          </a:prstGeom>
        </p:spPr>
        <p:txBody>
          <a:bodyPr wrap="none">
            <a:spAutoFit/>
          </a:bodyPr>
          <a:lstStyle/>
          <a:p>
            <a:r>
              <a:rPr lang="en" altLang="zh-CN" sz="1350" dirty="0" err="1">
                <a:latin typeface="Microsoft YaHei" panose="020B0503020204020204" pitchFamily="34" charset="-122"/>
                <a:ea typeface="Microsoft YaHei" panose="020B0503020204020204" pitchFamily="34" charset="-122"/>
              </a:rPr>
              <a:t>SQLi</a:t>
            </a:r>
            <a:r>
              <a:rPr lang="zh-CN" altLang="en-US" sz="1350" dirty="0">
                <a:latin typeface="Microsoft YaHei" panose="020B0503020204020204" pitchFamily="34" charset="-122"/>
                <a:ea typeface="Microsoft YaHei" panose="020B0503020204020204" pitchFamily="34" charset="-122"/>
              </a:rPr>
              <a:t>注入漏洞</a:t>
            </a:r>
          </a:p>
        </p:txBody>
      </p:sp>
      <p:sp>
        <p:nvSpPr>
          <p:cNvPr id="2" name="矩形 1">
            <a:extLst>
              <a:ext uri="{FF2B5EF4-FFF2-40B4-BE49-F238E27FC236}">
                <a16:creationId xmlns:a16="http://schemas.microsoft.com/office/drawing/2014/main" id="{F26B0D3B-C721-C149-B090-4A7C2ABC5A7D}"/>
              </a:ext>
            </a:extLst>
          </p:cNvPr>
          <p:cNvSpPr/>
          <p:nvPr/>
        </p:nvSpPr>
        <p:spPr>
          <a:xfrm>
            <a:off x="1478028" y="2350082"/>
            <a:ext cx="6230552" cy="923330"/>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1.</a:t>
            </a:r>
            <a:r>
              <a:rPr lang="zh-CN" altLang="en-US" sz="1350" dirty="0">
                <a:latin typeface="Microsoft YaHei" panose="020B0503020204020204" pitchFamily="34" charset="-122"/>
                <a:ea typeface="Microsoft YaHei" panose="020B0503020204020204" pitchFamily="34" charset="-122"/>
              </a:rPr>
              <a:t>获得项目子域：https://xxx.com</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en-US" altLang="zh-CN" sz="1350" dirty="0">
                <a:latin typeface="Microsoft YaHei" panose="020B0503020204020204" pitchFamily="34" charset="-122"/>
                <a:ea typeface="Microsoft YaHei" panose="020B0503020204020204" pitchFamily="34" charset="-122"/>
              </a:rPr>
              <a:t>2.</a:t>
            </a:r>
            <a:r>
              <a:rPr lang="zh-CN" altLang="en-US" sz="1350" dirty="0">
                <a:latin typeface="Microsoft YaHei" panose="020B0503020204020204" pitchFamily="34" charset="-122"/>
                <a:ea typeface="Microsoft YaHei" panose="020B0503020204020204" pitchFamily="34" charset="-122"/>
              </a:rPr>
              <a:t>目录扫描发现</a:t>
            </a:r>
            <a:r>
              <a:rPr lang="en-US" altLang="zh-CN" sz="1350" dirty="0">
                <a:latin typeface="Microsoft YaHei" panose="020B0503020204020204" pitchFamily="34" charset="-122"/>
                <a:ea typeface="Microsoft YaHei" panose="020B0503020204020204" pitchFamily="34" charset="-122"/>
              </a:rPr>
              <a:t>`/</a:t>
            </a:r>
            <a:r>
              <a:rPr lang="en" altLang="zh-CN" sz="1350" dirty="0">
                <a:latin typeface="Microsoft YaHei" panose="020B0503020204020204" pitchFamily="34" charset="-122"/>
                <a:ea typeface="Microsoft YaHei" panose="020B0503020204020204" pitchFamily="34" charset="-122"/>
              </a:rPr>
              <a:t>user/`</a:t>
            </a:r>
            <a:r>
              <a:rPr lang="zh-CN" altLang="en-US" sz="1350" dirty="0">
                <a:latin typeface="Microsoft YaHei" panose="020B0503020204020204" pitchFamily="34" charset="-122"/>
                <a:ea typeface="Microsoft YaHei" panose="020B0503020204020204" pitchFamily="34" charset="-122"/>
              </a:rPr>
              <a:t>目录，二层探测发现</a:t>
            </a:r>
            <a:r>
              <a:rPr lang="en-US" altLang="zh-CN" sz="1350" dirty="0">
                <a:latin typeface="Microsoft YaHei" panose="020B0503020204020204" pitchFamily="34" charset="-122"/>
                <a:ea typeface="Microsoft YaHei" panose="020B0503020204020204" pitchFamily="34" charset="-122"/>
              </a:rPr>
              <a:t>`/</a:t>
            </a:r>
            <a:r>
              <a:rPr lang="en" altLang="zh-CN" sz="1350" dirty="0">
                <a:latin typeface="Microsoft YaHei" panose="020B0503020204020204" pitchFamily="34" charset="-122"/>
                <a:ea typeface="Microsoft YaHei" panose="020B0503020204020204" pitchFamily="34" charset="-122"/>
              </a:rPr>
              <a:t>register`</a:t>
            </a:r>
            <a:r>
              <a:rPr lang="zh-CN" altLang="en-US" sz="1350" dirty="0">
                <a:latin typeface="Microsoft YaHei" panose="020B0503020204020204" pitchFamily="34" charset="-122"/>
                <a:ea typeface="Microsoft YaHei" panose="020B0503020204020204" pitchFamily="34" charset="-122"/>
              </a:rPr>
              <a:t>接口，其意为：“注册”</a:t>
            </a:r>
            <a:endParaRPr lang="en-US" altLang="zh-CN" sz="1350" dirty="0">
              <a:latin typeface="Microsoft YaHei" panose="020B0503020204020204" pitchFamily="34" charset="-122"/>
              <a:ea typeface="Microsoft YaHei" panose="020B0503020204020204" pitchFamily="34" charset="-122"/>
            </a:endParaRPr>
          </a:p>
          <a:p>
            <a:endParaRPr lang="zh-CN" altLang="en-US" sz="135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6A3C521C-BE44-1745-B1BE-28EFEF27C2C2}"/>
              </a:ext>
            </a:extLst>
          </p:cNvPr>
          <p:cNvPicPr>
            <a:picLocks noChangeAspect="1"/>
          </p:cNvPicPr>
          <p:nvPr/>
        </p:nvPicPr>
        <p:blipFill>
          <a:blip r:embed="rId3"/>
          <a:stretch>
            <a:fillRect/>
          </a:stretch>
        </p:blipFill>
        <p:spPr>
          <a:xfrm>
            <a:off x="2009775" y="3342406"/>
            <a:ext cx="5124450" cy="600075"/>
          </a:xfrm>
          <a:prstGeom prst="rect">
            <a:avLst/>
          </a:prstGeom>
          <a:ln>
            <a:noFill/>
          </a:ln>
          <a:effectLst>
            <a:outerShdw blurRad="292100" dist="139700" dir="2700000" algn="tl" rotWithShape="0">
              <a:srgbClr val="333333">
                <a:alpha val="65000"/>
              </a:srgbClr>
            </a:outerShdw>
          </a:effectLst>
        </p:spPr>
      </p:pic>
      <p:sp>
        <p:nvSpPr>
          <p:cNvPr id="7" name="标题 2">
            <a:extLst>
              <a:ext uri="{FF2B5EF4-FFF2-40B4-BE49-F238E27FC236}">
                <a16:creationId xmlns:a16="http://schemas.microsoft.com/office/drawing/2014/main" id="{C603D697-17A2-ED4A-A507-A96DF790714A}"/>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80371374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B6463EF0-D725-EB46-B112-7B61BA5DB903}"/>
              </a:ext>
            </a:extLst>
          </p:cNvPr>
          <p:cNvSpPr/>
          <p:nvPr/>
        </p:nvSpPr>
        <p:spPr>
          <a:xfrm>
            <a:off x="3968950" y="1848031"/>
            <a:ext cx="1252266" cy="300082"/>
          </a:xfrm>
          <a:prstGeom prst="rect">
            <a:avLst/>
          </a:prstGeom>
        </p:spPr>
        <p:txBody>
          <a:bodyPr wrap="none">
            <a:spAutoFit/>
          </a:bodyPr>
          <a:lstStyle/>
          <a:p>
            <a:r>
              <a:rPr lang="en" altLang="zh-CN" sz="1350" dirty="0" err="1">
                <a:latin typeface="Microsoft YaHei" panose="020B0503020204020204" pitchFamily="34" charset="-122"/>
                <a:ea typeface="Microsoft YaHei" panose="020B0503020204020204" pitchFamily="34" charset="-122"/>
              </a:rPr>
              <a:t>SQLi</a:t>
            </a:r>
            <a:r>
              <a:rPr lang="zh-CN" altLang="en-US" sz="1350" dirty="0">
                <a:latin typeface="Microsoft YaHei" panose="020B0503020204020204" pitchFamily="34" charset="-122"/>
                <a:ea typeface="Microsoft YaHei" panose="020B0503020204020204" pitchFamily="34" charset="-122"/>
              </a:rPr>
              <a:t>注入漏洞</a:t>
            </a:r>
          </a:p>
        </p:txBody>
      </p:sp>
      <p:sp>
        <p:nvSpPr>
          <p:cNvPr id="2" name="矩形 1">
            <a:extLst>
              <a:ext uri="{FF2B5EF4-FFF2-40B4-BE49-F238E27FC236}">
                <a16:creationId xmlns:a16="http://schemas.microsoft.com/office/drawing/2014/main" id="{F26B0D3B-C721-C149-B090-4A7C2ABC5A7D}"/>
              </a:ext>
            </a:extLst>
          </p:cNvPr>
          <p:cNvSpPr/>
          <p:nvPr/>
        </p:nvSpPr>
        <p:spPr>
          <a:xfrm>
            <a:off x="1862460" y="2350082"/>
            <a:ext cx="5463996" cy="923330"/>
          </a:xfrm>
          <a:prstGeom prst="rect">
            <a:avLst/>
          </a:prstGeom>
        </p:spPr>
        <p:txBody>
          <a:bodyPr wrap="none">
            <a:spAutoFit/>
          </a:bodyPr>
          <a:lstStyle/>
          <a:p>
            <a:r>
              <a:rPr lang="en-US" altLang="zh-CN" sz="1350" dirty="0">
                <a:latin typeface="Microsoft YaHei" panose="020B0503020204020204" pitchFamily="34" charset="-122"/>
                <a:ea typeface="Microsoft YaHei" panose="020B0503020204020204" pitchFamily="34" charset="-122"/>
              </a:rPr>
              <a:t>3.</a:t>
            </a:r>
            <a:r>
              <a:rPr lang="zh-CN" altLang="en-US" sz="1350" dirty="0">
                <a:latin typeface="Microsoft YaHei" panose="020B0503020204020204" pitchFamily="34" charset="-122"/>
                <a:ea typeface="Microsoft YaHei" panose="020B0503020204020204" pitchFamily="34" charset="-122"/>
              </a:rPr>
              <a:t>根据返回状态信息去</a:t>
            </a:r>
            <a:r>
              <a:rPr lang="en-US" altLang="zh-CN" sz="1350" dirty="0">
                <a:latin typeface="Microsoft YaHei" panose="020B0503020204020204" pitchFamily="34" charset="-122"/>
                <a:ea typeface="Microsoft YaHei" panose="020B0503020204020204" pitchFamily="34" charset="-122"/>
              </a:rPr>
              <a:t>Fuzz</a:t>
            </a:r>
            <a:r>
              <a:rPr lang="zh-CN" altLang="en-US" sz="1350" dirty="0">
                <a:latin typeface="Microsoft YaHei" panose="020B0503020204020204" pitchFamily="34" charset="-122"/>
                <a:ea typeface="Microsoft YaHei" panose="020B0503020204020204" pitchFamily="34" charset="-122"/>
              </a:rPr>
              <a:t>用户名、密码参数</a:t>
            </a:r>
            <a:r>
              <a:rPr lang="en-US" altLang="zh-CN" sz="1350" dirty="0">
                <a:latin typeface="Microsoft YaHei" panose="020B0503020204020204" pitchFamily="34" charset="-122"/>
                <a:ea typeface="Microsoft YaHei" panose="020B0503020204020204" pitchFamily="34" charset="-122"/>
              </a:rPr>
              <a:t>-&gt;</a:t>
            </a:r>
            <a:r>
              <a:rPr lang="zh-CN" altLang="en-US" sz="1350" dirty="0">
                <a:latin typeface="Microsoft YaHei" panose="020B0503020204020204" pitchFamily="34" charset="-122"/>
                <a:ea typeface="Microsoft YaHei" panose="020B0503020204020204" pitchFamily="34" charset="-122"/>
              </a:rPr>
              <a:t>结果：</a:t>
            </a:r>
            <a:r>
              <a:rPr lang="en-US" altLang="zh-CN" sz="1350" dirty="0">
                <a:latin typeface="Microsoft YaHei" panose="020B0503020204020204" pitchFamily="34" charset="-122"/>
                <a:ea typeface="Microsoft YaHei" panose="020B0503020204020204" pitchFamily="34" charset="-122"/>
              </a:rPr>
              <a:t>`</a:t>
            </a:r>
            <a:r>
              <a:rPr lang="en-US" altLang="zh-CN" sz="1350" dirty="0" err="1">
                <a:latin typeface="Microsoft YaHei" panose="020B0503020204020204" pitchFamily="34" charset="-122"/>
                <a:ea typeface="Microsoft YaHei" panose="020B0503020204020204" pitchFamily="34" charset="-122"/>
              </a:rPr>
              <a:t>uname</a:t>
            </a:r>
            <a:r>
              <a:rPr lang="en-US" altLang="zh-CN" sz="1350" dirty="0">
                <a:latin typeface="Microsoft YaHei" panose="020B0503020204020204" pitchFamily="34" charset="-122"/>
                <a:ea typeface="Microsoft YaHei" panose="020B0503020204020204" pitchFamily="34" charset="-122"/>
              </a:rPr>
              <a:t>\</a:t>
            </a:r>
            <a:r>
              <a:rPr lang="en-US" altLang="zh-CN" sz="1350" dirty="0" err="1">
                <a:latin typeface="Microsoft YaHei" panose="020B0503020204020204" pitchFamily="34" charset="-122"/>
                <a:ea typeface="Microsoft YaHei" panose="020B0503020204020204" pitchFamily="34" charset="-122"/>
              </a:rPr>
              <a:t>pwd</a:t>
            </a:r>
            <a:r>
              <a:rPr lang="en-US" altLang="zh-CN" sz="1350" dirty="0">
                <a:latin typeface="Microsoft YaHei" panose="020B0503020204020204" pitchFamily="34" charset="-122"/>
                <a:ea typeface="Microsoft YaHei" panose="020B0503020204020204" pitchFamily="34" charset="-122"/>
              </a:rPr>
              <a:t>`</a:t>
            </a:r>
          </a:p>
          <a:p>
            <a:endParaRPr lang="en-US" altLang="zh-CN" sz="1350" dirty="0">
              <a:latin typeface="Microsoft YaHei" panose="020B0503020204020204" pitchFamily="34" charset="-122"/>
              <a:ea typeface="Microsoft YaHei" panose="020B0503020204020204" pitchFamily="34" charset="-122"/>
            </a:endParaRPr>
          </a:p>
          <a:p>
            <a:r>
              <a:rPr lang="en-US" altLang="zh-CN" sz="1350" dirty="0">
                <a:latin typeface="Microsoft YaHei" panose="020B0503020204020204" pitchFamily="34" charset="-122"/>
                <a:ea typeface="Microsoft YaHei" panose="020B0503020204020204" pitchFamily="34" charset="-122"/>
              </a:rPr>
              <a:t>4.</a:t>
            </a:r>
            <a:r>
              <a:rPr lang="zh-CN" altLang="en-US" sz="1350" dirty="0">
                <a:latin typeface="Microsoft YaHei" panose="020B0503020204020204" pitchFamily="34" charset="-122"/>
                <a:ea typeface="Microsoft YaHei" panose="020B0503020204020204" pitchFamily="34" charset="-122"/>
              </a:rPr>
              <a:t>对</a:t>
            </a:r>
            <a:r>
              <a:rPr lang="en-US" altLang="zh-CN" sz="1350" dirty="0">
                <a:latin typeface="Microsoft YaHei" panose="020B0503020204020204" pitchFamily="34" charset="-122"/>
                <a:ea typeface="Microsoft YaHei" panose="020B0503020204020204" pitchFamily="34" charset="-122"/>
              </a:rPr>
              <a:t>`</a:t>
            </a:r>
            <a:r>
              <a:rPr lang="en-US" altLang="zh-CN" sz="1350" dirty="0" err="1">
                <a:latin typeface="Microsoft YaHei" panose="020B0503020204020204" pitchFamily="34" charset="-122"/>
                <a:ea typeface="Microsoft YaHei" panose="020B0503020204020204" pitchFamily="34" charset="-122"/>
              </a:rPr>
              <a:t>uname</a:t>
            </a:r>
            <a:r>
              <a:rPr lang="zh-CN" altLang="en-US" sz="1350" dirty="0">
                <a:latin typeface="Microsoft YaHei" panose="020B0503020204020204" pitchFamily="34" charset="-122"/>
                <a:ea typeface="Microsoft YaHei" panose="020B0503020204020204" pitchFamily="34" charset="-122"/>
              </a:rPr>
              <a:t>参数</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进行</a:t>
            </a:r>
            <a:r>
              <a:rPr lang="en-US" altLang="zh-CN" sz="1350" dirty="0">
                <a:latin typeface="Microsoft YaHei" panose="020B0503020204020204" pitchFamily="34" charset="-122"/>
                <a:ea typeface="Microsoft YaHei" panose="020B0503020204020204" pitchFamily="34" charset="-122"/>
              </a:rPr>
              <a:t>SQL</a:t>
            </a:r>
            <a:r>
              <a:rPr lang="zh-CN" altLang="en-US" sz="1350" dirty="0">
                <a:latin typeface="Microsoft YaHei" panose="020B0503020204020204" pitchFamily="34" charset="-122"/>
                <a:ea typeface="Microsoft YaHei" panose="020B0503020204020204" pitchFamily="34" charset="-122"/>
              </a:rPr>
              <a:t>注入测试，简单的逻辑判断存在</a:t>
            </a:r>
            <a:endParaRPr lang="en-US" altLang="zh-CN" sz="1350" dirty="0">
              <a:latin typeface="Microsoft YaHei" panose="020B0503020204020204" pitchFamily="34" charset="-122"/>
              <a:ea typeface="Microsoft YaHei" panose="020B0503020204020204" pitchFamily="34" charset="-122"/>
            </a:endParaRPr>
          </a:p>
          <a:p>
            <a:endParaRPr lang="zh-CN" altLang="en-US" sz="135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A37F9410-4423-AD44-AD15-386662A78D82}"/>
              </a:ext>
            </a:extLst>
          </p:cNvPr>
          <p:cNvPicPr>
            <a:picLocks noChangeAspect="1"/>
          </p:cNvPicPr>
          <p:nvPr/>
        </p:nvPicPr>
        <p:blipFill>
          <a:blip r:embed="rId3"/>
          <a:stretch>
            <a:fillRect/>
          </a:stretch>
        </p:blipFill>
        <p:spPr>
          <a:xfrm>
            <a:off x="1485900" y="3196797"/>
            <a:ext cx="6172200" cy="1219200"/>
          </a:xfrm>
          <a:prstGeom prst="rect">
            <a:avLst/>
          </a:prstGeom>
          <a:ln>
            <a:noFill/>
          </a:ln>
          <a:effectLst>
            <a:outerShdw blurRad="292100" dist="139700" dir="2700000" algn="tl" rotWithShape="0">
              <a:srgbClr val="333333">
                <a:alpha val="65000"/>
              </a:srgbClr>
            </a:outerShdw>
          </a:effectLst>
        </p:spPr>
      </p:pic>
      <p:sp>
        <p:nvSpPr>
          <p:cNvPr id="8" name="标题 2">
            <a:extLst>
              <a:ext uri="{FF2B5EF4-FFF2-40B4-BE49-F238E27FC236}">
                <a16:creationId xmlns:a16="http://schemas.microsoft.com/office/drawing/2014/main" id="{84F271EA-CB4E-5F49-803F-300BD98234B7}"/>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664318034"/>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93843C1B-9E1A-1D42-82B1-2716EB9E5DCE}"/>
              </a:ext>
            </a:extLst>
          </p:cNvPr>
          <p:cNvSpPr/>
          <p:nvPr/>
        </p:nvSpPr>
        <p:spPr>
          <a:xfrm>
            <a:off x="3599860" y="1848031"/>
            <a:ext cx="1991251"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逻辑漏洞</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命名规律修改</a:t>
            </a:r>
          </a:p>
        </p:txBody>
      </p:sp>
      <p:pic>
        <p:nvPicPr>
          <p:cNvPr id="2" name="图片 1">
            <a:extLst>
              <a:ext uri="{FF2B5EF4-FFF2-40B4-BE49-F238E27FC236}">
                <a16:creationId xmlns:a16="http://schemas.microsoft.com/office/drawing/2014/main" id="{E3DFEA22-8CCA-8A40-AA7C-9294D273E2B4}"/>
              </a:ext>
            </a:extLst>
          </p:cNvPr>
          <p:cNvPicPr>
            <a:picLocks noChangeAspect="1"/>
          </p:cNvPicPr>
          <p:nvPr/>
        </p:nvPicPr>
        <p:blipFill>
          <a:blip r:embed="rId3"/>
          <a:stretch>
            <a:fillRect/>
          </a:stretch>
        </p:blipFill>
        <p:spPr>
          <a:xfrm>
            <a:off x="988136" y="2436605"/>
            <a:ext cx="3676650" cy="561975"/>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A8CC536B-CCF2-494E-B455-8C250D889A2E}"/>
              </a:ext>
            </a:extLst>
          </p:cNvPr>
          <p:cNvPicPr>
            <a:picLocks noChangeAspect="1"/>
          </p:cNvPicPr>
          <p:nvPr/>
        </p:nvPicPr>
        <p:blipFill>
          <a:blip r:embed="rId4"/>
          <a:stretch>
            <a:fillRect/>
          </a:stretch>
        </p:blipFill>
        <p:spPr>
          <a:xfrm>
            <a:off x="2120030" y="3600551"/>
            <a:ext cx="4903940" cy="1157109"/>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07C8ACE9-636F-EA4A-992D-66DD0A525C9C}"/>
              </a:ext>
            </a:extLst>
          </p:cNvPr>
          <p:cNvSpPr/>
          <p:nvPr/>
        </p:nvSpPr>
        <p:spPr>
          <a:xfrm>
            <a:off x="2084083" y="3244141"/>
            <a:ext cx="1013483" cy="300082"/>
          </a:xfrm>
          <a:prstGeom prst="rect">
            <a:avLst/>
          </a:prstGeom>
        </p:spPr>
        <p:txBody>
          <a:bodyPr wrap="none">
            <a:spAutoFit/>
          </a:bodyPr>
          <a:lstStyle/>
          <a:p>
            <a:r>
              <a:rPr lang="en-US" altLang="en-US" sz="1350" b="1" dirty="0">
                <a:solidFill>
                  <a:schemeClr val="accent6"/>
                </a:solidFill>
                <a:latin typeface="微软雅黑" charset="-122"/>
                <a:ea typeface="微软雅黑" charset="-122"/>
              </a:rPr>
              <a:t>Response</a:t>
            </a:r>
            <a:endParaRPr lang="zh-CN" altLang="en-US" sz="1350" dirty="0"/>
          </a:p>
        </p:txBody>
      </p:sp>
      <p:sp>
        <p:nvSpPr>
          <p:cNvPr id="8" name="矩形 7">
            <a:extLst>
              <a:ext uri="{FF2B5EF4-FFF2-40B4-BE49-F238E27FC236}">
                <a16:creationId xmlns:a16="http://schemas.microsoft.com/office/drawing/2014/main" id="{890FB52D-4970-014B-9D2B-B6BDE394FB87}"/>
              </a:ext>
            </a:extLst>
          </p:cNvPr>
          <p:cNvSpPr/>
          <p:nvPr/>
        </p:nvSpPr>
        <p:spPr>
          <a:xfrm>
            <a:off x="5118425" y="2579093"/>
            <a:ext cx="3121367"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已知</a:t>
            </a:r>
            <a:r>
              <a:rPr lang="en-US" altLang="zh-CN" sz="1350" dirty="0" err="1">
                <a:latin typeface="Microsoft YaHei" panose="020B0503020204020204" pitchFamily="34" charset="-122"/>
                <a:ea typeface="Microsoft YaHei" panose="020B0503020204020204" pitchFamily="34" charset="-122"/>
              </a:rPr>
              <a:t>userId</a:t>
            </a:r>
            <a:r>
              <a:rPr lang="zh-CN" altLang="en-US" sz="1350" dirty="0">
                <a:latin typeface="Microsoft YaHei" panose="020B0503020204020204" pitchFamily="34" charset="-122"/>
                <a:ea typeface="Microsoft YaHei" panose="020B0503020204020204" pitchFamily="34" charset="-122"/>
              </a:rPr>
              <a:t>存在越权漏洞，但危害极低</a:t>
            </a:r>
          </a:p>
        </p:txBody>
      </p:sp>
      <p:sp>
        <p:nvSpPr>
          <p:cNvPr id="9" name="标题 2">
            <a:extLst>
              <a:ext uri="{FF2B5EF4-FFF2-40B4-BE49-F238E27FC236}">
                <a16:creationId xmlns:a16="http://schemas.microsoft.com/office/drawing/2014/main" id="{A95C8083-DA3E-764E-84D7-08706FB5731E}"/>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90469653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93843C1B-9E1A-1D42-82B1-2716EB9E5DCE}"/>
              </a:ext>
            </a:extLst>
          </p:cNvPr>
          <p:cNvSpPr/>
          <p:nvPr/>
        </p:nvSpPr>
        <p:spPr>
          <a:xfrm>
            <a:off x="3599860" y="1848031"/>
            <a:ext cx="1991251"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逻辑漏洞</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命名规律修改</a:t>
            </a:r>
          </a:p>
        </p:txBody>
      </p:sp>
      <p:pic>
        <p:nvPicPr>
          <p:cNvPr id="2" name="图片 1">
            <a:extLst>
              <a:ext uri="{FF2B5EF4-FFF2-40B4-BE49-F238E27FC236}">
                <a16:creationId xmlns:a16="http://schemas.microsoft.com/office/drawing/2014/main" id="{E3DFEA22-8CCA-8A40-AA7C-9294D273E2B4}"/>
              </a:ext>
            </a:extLst>
          </p:cNvPr>
          <p:cNvPicPr>
            <a:picLocks noChangeAspect="1"/>
          </p:cNvPicPr>
          <p:nvPr/>
        </p:nvPicPr>
        <p:blipFill>
          <a:blip r:embed="rId3"/>
          <a:stretch>
            <a:fillRect/>
          </a:stretch>
        </p:blipFill>
        <p:spPr>
          <a:xfrm>
            <a:off x="417009" y="2486997"/>
            <a:ext cx="3676650" cy="561975"/>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DD819D00-87C9-C441-B62D-27AFE38F53EF}"/>
              </a:ext>
            </a:extLst>
          </p:cNvPr>
          <p:cNvPicPr>
            <a:picLocks noChangeAspect="1"/>
          </p:cNvPicPr>
          <p:nvPr/>
        </p:nvPicPr>
        <p:blipFill>
          <a:blip r:embed="rId4"/>
          <a:stretch>
            <a:fillRect/>
          </a:stretch>
        </p:blipFill>
        <p:spPr>
          <a:xfrm>
            <a:off x="417009" y="3565217"/>
            <a:ext cx="3676650" cy="542925"/>
          </a:xfrm>
          <a:prstGeom prst="rect">
            <a:avLst/>
          </a:prstGeom>
          <a:ln>
            <a:noFill/>
          </a:ln>
          <a:effectLst>
            <a:outerShdw blurRad="292100" dist="139700" dir="2700000" algn="tl" rotWithShape="0">
              <a:srgbClr val="333333">
                <a:alpha val="65000"/>
              </a:srgbClr>
            </a:outerShdw>
          </a:effectLst>
        </p:spPr>
      </p:pic>
      <p:sp>
        <p:nvSpPr>
          <p:cNvPr id="9" name="矩形 8">
            <a:extLst>
              <a:ext uri="{FF2B5EF4-FFF2-40B4-BE49-F238E27FC236}">
                <a16:creationId xmlns:a16="http://schemas.microsoft.com/office/drawing/2014/main" id="{3F99B776-5DEA-374E-9527-47821D9FDA31}"/>
              </a:ext>
            </a:extLst>
          </p:cNvPr>
          <p:cNvSpPr/>
          <p:nvPr/>
        </p:nvSpPr>
        <p:spPr>
          <a:xfrm>
            <a:off x="2483935" y="2486997"/>
            <a:ext cx="1513778" cy="2562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0" name="矩形 9">
            <a:extLst>
              <a:ext uri="{FF2B5EF4-FFF2-40B4-BE49-F238E27FC236}">
                <a16:creationId xmlns:a16="http://schemas.microsoft.com/office/drawing/2014/main" id="{CE8E12FE-BCFA-6F42-9A1E-C37638DB86B6}"/>
              </a:ext>
            </a:extLst>
          </p:cNvPr>
          <p:cNvSpPr/>
          <p:nvPr/>
        </p:nvSpPr>
        <p:spPr>
          <a:xfrm>
            <a:off x="2483934" y="3565217"/>
            <a:ext cx="1513778" cy="2562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cxnSp>
        <p:nvCxnSpPr>
          <p:cNvPr id="12" name="直线箭头连接符 11">
            <a:extLst>
              <a:ext uri="{FF2B5EF4-FFF2-40B4-BE49-F238E27FC236}">
                <a16:creationId xmlns:a16="http://schemas.microsoft.com/office/drawing/2014/main" id="{AE8B7038-CCBE-504B-9F76-8BFD8A138CDB}"/>
              </a:ext>
            </a:extLst>
          </p:cNvPr>
          <p:cNvCxnSpPr/>
          <p:nvPr/>
        </p:nvCxnSpPr>
        <p:spPr>
          <a:xfrm>
            <a:off x="4572000" y="2801132"/>
            <a:ext cx="91080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12">
            <a:extLst>
              <a:ext uri="{FF2B5EF4-FFF2-40B4-BE49-F238E27FC236}">
                <a16:creationId xmlns:a16="http://schemas.microsoft.com/office/drawing/2014/main" id="{7205BD34-CF7E-0B4E-B925-067497DA166A}"/>
              </a:ext>
            </a:extLst>
          </p:cNvPr>
          <p:cNvCxnSpPr/>
          <p:nvPr/>
        </p:nvCxnSpPr>
        <p:spPr>
          <a:xfrm>
            <a:off x="4572000" y="3832926"/>
            <a:ext cx="91080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447F7DA9-CC4B-A549-8F67-DE41117EEEDE}"/>
              </a:ext>
            </a:extLst>
          </p:cNvPr>
          <p:cNvSpPr/>
          <p:nvPr/>
        </p:nvSpPr>
        <p:spPr>
          <a:xfrm>
            <a:off x="5961150" y="2662633"/>
            <a:ext cx="245131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通过</a:t>
            </a:r>
            <a:r>
              <a:rPr lang="en-US" altLang="zh-CN" sz="1350" dirty="0" err="1">
                <a:latin typeface="Microsoft YaHei" panose="020B0503020204020204" pitchFamily="34" charset="-122"/>
                <a:ea typeface="Microsoft YaHei" panose="020B0503020204020204" pitchFamily="34" charset="-122"/>
              </a:rPr>
              <a:t>UserId</a:t>
            </a:r>
            <a:r>
              <a:rPr lang="zh-CN" altLang="en-US" sz="1350" dirty="0">
                <a:latin typeface="Microsoft YaHei" panose="020B0503020204020204" pitchFamily="34" charset="-122"/>
                <a:ea typeface="Microsoft YaHei" panose="020B0503020204020204" pitchFamily="34" charset="-122"/>
              </a:rPr>
              <a:t>获取用户角色信息</a:t>
            </a:r>
            <a:endParaRPr lang="zh-CN" altLang="en-US" sz="1350" dirty="0"/>
          </a:p>
        </p:txBody>
      </p:sp>
      <p:sp>
        <p:nvSpPr>
          <p:cNvPr id="15" name="矩形 14">
            <a:extLst>
              <a:ext uri="{FF2B5EF4-FFF2-40B4-BE49-F238E27FC236}">
                <a16:creationId xmlns:a16="http://schemas.microsoft.com/office/drawing/2014/main" id="{ACBE06C5-54CB-C64B-A4D0-39A2FE445D2F}"/>
              </a:ext>
            </a:extLst>
          </p:cNvPr>
          <p:cNvSpPr/>
          <p:nvPr/>
        </p:nvSpPr>
        <p:spPr>
          <a:xfrm>
            <a:off x="5961151" y="3711814"/>
            <a:ext cx="2105063"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通过</a:t>
            </a:r>
            <a:r>
              <a:rPr lang="en-US" altLang="zh-CN" sz="1350" dirty="0" err="1">
                <a:latin typeface="Microsoft YaHei" panose="020B0503020204020204" pitchFamily="34" charset="-122"/>
                <a:ea typeface="Microsoft YaHei" panose="020B0503020204020204" pitchFamily="34" charset="-122"/>
              </a:rPr>
              <a:t>UserId</a:t>
            </a:r>
            <a:r>
              <a:rPr lang="zh-CN" altLang="en-US" sz="1350" dirty="0">
                <a:latin typeface="Microsoft YaHei" panose="020B0503020204020204" pitchFamily="34" charset="-122"/>
                <a:ea typeface="Microsoft YaHei" panose="020B0503020204020204" pitchFamily="34" charset="-122"/>
              </a:rPr>
              <a:t>获取用户信息</a:t>
            </a:r>
            <a:endParaRPr lang="zh-CN" altLang="en-US" sz="1350" dirty="0"/>
          </a:p>
        </p:txBody>
      </p:sp>
      <p:sp>
        <p:nvSpPr>
          <p:cNvPr id="16" name="标题 2">
            <a:extLst>
              <a:ext uri="{FF2B5EF4-FFF2-40B4-BE49-F238E27FC236}">
                <a16:creationId xmlns:a16="http://schemas.microsoft.com/office/drawing/2014/main" id="{CFE3A94C-2DF9-5648-92F8-9ECF3462B8CE}"/>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9327596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93843C1B-9E1A-1D42-82B1-2716EB9E5DCE}"/>
              </a:ext>
            </a:extLst>
          </p:cNvPr>
          <p:cNvSpPr/>
          <p:nvPr/>
        </p:nvSpPr>
        <p:spPr>
          <a:xfrm>
            <a:off x="3599860" y="1848031"/>
            <a:ext cx="1991251"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逻辑漏洞</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命名规律修改</a:t>
            </a:r>
          </a:p>
        </p:txBody>
      </p:sp>
      <p:pic>
        <p:nvPicPr>
          <p:cNvPr id="8" name="图片 7">
            <a:extLst>
              <a:ext uri="{FF2B5EF4-FFF2-40B4-BE49-F238E27FC236}">
                <a16:creationId xmlns:a16="http://schemas.microsoft.com/office/drawing/2014/main" id="{DD819D00-87C9-C441-B62D-27AFE38F53EF}"/>
              </a:ext>
            </a:extLst>
          </p:cNvPr>
          <p:cNvPicPr>
            <a:picLocks noChangeAspect="1"/>
          </p:cNvPicPr>
          <p:nvPr/>
        </p:nvPicPr>
        <p:blipFill>
          <a:blip r:embed="rId3"/>
          <a:stretch>
            <a:fillRect/>
          </a:stretch>
        </p:blipFill>
        <p:spPr>
          <a:xfrm>
            <a:off x="254690" y="3103569"/>
            <a:ext cx="3676650" cy="542925"/>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D9248F5F-7128-9944-A540-7E81450A23CB}"/>
              </a:ext>
            </a:extLst>
          </p:cNvPr>
          <p:cNvPicPr>
            <a:picLocks noChangeAspect="1"/>
          </p:cNvPicPr>
          <p:nvPr/>
        </p:nvPicPr>
        <p:blipFill>
          <a:blip r:embed="rId4"/>
          <a:stretch>
            <a:fillRect/>
          </a:stretch>
        </p:blipFill>
        <p:spPr>
          <a:xfrm>
            <a:off x="4474661" y="2486997"/>
            <a:ext cx="4490919" cy="1776069"/>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51584021-719D-8C49-B8D1-D64E038B1105}"/>
              </a:ext>
            </a:extLst>
          </p:cNvPr>
          <p:cNvSpPr/>
          <p:nvPr/>
        </p:nvSpPr>
        <p:spPr>
          <a:xfrm>
            <a:off x="329190" y="3986067"/>
            <a:ext cx="3474028"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返回信息：邮箱、真实姓名、手机号、地址</a:t>
            </a:r>
          </a:p>
        </p:txBody>
      </p:sp>
      <p:sp>
        <p:nvSpPr>
          <p:cNvPr id="9" name="标题 2">
            <a:extLst>
              <a:ext uri="{FF2B5EF4-FFF2-40B4-BE49-F238E27FC236}">
                <a16:creationId xmlns:a16="http://schemas.microsoft.com/office/drawing/2014/main" id="{A2379685-B44C-0D45-AAE8-88556DA56875}"/>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99106652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0532664A-BDD3-B244-A3B7-A4A782AB2AEC}"/>
              </a:ext>
            </a:extLst>
          </p:cNvPr>
          <p:cNvSpPr/>
          <p:nvPr/>
        </p:nvSpPr>
        <p:spPr>
          <a:xfrm>
            <a:off x="3772984" y="1848031"/>
            <a:ext cx="164500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逻辑漏洞</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熟能生巧</a:t>
            </a:r>
          </a:p>
        </p:txBody>
      </p:sp>
      <p:grpSp>
        <p:nvGrpSpPr>
          <p:cNvPr id="19" name="组合 18">
            <a:extLst>
              <a:ext uri="{FF2B5EF4-FFF2-40B4-BE49-F238E27FC236}">
                <a16:creationId xmlns:a16="http://schemas.microsoft.com/office/drawing/2014/main" id="{A91639ED-70E8-DF49-9FCE-5C5B04D943DC}"/>
              </a:ext>
            </a:extLst>
          </p:cNvPr>
          <p:cNvGrpSpPr/>
          <p:nvPr/>
        </p:nvGrpSpPr>
        <p:grpSpPr>
          <a:xfrm>
            <a:off x="1082168" y="2346082"/>
            <a:ext cx="6979664" cy="641376"/>
            <a:chOff x="564292" y="3315996"/>
            <a:chExt cx="9306218" cy="855167"/>
          </a:xfrm>
        </p:grpSpPr>
        <p:sp>
          <p:nvSpPr>
            <p:cNvPr id="16" name="矩形 15">
              <a:extLst>
                <a:ext uri="{FF2B5EF4-FFF2-40B4-BE49-F238E27FC236}">
                  <a16:creationId xmlns:a16="http://schemas.microsoft.com/office/drawing/2014/main" id="{F65121B5-7E22-B645-BCE8-7FB1162E3533}"/>
                </a:ext>
              </a:extLst>
            </p:cNvPr>
            <p:cNvSpPr/>
            <p:nvPr/>
          </p:nvSpPr>
          <p:spPr>
            <a:xfrm>
              <a:off x="564292" y="3315996"/>
              <a:ext cx="4903480" cy="400109"/>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后台管理系统的URL：https://xxx/?m=</a:t>
              </a:r>
              <a:r>
                <a:rPr lang="zh-CN" altLang="en-US" sz="1350" dirty="0">
                  <a:solidFill>
                    <a:srgbClr val="FF0000"/>
                  </a:solidFill>
                  <a:latin typeface="Microsoft YaHei" panose="020B0503020204020204" pitchFamily="34" charset="-122"/>
                  <a:ea typeface="Microsoft YaHei" panose="020B0503020204020204" pitchFamily="34" charset="-122"/>
                </a:rPr>
                <a:t>index</a:t>
              </a:r>
            </a:p>
          </p:txBody>
        </p:sp>
        <p:sp>
          <p:nvSpPr>
            <p:cNvPr id="17" name="矩形 16">
              <a:extLst>
                <a:ext uri="{FF2B5EF4-FFF2-40B4-BE49-F238E27FC236}">
                  <a16:creationId xmlns:a16="http://schemas.microsoft.com/office/drawing/2014/main" id="{5E34BF98-ED02-3243-9F85-2995BA5EFC0A}"/>
                </a:ext>
              </a:extLst>
            </p:cNvPr>
            <p:cNvSpPr/>
            <p:nvPr/>
          </p:nvSpPr>
          <p:spPr>
            <a:xfrm>
              <a:off x="564292" y="3771054"/>
              <a:ext cx="9306218" cy="400109"/>
            </a:xfrm>
            <a:prstGeom prst="rect">
              <a:avLst/>
            </a:prstGeom>
          </p:spPr>
          <p:txBody>
            <a:bodyPr wrap="square">
              <a:spAutoFit/>
            </a:bodyPr>
            <a:lstStyle/>
            <a:p>
              <a:r>
                <a:rPr lang="zh-CN" altLang="en-US" sz="1350" dirty="0">
                  <a:latin typeface="Microsoft YaHei" panose="020B0503020204020204" pitchFamily="34" charset="-122"/>
                  <a:ea typeface="Microsoft YaHei" panose="020B0503020204020204" pitchFamily="34" charset="-122"/>
                </a:rPr>
                <a:t>尝试对请求参数`</a:t>
              </a:r>
              <a:r>
                <a:rPr lang="zh-CN" altLang="en-US" sz="1350" b="1" dirty="0">
                  <a:latin typeface="Microsoft YaHei" panose="020B0503020204020204" pitchFamily="34" charset="-122"/>
                  <a:ea typeface="Microsoft YaHei" panose="020B0503020204020204" pitchFamily="34" charset="-122"/>
                </a:rPr>
                <a:t>m</a:t>
              </a:r>
              <a:r>
                <a:rPr lang="zh-CN" altLang="en-US" sz="1350" dirty="0">
                  <a:latin typeface="Microsoft YaHei" panose="020B0503020204020204" pitchFamily="34" charset="-122"/>
                  <a:ea typeface="Microsoft YaHei" panose="020B0503020204020204" pitchFamily="34" charset="-122"/>
                </a:rPr>
                <a:t>`的值进行`Fuzz`，7K+的字典进行Fuzz，一段时间之后收获降临</a:t>
              </a:r>
            </a:p>
          </p:txBody>
        </p:sp>
      </p:grpSp>
      <p:pic>
        <p:nvPicPr>
          <p:cNvPr id="18" name="图片 17">
            <a:extLst>
              <a:ext uri="{FF2B5EF4-FFF2-40B4-BE49-F238E27FC236}">
                <a16:creationId xmlns:a16="http://schemas.microsoft.com/office/drawing/2014/main" id="{F4FE08A3-3490-6348-B510-F1B876097445}"/>
              </a:ext>
            </a:extLst>
          </p:cNvPr>
          <p:cNvPicPr>
            <a:picLocks noChangeAspect="1"/>
          </p:cNvPicPr>
          <p:nvPr/>
        </p:nvPicPr>
        <p:blipFill>
          <a:blip r:embed="rId3"/>
          <a:stretch>
            <a:fillRect/>
          </a:stretch>
        </p:blipFill>
        <p:spPr>
          <a:xfrm>
            <a:off x="1705888" y="3028668"/>
            <a:ext cx="5732224" cy="1889028"/>
          </a:xfrm>
          <a:prstGeom prst="rect">
            <a:avLst/>
          </a:prstGeom>
          <a:ln>
            <a:noFill/>
          </a:ln>
          <a:effectLst>
            <a:outerShdw blurRad="292100" dist="139700" dir="2700000" algn="tl" rotWithShape="0">
              <a:srgbClr val="333333">
                <a:alpha val="65000"/>
              </a:srgbClr>
            </a:outerShdw>
          </a:effectLst>
        </p:spPr>
      </p:pic>
      <p:sp>
        <p:nvSpPr>
          <p:cNvPr id="9" name="标题 2">
            <a:extLst>
              <a:ext uri="{FF2B5EF4-FFF2-40B4-BE49-F238E27FC236}">
                <a16:creationId xmlns:a16="http://schemas.microsoft.com/office/drawing/2014/main" id="{D4D608AE-D14F-384A-A0EB-42C3A327107C}"/>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99992620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gh0st.cn/assets/avatar.jpg">
            <a:extLst>
              <a:ext uri="{FF2B5EF4-FFF2-40B4-BE49-F238E27FC236}">
                <a16:creationId xmlns:a16="http://schemas.microsoft.com/office/drawing/2014/main" id="{52DF54DC-ECB6-7248-B3B0-7AF588F0C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60998"/>
            <a:ext cx="1554019" cy="15540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81659C52-698F-4042-89B7-7824A30AB809}"/>
              </a:ext>
            </a:extLst>
          </p:cNvPr>
          <p:cNvSpPr/>
          <p:nvPr/>
        </p:nvSpPr>
        <p:spPr>
          <a:xfrm>
            <a:off x="3505200" y="514350"/>
            <a:ext cx="5022657" cy="4247317"/>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ID: Vulkey_Chen(key)</a:t>
            </a: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奇安信江苏</a:t>
            </a:r>
            <a:r>
              <a:rPr lang="en-US" altLang="zh-CN" dirty="0">
                <a:latin typeface="微软雅黑" panose="020B0503020204020204" pitchFamily="34" charset="-122"/>
                <a:ea typeface="微软雅黑" panose="020B0503020204020204" pitchFamily="34" charset="-122"/>
              </a:rPr>
              <a:t>NEO</a:t>
            </a:r>
            <a:r>
              <a:rPr lang="zh-CN" altLang="en-US" dirty="0">
                <a:latin typeface="微软雅黑" panose="020B0503020204020204" pitchFamily="34" charset="-122"/>
                <a:ea typeface="微软雅黑" panose="020B0503020204020204" pitchFamily="34" charset="-122"/>
              </a:rPr>
              <a:t>攻防组成员</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米斯特安全团队联合创始人</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吐司社区（</a:t>
            </a:r>
            <a:r>
              <a:rPr lang="en-US" altLang="zh-CN" dirty="0">
                <a:latin typeface="微软雅黑" panose="020B0503020204020204" pitchFamily="34" charset="-122"/>
                <a:ea typeface="微软雅黑" panose="020B0503020204020204" pitchFamily="34" charset="-122"/>
              </a:rPr>
              <a:t>T00LS</a:t>
            </a:r>
            <a:r>
              <a:rPr lang="zh-CN" altLang="en-US" dirty="0">
                <a:latin typeface="微软雅黑" panose="020B0503020204020204" pitchFamily="34" charset="-122"/>
                <a:ea typeface="微软雅黑" panose="020B0503020204020204" pitchFamily="34" charset="-122"/>
              </a:rPr>
              <a:t>）多板块版主</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b="1" dirty="0">
                <a:latin typeface="微软雅黑" panose="020B0503020204020204" pitchFamily="34" charset="-122"/>
                <a:ea typeface="微软雅黑" panose="020B0503020204020204" pitchFamily="34" charset="-122"/>
              </a:rPr>
              <a:t>赏金猎人荣誉</a:t>
            </a:r>
            <a:endParaRPr lang="en-US" altLang="zh-CN" b="1"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58SRC</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58</a:t>
            </a:r>
            <a:r>
              <a:rPr lang="zh-CN" altLang="en-US" sz="1600" dirty="0">
                <a:latin typeface="微软雅黑" panose="020B0503020204020204" pitchFamily="34" charset="-122"/>
                <a:ea typeface="微软雅黑" panose="020B0503020204020204" pitchFamily="34" charset="-122"/>
              </a:rPr>
              <a:t>同城安全应急响应中心）</a:t>
            </a: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年年度第一</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en-US" altLang="zh-CN" sz="1600" dirty="0" err="1">
                <a:latin typeface="微软雅黑" panose="020B0503020204020204" pitchFamily="34" charset="-122"/>
                <a:ea typeface="微软雅黑" panose="020B0503020204020204" pitchFamily="34" charset="-122"/>
              </a:rPr>
              <a:t>SinaSRC</a:t>
            </a:r>
            <a:r>
              <a:rPr lang="zh-CN" altLang="en-US" sz="1600" dirty="0">
                <a:latin typeface="微软雅黑" panose="020B0503020204020204" pitchFamily="34" charset="-122"/>
                <a:ea typeface="微软雅黑" panose="020B0503020204020204" pitchFamily="34" charset="-122"/>
              </a:rPr>
              <a:t>（新浪安全应急响应中心）</a:t>
            </a: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年年度第二</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CESRC</a:t>
            </a:r>
            <a:r>
              <a:rPr lang="zh-CN" altLang="en-US" sz="1600" dirty="0">
                <a:latin typeface="微软雅黑" panose="020B0503020204020204" pitchFamily="34" charset="-122"/>
                <a:ea typeface="微软雅黑" panose="020B0503020204020204" pitchFamily="34" charset="-122"/>
              </a:rPr>
              <a:t>（宜信安全应急响应中心）总榜第二</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网易</a:t>
            </a:r>
            <a:r>
              <a:rPr lang="en-US" altLang="zh-CN" sz="1600" dirty="0">
                <a:latin typeface="微软雅黑" panose="020B0503020204020204" pitchFamily="34" charset="-122"/>
                <a:ea typeface="微软雅黑" panose="020B0503020204020204" pitchFamily="34" charset="-122"/>
              </a:rPr>
              <a:t>SRC</a:t>
            </a:r>
            <a:r>
              <a:rPr lang="zh-CN" altLang="en-US" sz="1600" dirty="0">
                <a:latin typeface="微软雅黑" panose="020B0503020204020204" pitchFamily="34" charset="-122"/>
                <a:ea typeface="微软雅黑" panose="020B0503020204020204" pitchFamily="34" charset="-122"/>
              </a:rPr>
              <a:t>、京东</a:t>
            </a:r>
            <a:r>
              <a:rPr lang="en-US" altLang="zh-CN" sz="1600" dirty="0">
                <a:latin typeface="微软雅黑" panose="020B0503020204020204" pitchFamily="34" charset="-122"/>
                <a:ea typeface="微软雅黑" panose="020B0503020204020204" pitchFamily="34" charset="-122"/>
              </a:rPr>
              <a:t>SRC</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年月度前三</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奇安信补天漏洞平台</a:t>
            </a:r>
            <a:r>
              <a:rPr lang="en-US" altLang="zh-CN" sz="1600" dirty="0">
                <a:latin typeface="微软雅黑" panose="020B0503020204020204" pitchFamily="34" charset="-122"/>
                <a:ea typeface="微软雅黑" panose="020B0503020204020204" pitchFamily="34" charset="-122"/>
              </a:rPr>
              <a:t>2015</a:t>
            </a:r>
            <a:r>
              <a:rPr lang="zh-CN" altLang="en-US" sz="1600" dirty="0">
                <a:latin typeface="微软雅黑" panose="020B0503020204020204" pitchFamily="34" charset="-122"/>
                <a:ea typeface="微软雅黑" panose="020B0503020204020204" pitchFamily="34" charset="-122"/>
              </a:rPr>
              <a:t>年年度前五</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124621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053436" y="1139816"/>
            <a:ext cx="3086101"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潜在漏洞</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“万物皆可</a:t>
            </a:r>
            <a:r>
              <a:rPr lang="en-US" altLang="zh-CN" dirty="0">
                <a:latin typeface="微软雅黑" panose="020B0503020204020204" pitchFamily="34" charset="-122"/>
                <a:ea typeface="微软雅黑" panose="020B0503020204020204" pitchFamily="34" charset="-122"/>
              </a:rPr>
              <a:t>Fuzz</a:t>
            </a:r>
            <a:r>
              <a:rPr lang="zh-CN" altLang="en-US"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0532664A-BDD3-B244-A3B7-A4A782AB2AEC}"/>
              </a:ext>
            </a:extLst>
          </p:cNvPr>
          <p:cNvSpPr/>
          <p:nvPr/>
        </p:nvSpPr>
        <p:spPr>
          <a:xfrm>
            <a:off x="3772984" y="1848031"/>
            <a:ext cx="1645002"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逻辑漏洞</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熟能生巧</a:t>
            </a:r>
          </a:p>
        </p:txBody>
      </p:sp>
      <p:pic>
        <p:nvPicPr>
          <p:cNvPr id="2" name="图片 1">
            <a:extLst>
              <a:ext uri="{FF2B5EF4-FFF2-40B4-BE49-F238E27FC236}">
                <a16:creationId xmlns:a16="http://schemas.microsoft.com/office/drawing/2014/main" id="{C0D003D9-B578-EF41-ADC7-9034257230B1}"/>
              </a:ext>
            </a:extLst>
          </p:cNvPr>
          <p:cNvPicPr>
            <a:picLocks noChangeAspect="1"/>
          </p:cNvPicPr>
          <p:nvPr/>
        </p:nvPicPr>
        <p:blipFill>
          <a:blip r:embed="rId3"/>
          <a:stretch>
            <a:fillRect/>
          </a:stretch>
        </p:blipFill>
        <p:spPr>
          <a:xfrm>
            <a:off x="744648" y="2267208"/>
            <a:ext cx="3223736" cy="2675570"/>
          </a:xfrm>
          <a:prstGeom prst="rect">
            <a:avLst/>
          </a:prstGeom>
          <a:ln>
            <a:noFill/>
          </a:ln>
          <a:effectLst>
            <a:outerShdw blurRad="292100" dist="139700" dir="2700000" algn="tl" rotWithShape="0">
              <a:srgbClr val="333333">
                <a:alpha val="65000"/>
              </a:srgbClr>
            </a:outerShdw>
          </a:effectLst>
        </p:spPr>
      </p:pic>
      <p:sp>
        <p:nvSpPr>
          <p:cNvPr id="6" name="矩形 5">
            <a:extLst>
              <a:ext uri="{FF2B5EF4-FFF2-40B4-BE49-F238E27FC236}">
                <a16:creationId xmlns:a16="http://schemas.microsoft.com/office/drawing/2014/main" id="{1A81C5F4-50B1-5C45-AA5E-09C9B7BAE0A3}"/>
              </a:ext>
            </a:extLst>
          </p:cNvPr>
          <p:cNvSpPr/>
          <p:nvPr/>
        </p:nvSpPr>
        <p:spPr>
          <a:xfrm>
            <a:off x="4774031" y="3466493"/>
            <a:ext cx="3945311" cy="300082"/>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未授权获取学生列表（姓名、年龄、出生日期</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a:t>
            </a:r>
            <a:endParaRPr lang="zh-CN" altLang="en-US" sz="1350" dirty="0"/>
          </a:p>
        </p:txBody>
      </p:sp>
      <p:sp>
        <p:nvSpPr>
          <p:cNvPr id="7" name="标题 2">
            <a:extLst>
              <a:ext uri="{FF2B5EF4-FFF2-40B4-BE49-F238E27FC236}">
                <a16:creationId xmlns:a16="http://schemas.microsoft.com/office/drawing/2014/main" id="{BAB24FB7-608B-9343-837E-24E288CCD69F}"/>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133922289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444127" y="1139816"/>
            <a:ext cx="2255746"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JS</a:t>
            </a:r>
            <a:r>
              <a:rPr lang="zh-CN" altLang="en-US" dirty="0">
                <a:latin typeface="微软雅黑" panose="020B0503020204020204" pitchFamily="34" charset="-122"/>
                <a:ea typeface="微软雅黑" panose="020B0503020204020204" pitchFamily="34" charset="-122"/>
              </a:rPr>
              <a:t>文件中的接口发现</a:t>
            </a:r>
          </a:p>
        </p:txBody>
      </p:sp>
      <p:sp>
        <p:nvSpPr>
          <p:cNvPr id="7" name="标题 2">
            <a:extLst>
              <a:ext uri="{FF2B5EF4-FFF2-40B4-BE49-F238E27FC236}">
                <a16:creationId xmlns:a16="http://schemas.microsoft.com/office/drawing/2014/main" id="{BAB24FB7-608B-9343-837E-24E288CCD69F}"/>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pic>
        <p:nvPicPr>
          <p:cNvPr id="3" name="图片 2">
            <a:extLst>
              <a:ext uri="{FF2B5EF4-FFF2-40B4-BE49-F238E27FC236}">
                <a16:creationId xmlns:a16="http://schemas.microsoft.com/office/drawing/2014/main" id="{C5F4C10C-B23C-EE48-9EA8-33433853321B}"/>
              </a:ext>
            </a:extLst>
          </p:cNvPr>
          <p:cNvPicPr>
            <a:picLocks noChangeAspect="1"/>
          </p:cNvPicPr>
          <p:nvPr/>
        </p:nvPicPr>
        <p:blipFill>
          <a:blip r:embed="rId3"/>
          <a:stretch>
            <a:fillRect/>
          </a:stretch>
        </p:blipFill>
        <p:spPr>
          <a:xfrm>
            <a:off x="1355929" y="1783377"/>
            <a:ext cx="6432142" cy="15809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85258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E5B97B2-C683-1E46-B8AD-944A18AF5B05}"/>
              </a:ext>
            </a:extLst>
          </p:cNvPr>
          <p:cNvPicPr>
            <a:picLocks noChangeAspect="1"/>
          </p:cNvPicPr>
          <p:nvPr/>
        </p:nvPicPr>
        <p:blipFill>
          <a:blip r:embed="rId2"/>
          <a:stretch>
            <a:fillRect/>
          </a:stretch>
        </p:blipFill>
        <p:spPr>
          <a:xfrm>
            <a:off x="685800" y="1809750"/>
            <a:ext cx="7772400" cy="2018879"/>
          </a:xfrm>
          <a:prstGeom prst="rect">
            <a:avLst/>
          </a:prstGeom>
        </p:spPr>
      </p:pic>
      <p:sp>
        <p:nvSpPr>
          <p:cNvPr id="3" name="矩形 2">
            <a:extLst>
              <a:ext uri="{FF2B5EF4-FFF2-40B4-BE49-F238E27FC236}">
                <a16:creationId xmlns:a16="http://schemas.microsoft.com/office/drawing/2014/main" id="{3B71C986-ADD5-FA48-84F5-738BC7371D7F}"/>
              </a:ext>
            </a:extLst>
          </p:cNvPr>
          <p:cNvSpPr/>
          <p:nvPr/>
        </p:nvSpPr>
        <p:spPr>
          <a:xfrm>
            <a:off x="3796788" y="1139816"/>
            <a:ext cx="1550424"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拼接</a:t>
            </a:r>
            <a:r>
              <a:rPr lang="en-US" altLang="zh-CN" dirty="0">
                <a:latin typeface="微软雅黑" panose="020B0503020204020204" pitchFamily="34" charset="-122"/>
                <a:ea typeface="微软雅黑" panose="020B0503020204020204" pitchFamily="34" charset="-122"/>
              </a:rPr>
              <a:t>URL</a:t>
            </a:r>
            <a:r>
              <a:rPr lang="zh-CN" altLang="en-US" dirty="0">
                <a:latin typeface="微软雅黑" panose="020B0503020204020204" pitchFamily="34" charset="-122"/>
                <a:ea typeface="微软雅黑" panose="020B0503020204020204" pitchFamily="34" charset="-122"/>
              </a:rPr>
              <a:t>跟进</a:t>
            </a:r>
          </a:p>
        </p:txBody>
      </p:sp>
      <p:sp>
        <p:nvSpPr>
          <p:cNvPr id="4" name="标题 2">
            <a:extLst>
              <a:ext uri="{FF2B5EF4-FFF2-40B4-BE49-F238E27FC236}">
                <a16:creationId xmlns:a16="http://schemas.microsoft.com/office/drawing/2014/main" id="{98A9006A-B0F7-DD4E-A5BA-C6BEDAACD209}"/>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pic>
        <p:nvPicPr>
          <p:cNvPr id="5" name="图片 4">
            <a:extLst>
              <a:ext uri="{FF2B5EF4-FFF2-40B4-BE49-F238E27FC236}">
                <a16:creationId xmlns:a16="http://schemas.microsoft.com/office/drawing/2014/main" id="{108B0CB8-040E-4C49-A972-B85ACFC421BF}"/>
              </a:ext>
            </a:extLst>
          </p:cNvPr>
          <p:cNvPicPr>
            <a:picLocks noChangeAspect="1"/>
          </p:cNvPicPr>
          <p:nvPr/>
        </p:nvPicPr>
        <p:blipFill>
          <a:blip r:embed="rId3"/>
          <a:stretch>
            <a:fillRect/>
          </a:stretch>
        </p:blipFill>
        <p:spPr>
          <a:xfrm>
            <a:off x="609600" y="1581150"/>
            <a:ext cx="7924800" cy="3256536"/>
          </a:xfrm>
          <a:prstGeom prst="rect">
            <a:avLst/>
          </a:prstGeom>
        </p:spPr>
      </p:pic>
    </p:spTree>
    <p:extLst>
      <p:ext uri="{BB962C8B-B14F-4D97-AF65-F5344CB8AC3E}">
        <p14:creationId xmlns:p14="http://schemas.microsoft.com/office/powerpoint/2010/main" val="137781044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4018002" y="1139816"/>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项目推荐</a:t>
            </a:r>
          </a:p>
        </p:txBody>
      </p:sp>
      <p:sp>
        <p:nvSpPr>
          <p:cNvPr id="2" name="矩形 1">
            <a:extLst>
              <a:ext uri="{FF2B5EF4-FFF2-40B4-BE49-F238E27FC236}">
                <a16:creationId xmlns:a16="http://schemas.microsoft.com/office/drawing/2014/main" id="{8EC4074A-6CB7-F541-93E5-665D8E4FB0D0}"/>
              </a:ext>
            </a:extLst>
          </p:cNvPr>
          <p:cNvSpPr/>
          <p:nvPr/>
        </p:nvSpPr>
        <p:spPr>
          <a:xfrm>
            <a:off x="1124293" y="1809750"/>
            <a:ext cx="6895414" cy="2392963"/>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Fuzz字典推荐：</a:t>
            </a:r>
            <a:r>
              <a:rPr lang="zh-CN" altLang="en-US" sz="1350" dirty="0">
                <a:latin typeface="Microsoft YaHei" panose="020B0503020204020204" pitchFamily="34" charset="-122"/>
                <a:ea typeface="Microsoft YaHei" panose="020B0503020204020204" pitchFamily="34" charset="-122"/>
                <a:hlinkClick r:id="rId3"/>
              </a:rPr>
              <a:t>https://github.com/TheKingOfDuck/fuzzDicts</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en" altLang="zh-CN" sz="1350" dirty="0" err="1">
                <a:latin typeface="Microsoft YaHei" panose="020B0503020204020204" pitchFamily="34" charset="-122"/>
                <a:ea typeface="Microsoft YaHei" panose="020B0503020204020204" pitchFamily="34" charset="-122"/>
              </a:rPr>
              <a:t>BurpCollector</a:t>
            </a:r>
            <a:r>
              <a:rPr lang="en" altLang="zh-CN" sz="1350" dirty="0">
                <a:latin typeface="Microsoft YaHei" panose="020B0503020204020204" pitchFamily="34" charset="-122"/>
                <a:ea typeface="Microsoft YaHei" panose="020B0503020204020204" pitchFamily="34" charset="-122"/>
              </a:rPr>
              <a:t>(</a:t>
            </a:r>
            <a:r>
              <a:rPr lang="en" altLang="zh-CN" sz="1350" dirty="0" err="1">
                <a:latin typeface="Microsoft YaHei" panose="020B0503020204020204" pitchFamily="34" charset="-122"/>
                <a:ea typeface="Microsoft YaHei" panose="020B0503020204020204" pitchFamily="34" charset="-122"/>
              </a:rPr>
              <a:t>BurpSuite</a:t>
            </a:r>
            <a:r>
              <a:rPr lang="zh-CN" altLang="en-US" sz="1350" dirty="0">
                <a:latin typeface="Microsoft YaHei" panose="020B0503020204020204" pitchFamily="34" charset="-122"/>
                <a:ea typeface="Microsoft YaHei" panose="020B0503020204020204" pitchFamily="34" charset="-122"/>
              </a:rPr>
              <a:t>参数收集插件</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a:t>
            </a:r>
            <a:r>
              <a:rPr lang="en" altLang="zh-CN" sz="1350" dirty="0">
                <a:latin typeface="Microsoft YaHei" panose="020B0503020204020204" pitchFamily="34" charset="-122"/>
                <a:ea typeface="Microsoft YaHei" panose="020B0503020204020204" pitchFamily="34" charset="-122"/>
                <a:hlinkClick r:id="rId4"/>
              </a:rPr>
              <a:t>https://github.com/TEag1e/BurpCollector</a:t>
            </a:r>
            <a:endParaRPr lang="en" altLang="zh-CN" sz="1350" dirty="0">
              <a:latin typeface="Microsoft YaHei" panose="020B0503020204020204" pitchFamily="34" charset="-122"/>
              <a:ea typeface="Microsoft YaHei" panose="020B0503020204020204" pitchFamily="34" charset="-122"/>
            </a:endParaRPr>
          </a:p>
          <a:p>
            <a:endParaRPr lang="en" altLang="zh-CN" sz="1350" dirty="0">
              <a:latin typeface="Microsoft YaHei" panose="020B0503020204020204" pitchFamily="34" charset="-122"/>
              <a:ea typeface="Microsoft YaHei" panose="020B0503020204020204" pitchFamily="34" charset="-122"/>
            </a:endParaRPr>
          </a:p>
          <a:p>
            <a:r>
              <a:rPr lang="en-US" altLang="zh-CN" sz="1350" dirty="0" err="1">
                <a:latin typeface="Microsoft YaHei" panose="020B0503020204020204" pitchFamily="34" charset="-122"/>
                <a:ea typeface="Microsoft YaHei" panose="020B0503020204020204" pitchFamily="34" charset="-122"/>
              </a:rPr>
              <a:t>Wfuzz</a:t>
            </a:r>
            <a:r>
              <a:rPr lang="zh-CN" altLang="en-US" sz="1350" dirty="0">
                <a:latin typeface="Microsoft YaHei" panose="020B0503020204020204" pitchFamily="34" charset="-122"/>
                <a:ea typeface="Microsoft YaHei" panose="020B0503020204020204" pitchFamily="34" charset="-122"/>
              </a:rPr>
              <a:t>：</a:t>
            </a:r>
            <a:r>
              <a:rPr lang="en" altLang="zh-CN" sz="1350" dirty="0">
                <a:latin typeface="Microsoft YaHei" panose="020B0503020204020204" pitchFamily="34" charset="-122"/>
                <a:ea typeface="Microsoft YaHei" panose="020B0503020204020204" pitchFamily="34" charset="-122"/>
                <a:hlinkClick r:id="rId5"/>
              </a:rPr>
              <a:t>https://github.com/xmendez/wfuzz</a:t>
            </a:r>
            <a:endParaRPr lang="en" altLang="zh-CN" sz="1350" dirty="0">
              <a:latin typeface="Microsoft YaHei" panose="020B0503020204020204" pitchFamily="34" charset="-122"/>
              <a:ea typeface="Microsoft YaHei" panose="020B0503020204020204" pitchFamily="34" charset="-122"/>
            </a:endParaRPr>
          </a:p>
          <a:p>
            <a:endParaRPr lang="en" altLang="zh-CN" sz="1350" dirty="0">
              <a:latin typeface="Microsoft YaHei" panose="020B0503020204020204" pitchFamily="34" charset="-122"/>
              <a:ea typeface="Microsoft YaHei" panose="020B0503020204020204" pitchFamily="34" charset="-122"/>
            </a:endParaRPr>
          </a:p>
          <a:p>
            <a:r>
              <a:rPr lang="en-US" altLang="zh-CN" sz="1350" dirty="0" err="1">
                <a:latin typeface="Microsoft YaHei" panose="020B0503020204020204" pitchFamily="34" charset="-122"/>
                <a:ea typeface="Microsoft YaHei" panose="020B0503020204020204" pitchFamily="34" charset="-122"/>
              </a:rPr>
              <a:t>LinkFinder</a:t>
            </a:r>
            <a:r>
              <a:rPr lang="zh-CN" altLang="en-US" sz="1350" dirty="0">
                <a:latin typeface="Microsoft YaHei" panose="020B0503020204020204" pitchFamily="34" charset="-122"/>
                <a:ea typeface="Microsoft YaHei" panose="020B0503020204020204" pitchFamily="34" charset="-122"/>
              </a:rPr>
              <a:t>：</a:t>
            </a:r>
            <a:r>
              <a:rPr lang="en" altLang="zh-CN" sz="1350" dirty="0">
                <a:latin typeface="Microsoft YaHei" panose="020B0503020204020204" pitchFamily="34" charset="-122"/>
                <a:ea typeface="Microsoft YaHei" panose="020B0503020204020204" pitchFamily="34" charset="-122"/>
                <a:hlinkClick r:id="rId6"/>
              </a:rPr>
              <a:t>https://github.com/GerbenJavado/LinkFinder</a:t>
            </a:r>
            <a:endParaRPr lang="en" altLang="zh-CN" sz="1350" dirty="0">
              <a:latin typeface="Microsoft YaHei" panose="020B0503020204020204" pitchFamily="34" charset="-122"/>
              <a:ea typeface="Microsoft YaHei" panose="020B0503020204020204" pitchFamily="34" charset="-122"/>
            </a:endParaRPr>
          </a:p>
          <a:p>
            <a:endParaRPr lang="en" altLang="zh-CN" sz="1350" dirty="0">
              <a:latin typeface="Microsoft YaHei" panose="020B0503020204020204" pitchFamily="34" charset="-122"/>
              <a:ea typeface="Microsoft YaHei" panose="020B0503020204020204" pitchFamily="34" charset="-122"/>
            </a:endParaRPr>
          </a:p>
          <a:p>
            <a:r>
              <a:rPr lang="en" altLang="zh-CN" sz="1350" dirty="0" err="1">
                <a:latin typeface="Microsoft YaHei" panose="020B0503020204020204" pitchFamily="34" charset="-122"/>
                <a:ea typeface="Microsoft YaHei" panose="020B0503020204020204" pitchFamily="34" charset="-122"/>
              </a:rPr>
              <a:t>PoCBox</a:t>
            </a:r>
            <a:r>
              <a:rPr lang="zh-CN" altLang="en-US" sz="1350" dirty="0">
                <a:latin typeface="Microsoft YaHei" panose="020B0503020204020204" pitchFamily="34" charset="-122"/>
                <a:ea typeface="Microsoft YaHei" panose="020B0503020204020204" pitchFamily="34" charset="-122"/>
              </a:rPr>
              <a:t>：</a:t>
            </a:r>
            <a:r>
              <a:rPr lang="en" altLang="zh-CN" sz="1400" dirty="0">
                <a:hlinkClick r:id="rId7"/>
              </a:rPr>
              <a:t>https://github.com/Acmesec/PoCBox</a:t>
            </a:r>
            <a:endParaRPr lang="en" altLang="zh-CN" sz="1400" dirty="0"/>
          </a:p>
          <a:p>
            <a:endParaRPr lang="en" altLang="zh-CN" sz="1400" dirty="0">
              <a:latin typeface="Microsoft YaHei" panose="020B0503020204020204" pitchFamily="34" charset="-122"/>
              <a:ea typeface="Microsoft YaHei" panose="020B0503020204020204" pitchFamily="34" charset="-122"/>
            </a:endParaRPr>
          </a:p>
          <a:p>
            <a:r>
              <a:rPr lang="en" altLang="zh-CN" sz="1400" dirty="0">
                <a:latin typeface="Microsoft YaHei" panose="020B0503020204020204" pitchFamily="34" charset="-122"/>
                <a:ea typeface="Microsoft YaHei" panose="020B0503020204020204" pitchFamily="34" charset="-122"/>
              </a:rPr>
              <a:t>...</a:t>
            </a:r>
            <a:endParaRPr lang="zh-CN" altLang="en-US" sz="1350" dirty="0">
              <a:latin typeface="Microsoft YaHei" panose="020B0503020204020204" pitchFamily="34" charset="-122"/>
              <a:ea typeface="Microsoft YaHei" panose="020B0503020204020204" pitchFamily="34" charset="-122"/>
            </a:endParaRPr>
          </a:p>
        </p:txBody>
      </p:sp>
      <p:sp>
        <p:nvSpPr>
          <p:cNvPr id="7" name="标题 2">
            <a:extLst>
              <a:ext uri="{FF2B5EF4-FFF2-40B4-BE49-F238E27FC236}">
                <a16:creationId xmlns:a16="http://schemas.microsoft.com/office/drawing/2014/main" id="{CDDDDB27-FB6A-DC46-BC77-AB4613AF2248}"/>
              </a:ext>
            </a:extLst>
          </p:cNvPr>
          <p:cNvSpPr txBox="1">
            <a:spLocks/>
          </p:cNvSpPr>
          <p:nvPr/>
        </p:nvSpPr>
        <p:spPr>
          <a:xfrm>
            <a:off x="3524005" y="431751"/>
            <a:ext cx="2095991"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漏洞案例</a:t>
            </a:r>
          </a:p>
        </p:txBody>
      </p:sp>
    </p:spTree>
    <p:extLst>
      <p:ext uri="{BB962C8B-B14F-4D97-AF65-F5344CB8AC3E}">
        <p14:creationId xmlns:p14="http://schemas.microsoft.com/office/powerpoint/2010/main" val="254317004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2607425" y="3686786"/>
            <a:ext cx="1311321" cy="369332"/>
          </a:xfrm>
          <a:prstGeom prst="rect">
            <a:avLst/>
          </a:prstGeom>
        </p:spPr>
        <p:txBody>
          <a:bodyPr wrap="none">
            <a:spAutoFit/>
          </a:bodyPr>
          <a:lstStyle/>
          <a:p>
            <a:r>
              <a:rPr lang="en-US" altLang="zh-CN" dirty="0">
                <a:solidFill>
                  <a:srgbClr val="FF0000"/>
                </a:solidFill>
                <a:latin typeface="微软雅黑" panose="020B0503020204020204" pitchFamily="34" charset="-122"/>
                <a:ea typeface="微软雅黑" panose="020B0503020204020204" pitchFamily="34" charset="-122"/>
              </a:rPr>
              <a:t>SRC</a:t>
            </a:r>
            <a:r>
              <a:rPr lang="zh-CN" altLang="en-US" dirty="0">
                <a:solidFill>
                  <a:srgbClr val="FF0000"/>
                </a:solidFill>
                <a:latin typeface="微软雅黑" panose="020B0503020204020204" pitchFamily="34" charset="-122"/>
                <a:ea typeface="微软雅黑" panose="020B0503020204020204" pitchFamily="34" charset="-122"/>
              </a:rPr>
              <a:t>三字经</a:t>
            </a:r>
          </a:p>
        </p:txBody>
      </p:sp>
      <p:grpSp>
        <p:nvGrpSpPr>
          <p:cNvPr id="9" name="组合 8">
            <a:extLst>
              <a:ext uri="{FF2B5EF4-FFF2-40B4-BE49-F238E27FC236}">
                <a16:creationId xmlns:a16="http://schemas.microsoft.com/office/drawing/2014/main" id="{0EFCF85C-AD6D-AE4E-8A94-D96B2883C368}"/>
              </a:ext>
            </a:extLst>
          </p:cNvPr>
          <p:cNvGrpSpPr/>
          <p:nvPr/>
        </p:nvGrpSpPr>
        <p:grpSpPr>
          <a:xfrm>
            <a:off x="5300823" y="1018132"/>
            <a:ext cx="2440262" cy="3130320"/>
            <a:chOff x="3321391" y="2236905"/>
            <a:chExt cx="3253682" cy="4173759"/>
          </a:xfrm>
        </p:grpSpPr>
        <p:sp>
          <p:nvSpPr>
            <p:cNvPr id="2" name="矩形 1">
              <a:extLst>
                <a:ext uri="{FF2B5EF4-FFF2-40B4-BE49-F238E27FC236}">
                  <a16:creationId xmlns:a16="http://schemas.microsoft.com/office/drawing/2014/main" id="{56C25CA2-897E-D745-8413-AA649FB58BCC}"/>
                </a:ext>
              </a:extLst>
            </p:cNvPr>
            <p:cNvSpPr/>
            <p:nvPr/>
          </p:nvSpPr>
          <p:spPr>
            <a:xfrm>
              <a:off x="3321391" y="2236905"/>
              <a:ext cx="2414438" cy="738664"/>
            </a:xfrm>
            <a:prstGeom prst="rect">
              <a:avLst/>
            </a:prstGeom>
          </p:spPr>
          <p:txBody>
            <a:bodyPr wrap="square">
              <a:spAutoFit/>
            </a:bodyPr>
            <a:lstStyle/>
            <a:p>
              <a:r>
                <a:rPr lang="zh-CN" altLang="en-US" sz="1500" dirty="0">
                  <a:latin typeface="Microsoft YaHei" panose="020B0503020204020204" pitchFamily="34" charset="-122"/>
                  <a:ea typeface="Microsoft YaHei" panose="020B0503020204020204" pitchFamily="34" charset="-122"/>
                </a:rPr>
                <a:t>挖洞前 看黄历</a:t>
              </a:r>
              <a:endParaRPr lang="en-US" altLang="zh-CN" sz="1500" dirty="0">
                <a:latin typeface="Microsoft YaHei" panose="020B0503020204020204" pitchFamily="34" charset="-122"/>
                <a:ea typeface="Microsoft YaHei" panose="020B0503020204020204" pitchFamily="34" charset="-122"/>
              </a:endParaRPr>
            </a:p>
            <a:p>
              <a:r>
                <a:rPr lang="zh-CN" altLang="en-US" sz="1500" dirty="0">
                  <a:latin typeface="Microsoft YaHei" panose="020B0503020204020204" pitchFamily="34" charset="-122"/>
                  <a:ea typeface="Microsoft YaHei" panose="020B0503020204020204" pitchFamily="34" charset="-122"/>
                </a:rPr>
                <a:t>看范围 啃规则</a:t>
              </a:r>
              <a:endParaRPr lang="en-US" altLang="zh-CN" sz="1500" dirty="0">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id="{27FDB56F-BF51-EA4E-B0B9-97F6A8EE519E}"/>
                </a:ext>
              </a:extLst>
            </p:cNvPr>
            <p:cNvSpPr/>
            <p:nvPr/>
          </p:nvSpPr>
          <p:spPr>
            <a:xfrm>
              <a:off x="3321392" y="3951329"/>
              <a:ext cx="3253681" cy="738664"/>
            </a:xfrm>
            <a:prstGeom prst="rect">
              <a:avLst/>
            </a:prstGeom>
          </p:spPr>
          <p:txBody>
            <a:bodyPr wrap="square">
              <a:spAutoFit/>
            </a:bodyPr>
            <a:lstStyle/>
            <a:p>
              <a:r>
                <a:rPr lang="zh-CN" altLang="en-US" sz="1500" dirty="0">
                  <a:latin typeface="Microsoft YaHei" panose="020B0503020204020204" pitchFamily="34" charset="-122"/>
                  <a:ea typeface="Microsoft YaHei" panose="020B0503020204020204" pitchFamily="34" charset="-122"/>
                </a:rPr>
                <a:t>去寻找 同备案</a:t>
              </a:r>
              <a:endParaRPr lang="en-US" altLang="zh-CN" sz="1500" dirty="0">
                <a:latin typeface="Microsoft YaHei" panose="020B0503020204020204" pitchFamily="34" charset="-122"/>
                <a:ea typeface="Microsoft YaHei" panose="020B0503020204020204" pitchFamily="34" charset="-122"/>
              </a:endParaRPr>
            </a:p>
            <a:p>
              <a:r>
                <a:rPr lang="en-US" altLang="zh-CN" sz="1500" dirty="0" err="1">
                  <a:latin typeface="Microsoft YaHei" panose="020B0503020204020204" pitchFamily="34" charset="-122"/>
                  <a:ea typeface="Microsoft YaHei" panose="020B0503020204020204" pitchFamily="34" charset="-122"/>
                </a:rPr>
                <a:t>Github</a:t>
              </a:r>
              <a:r>
                <a:rPr lang="zh-CN" altLang="en-US" sz="1500" dirty="0">
                  <a:latin typeface="Microsoft YaHei" panose="020B0503020204020204" pitchFamily="34" charset="-122"/>
                  <a:ea typeface="Microsoft YaHei" panose="020B0503020204020204" pitchFamily="34" charset="-122"/>
                </a:rPr>
                <a:t> 搜一搜</a:t>
              </a:r>
              <a:endParaRPr lang="en-US" altLang="zh-CN" sz="1500" dirty="0">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8543ADC8-C52D-7F45-B802-9838D1E78789}"/>
                </a:ext>
              </a:extLst>
            </p:cNvPr>
            <p:cNvSpPr/>
            <p:nvPr/>
          </p:nvSpPr>
          <p:spPr>
            <a:xfrm>
              <a:off x="3321392" y="4811665"/>
              <a:ext cx="3253681" cy="738664"/>
            </a:xfrm>
            <a:prstGeom prst="rect">
              <a:avLst/>
            </a:prstGeom>
          </p:spPr>
          <p:txBody>
            <a:bodyPr wrap="square">
              <a:spAutoFit/>
            </a:bodyPr>
            <a:lstStyle/>
            <a:p>
              <a:r>
                <a:rPr lang="en-US" altLang="zh-CN" sz="1500" dirty="0">
                  <a:latin typeface="Microsoft YaHei" panose="020B0503020204020204" pitchFamily="34" charset="-122"/>
                  <a:ea typeface="Microsoft YaHei" panose="020B0503020204020204" pitchFamily="34" charset="-122"/>
                </a:rPr>
                <a:t>JS</a:t>
              </a:r>
              <a:r>
                <a:rPr lang="zh-CN" altLang="en-US" sz="1500" dirty="0">
                  <a:latin typeface="Microsoft YaHei" panose="020B0503020204020204" pitchFamily="34" charset="-122"/>
                  <a:ea typeface="Microsoft YaHei" panose="020B0503020204020204" pitchFamily="34" charset="-122"/>
                </a:rPr>
                <a:t>文件 多看看</a:t>
              </a:r>
              <a:endParaRPr lang="en-US" altLang="zh-CN" sz="1500" dirty="0">
                <a:latin typeface="Microsoft YaHei" panose="020B0503020204020204" pitchFamily="34" charset="-122"/>
                <a:ea typeface="Microsoft YaHei" panose="020B0503020204020204" pitchFamily="34" charset="-122"/>
              </a:endParaRPr>
            </a:p>
            <a:p>
              <a:r>
                <a:rPr lang="zh-CN" altLang="en-US" sz="1500" dirty="0">
                  <a:latin typeface="Microsoft YaHei" panose="020B0503020204020204" pitchFamily="34" charset="-122"/>
                  <a:ea typeface="Microsoft YaHei" panose="020B0503020204020204" pitchFamily="34" charset="-122"/>
                </a:rPr>
                <a:t>没参数 就</a:t>
              </a:r>
              <a:r>
                <a:rPr lang="en-US" altLang="zh-CN" sz="1500" dirty="0">
                  <a:latin typeface="Microsoft YaHei" panose="020B0503020204020204" pitchFamily="34" charset="-122"/>
                  <a:ea typeface="Microsoft YaHei" panose="020B0503020204020204" pitchFamily="34" charset="-122"/>
                </a:rPr>
                <a:t>Fuzz</a:t>
              </a:r>
            </a:p>
          </p:txBody>
        </p:sp>
        <p:sp>
          <p:nvSpPr>
            <p:cNvPr id="7" name="矩形 6">
              <a:extLst>
                <a:ext uri="{FF2B5EF4-FFF2-40B4-BE49-F238E27FC236}">
                  <a16:creationId xmlns:a16="http://schemas.microsoft.com/office/drawing/2014/main" id="{5C4CF0A7-CCD5-444B-BB8D-6D65074C84B4}"/>
                </a:ext>
              </a:extLst>
            </p:cNvPr>
            <p:cNvSpPr/>
            <p:nvPr/>
          </p:nvSpPr>
          <p:spPr>
            <a:xfrm>
              <a:off x="3321391" y="5672000"/>
              <a:ext cx="2414438" cy="738664"/>
            </a:xfrm>
            <a:prstGeom prst="rect">
              <a:avLst/>
            </a:prstGeom>
          </p:spPr>
          <p:txBody>
            <a:bodyPr wrap="square">
              <a:spAutoFit/>
            </a:bodyPr>
            <a:lstStyle/>
            <a:p>
              <a:r>
                <a:rPr lang="en-US" altLang="zh-CN" sz="1500" dirty="0">
                  <a:latin typeface="Microsoft YaHei" panose="020B0503020204020204" pitchFamily="34" charset="-122"/>
                  <a:ea typeface="Microsoft YaHei" panose="020B0503020204020204" pitchFamily="34" charset="-122"/>
                </a:rPr>
                <a:t>4xx</a:t>
              </a:r>
              <a:r>
                <a:rPr lang="zh-CN" altLang="en-US" sz="1500" dirty="0">
                  <a:latin typeface="Microsoft YaHei" panose="020B0503020204020204" pitchFamily="34" charset="-122"/>
                  <a:ea typeface="Microsoft YaHei" panose="020B0503020204020204" pitchFamily="34" charset="-122"/>
                </a:rPr>
                <a:t> 别灰心</a:t>
              </a:r>
              <a:endParaRPr lang="en-US" altLang="zh-CN" sz="1500" dirty="0">
                <a:latin typeface="Microsoft YaHei" panose="020B0503020204020204" pitchFamily="34" charset="-122"/>
                <a:ea typeface="Microsoft YaHei" panose="020B0503020204020204" pitchFamily="34" charset="-122"/>
              </a:endParaRPr>
            </a:p>
            <a:p>
              <a:r>
                <a:rPr lang="zh-CN" altLang="en-US" sz="1500" dirty="0">
                  <a:latin typeface="Microsoft YaHei" panose="020B0503020204020204" pitchFamily="34" charset="-122"/>
                  <a:ea typeface="Microsoft YaHei" panose="020B0503020204020204" pitchFamily="34" charset="-122"/>
                </a:rPr>
                <a:t>扫目录 有惊喜</a:t>
              </a:r>
              <a:endParaRPr lang="en-US" altLang="zh-CN" sz="1500" dirty="0">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99C29D7F-6992-5542-AAAD-80F09F24C3E3}"/>
                </a:ext>
              </a:extLst>
            </p:cNvPr>
            <p:cNvSpPr/>
            <p:nvPr/>
          </p:nvSpPr>
          <p:spPr>
            <a:xfrm>
              <a:off x="3321392" y="3097241"/>
              <a:ext cx="2614854" cy="738664"/>
            </a:xfrm>
            <a:prstGeom prst="rect">
              <a:avLst/>
            </a:prstGeom>
          </p:spPr>
          <p:txBody>
            <a:bodyPr wrap="square">
              <a:spAutoFit/>
            </a:bodyPr>
            <a:lstStyle/>
            <a:p>
              <a:r>
                <a:rPr lang="zh-CN" altLang="en-US" sz="1500" dirty="0">
                  <a:latin typeface="Microsoft YaHei" panose="020B0503020204020204" pitchFamily="34" charset="-122"/>
                  <a:ea typeface="Microsoft YaHei" panose="020B0503020204020204" pitchFamily="34" charset="-122"/>
                </a:rPr>
                <a:t>子域名 先收集</a:t>
              </a:r>
              <a:endParaRPr lang="en-US" altLang="zh-CN" sz="1500" dirty="0">
                <a:latin typeface="Microsoft YaHei" panose="020B0503020204020204" pitchFamily="34" charset="-122"/>
                <a:ea typeface="Microsoft YaHei" panose="020B0503020204020204" pitchFamily="34" charset="-122"/>
              </a:endParaRPr>
            </a:p>
            <a:p>
              <a:r>
                <a:rPr lang="zh-CN" altLang="en-US" sz="1500" dirty="0">
                  <a:latin typeface="Microsoft YaHei" panose="020B0503020204020204" pitchFamily="34" charset="-122"/>
                  <a:ea typeface="Microsoft YaHei" panose="020B0503020204020204" pitchFamily="34" charset="-122"/>
                </a:rPr>
                <a:t>看</a:t>
              </a:r>
              <a:r>
                <a:rPr lang="en-US" altLang="zh-CN" sz="1500" dirty="0">
                  <a:latin typeface="Microsoft YaHei" panose="020B0503020204020204" pitchFamily="34" charset="-122"/>
                  <a:ea typeface="Microsoft YaHei" panose="020B0503020204020204" pitchFamily="34" charset="-122"/>
                </a:rPr>
                <a:t>C</a:t>
              </a:r>
              <a:r>
                <a:rPr lang="zh-CN" altLang="en-US" sz="1500" dirty="0">
                  <a:latin typeface="Microsoft YaHei" panose="020B0503020204020204" pitchFamily="34" charset="-122"/>
                  <a:ea typeface="Microsoft YaHei" panose="020B0503020204020204" pitchFamily="34" charset="-122"/>
                </a:rPr>
                <a:t>段 撸边界</a:t>
              </a:r>
              <a:endParaRPr lang="en-US" altLang="zh-CN" sz="1500" dirty="0">
                <a:latin typeface="Microsoft YaHei" panose="020B0503020204020204" pitchFamily="34" charset="-122"/>
                <a:ea typeface="Microsoft YaHei" panose="020B0503020204020204" pitchFamily="34" charset="-122"/>
              </a:endParaRPr>
            </a:p>
          </p:txBody>
        </p:sp>
      </p:grpSp>
      <p:pic>
        <p:nvPicPr>
          <p:cNvPr id="49156" name="Picture 4" descr="https://timgsa.baidu.com/timg?image&amp;quality=80&amp;size=b9999_10000&amp;sec=1574610541984&amp;di=94b5a43bea511f8bc7302eb77d52412e&amp;imgtype=0&amp;src=http%3A%2F%2Fdingyue.nosdn.127.net%2FK48sgDp3WA3BOhprNKu6EwdaEgsmhePoFJM3RvZgd7gFx1557850916069.jpeg">
            <a:extLst>
              <a:ext uri="{FF2B5EF4-FFF2-40B4-BE49-F238E27FC236}">
                <a16:creationId xmlns:a16="http://schemas.microsoft.com/office/drawing/2014/main" id="{FECFE1AD-CF94-194D-88B8-0590F2D69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569" y="1430581"/>
            <a:ext cx="2642818" cy="1746737"/>
          </a:xfrm>
          <a:prstGeom prst="rect">
            <a:avLst/>
          </a:prstGeom>
          <a:noFill/>
          <a:extLst>
            <a:ext uri="{909E8E84-426E-40DD-AFC4-6F175D3DCCD1}">
              <a14:hiddenFill xmlns:a14="http://schemas.microsoft.com/office/drawing/2010/main">
                <a:solidFill>
                  <a:srgbClr val="FFFFFF"/>
                </a:solidFill>
              </a14:hiddenFill>
            </a:ext>
          </a:extLst>
        </p:spPr>
      </p:pic>
      <p:sp>
        <p:nvSpPr>
          <p:cNvPr id="11" name="标题 2">
            <a:extLst>
              <a:ext uri="{FF2B5EF4-FFF2-40B4-BE49-F238E27FC236}">
                <a16:creationId xmlns:a16="http://schemas.microsoft.com/office/drawing/2014/main" id="{E76C1481-DC63-0D4C-A6EC-C9FB1FB7CC2E}"/>
              </a:ext>
            </a:extLst>
          </p:cNvPr>
          <p:cNvSpPr txBox="1">
            <a:spLocks/>
          </p:cNvSpPr>
          <p:nvPr/>
        </p:nvSpPr>
        <p:spPr>
          <a:xfrm>
            <a:off x="3971803" y="431751"/>
            <a:ext cx="1200395"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总结</a:t>
            </a:r>
          </a:p>
        </p:txBody>
      </p:sp>
    </p:spTree>
    <p:extLst>
      <p:ext uri="{BB962C8B-B14F-4D97-AF65-F5344CB8AC3E}">
        <p14:creationId xmlns:p14="http://schemas.microsoft.com/office/powerpoint/2010/main" val="315364639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50E85F-A17C-544C-A671-7D6123F5E2A5}"/>
              </a:ext>
            </a:extLst>
          </p:cNvPr>
          <p:cNvSpPr/>
          <p:nvPr/>
        </p:nvSpPr>
        <p:spPr>
          <a:xfrm>
            <a:off x="3248561" y="2038350"/>
            <a:ext cx="2646878" cy="1138773"/>
          </a:xfrm>
          <a:prstGeom prst="rect">
            <a:avLst/>
          </a:prstGeom>
        </p:spPr>
        <p:txBody>
          <a:bodyPr wrap="none">
            <a:spAutoFit/>
          </a:bodyPr>
          <a:lstStyle/>
          <a:p>
            <a:pPr algn="ctr"/>
            <a:r>
              <a:rPr lang="zh-CN" altLang="en-US" sz="3600" dirty="0">
                <a:latin typeface="Microsoft YaHei" panose="020B0503020204020204" pitchFamily="34" charset="-122"/>
                <a:ea typeface="Microsoft YaHei" panose="020B0503020204020204" pitchFamily="34" charset="-122"/>
              </a:rPr>
              <a:t>建设</a:t>
            </a:r>
            <a:endParaRPr lang="en-US" altLang="zh-CN" sz="3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持续性漏洞挖掘军火库建设</a:t>
            </a:r>
          </a:p>
        </p:txBody>
      </p:sp>
    </p:spTree>
    <p:extLst>
      <p:ext uri="{BB962C8B-B14F-4D97-AF65-F5344CB8AC3E}">
        <p14:creationId xmlns:p14="http://schemas.microsoft.com/office/powerpoint/2010/main" val="1063960907"/>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233173" y="1139816"/>
            <a:ext cx="272382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持续性挖洞比的是什么？</a:t>
            </a:r>
          </a:p>
        </p:txBody>
      </p:sp>
      <p:sp>
        <p:nvSpPr>
          <p:cNvPr id="5" name="圆角矩形 4">
            <a:extLst>
              <a:ext uri="{FF2B5EF4-FFF2-40B4-BE49-F238E27FC236}">
                <a16:creationId xmlns:a16="http://schemas.microsoft.com/office/drawing/2014/main" id="{F02E105E-8A34-B547-80C0-42F358B95099}"/>
              </a:ext>
            </a:extLst>
          </p:cNvPr>
          <p:cNvSpPr/>
          <p:nvPr/>
        </p:nvSpPr>
        <p:spPr>
          <a:xfrm>
            <a:off x="2023237" y="2728112"/>
            <a:ext cx="118456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资产</a:t>
            </a:r>
          </a:p>
        </p:txBody>
      </p:sp>
      <p:sp>
        <p:nvSpPr>
          <p:cNvPr id="2" name="左大括号 1">
            <a:extLst>
              <a:ext uri="{FF2B5EF4-FFF2-40B4-BE49-F238E27FC236}">
                <a16:creationId xmlns:a16="http://schemas.microsoft.com/office/drawing/2014/main" id="{E6B5B871-BD20-8440-AF9F-264C5C5C1A30}"/>
              </a:ext>
            </a:extLst>
          </p:cNvPr>
          <p:cNvSpPr/>
          <p:nvPr/>
        </p:nvSpPr>
        <p:spPr>
          <a:xfrm>
            <a:off x="3363238" y="2079581"/>
            <a:ext cx="272441" cy="1622642"/>
          </a:xfrm>
          <a:prstGeom prst="leftBrace">
            <a:avLst>
              <a:gd name="adj1" fmla="val 28209"/>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sz="1350" dirty="0"/>
          </a:p>
        </p:txBody>
      </p:sp>
      <p:sp>
        <p:nvSpPr>
          <p:cNvPr id="8" name="矩形 7">
            <a:extLst>
              <a:ext uri="{FF2B5EF4-FFF2-40B4-BE49-F238E27FC236}">
                <a16:creationId xmlns:a16="http://schemas.microsoft.com/office/drawing/2014/main" id="{562F52B3-0E58-0744-8226-B6D4FB3188C6}"/>
              </a:ext>
            </a:extLst>
          </p:cNvPr>
          <p:cNvSpPr/>
          <p:nvPr/>
        </p:nvSpPr>
        <p:spPr>
          <a:xfrm>
            <a:off x="3791117" y="2336904"/>
            <a:ext cx="3762568" cy="1131079"/>
          </a:xfrm>
          <a:prstGeom prst="rect">
            <a:avLst/>
          </a:prstGeom>
        </p:spPr>
        <p:txBody>
          <a:bodyPr wrap="none">
            <a:spAutoFit/>
          </a:bodyPr>
          <a:lstStyle/>
          <a:p>
            <a:r>
              <a:rPr lang="zh-CN" altLang="en-US" sz="1350" dirty="0">
                <a:latin typeface="Microsoft YaHei" panose="020B0503020204020204" pitchFamily="34" charset="-122"/>
                <a:ea typeface="Microsoft YaHei" panose="020B0503020204020204" pitchFamily="34" charset="-122"/>
              </a:rPr>
              <a:t>业务更迭：业务功能的更新</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新资产上线：新资产代表着新</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子</a:t>
            </a:r>
            <a:r>
              <a:rPr lang="en-US" altLang="zh-CN" sz="1350" dirty="0">
                <a:latin typeface="Microsoft YaHei" panose="020B0503020204020204" pitchFamily="34" charset="-122"/>
                <a:ea typeface="Microsoft YaHei" panose="020B0503020204020204" pitchFamily="34" charset="-122"/>
              </a:rPr>
              <a:t>)</a:t>
            </a:r>
            <a:r>
              <a:rPr lang="zh-CN" altLang="en-US" sz="1350" dirty="0">
                <a:latin typeface="Microsoft YaHei" panose="020B0503020204020204" pitchFamily="34" charset="-122"/>
                <a:ea typeface="Microsoft YaHei" panose="020B0503020204020204" pitchFamily="34" charset="-122"/>
              </a:rPr>
              <a:t>域名或新路径</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资产梳理：</a:t>
            </a:r>
            <a:r>
              <a:rPr lang="zh-CN" altLang="en-US" sz="1350" b="1" dirty="0">
                <a:latin typeface="Microsoft YaHei" panose="020B0503020204020204" pitchFamily="34" charset="-122"/>
                <a:ea typeface="Microsoft YaHei" panose="020B0503020204020204" pitchFamily="34" charset="-122"/>
              </a:rPr>
              <a:t>比目标运维人员更了解资产</a:t>
            </a:r>
            <a:endParaRPr lang="en-US" altLang="zh-CN" sz="1350" b="1" dirty="0">
              <a:latin typeface="Microsoft YaHei" panose="020B0503020204020204" pitchFamily="34" charset="-122"/>
              <a:ea typeface="Microsoft YaHei" panose="020B0503020204020204" pitchFamily="34" charset="-122"/>
            </a:endParaRPr>
          </a:p>
        </p:txBody>
      </p:sp>
      <p:sp>
        <p:nvSpPr>
          <p:cNvPr id="9" name="标题 2">
            <a:extLst>
              <a:ext uri="{FF2B5EF4-FFF2-40B4-BE49-F238E27FC236}">
                <a16:creationId xmlns:a16="http://schemas.microsoft.com/office/drawing/2014/main" id="{DDB71F74-1188-3D49-AE4F-FEFBBEDFE86B}"/>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345005770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694837" y="1139816"/>
            <a:ext cx="18004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我们需要什么？</a:t>
            </a:r>
          </a:p>
        </p:txBody>
      </p:sp>
      <p:sp>
        <p:nvSpPr>
          <p:cNvPr id="7" name="圆角矩形 6">
            <a:extLst>
              <a:ext uri="{FF2B5EF4-FFF2-40B4-BE49-F238E27FC236}">
                <a16:creationId xmlns:a16="http://schemas.microsoft.com/office/drawing/2014/main" id="{4A8EDCB7-0825-404A-85D3-152625CD1C07}"/>
              </a:ext>
            </a:extLst>
          </p:cNvPr>
          <p:cNvSpPr/>
          <p:nvPr/>
        </p:nvSpPr>
        <p:spPr>
          <a:xfrm>
            <a:off x="586388" y="2878425"/>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资产梳理入库</a:t>
            </a:r>
          </a:p>
        </p:txBody>
      </p:sp>
      <p:sp>
        <p:nvSpPr>
          <p:cNvPr id="11" name="圆角矩形 10">
            <a:extLst>
              <a:ext uri="{FF2B5EF4-FFF2-40B4-BE49-F238E27FC236}">
                <a16:creationId xmlns:a16="http://schemas.microsoft.com/office/drawing/2014/main" id="{6C97DE1C-E6C2-E943-BD8C-D239FAA3232B}"/>
              </a:ext>
            </a:extLst>
          </p:cNvPr>
          <p:cNvSpPr/>
          <p:nvPr/>
        </p:nvSpPr>
        <p:spPr>
          <a:xfrm>
            <a:off x="2681936" y="2080548"/>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域名</a:t>
            </a:r>
            <a:r>
              <a:rPr kumimoji="1" lang="en-US" altLang="zh-CN" sz="1350" dirty="0">
                <a:latin typeface="Microsoft YaHei" panose="020B0503020204020204" pitchFamily="34" charset="-122"/>
                <a:ea typeface="Microsoft YaHei" panose="020B0503020204020204" pitchFamily="34" charset="-122"/>
              </a:rPr>
              <a:t>/IP</a:t>
            </a:r>
            <a:endParaRPr kumimoji="1" lang="zh-CN" altLang="en-US" sz="1350" dirty="0">
              <a:latin typeface="Microsoft YaHei" panose="020B0503020204020204" pitchFamily="34" charset="-122"/>
              <a:ea typeface="Microsoft YaHei" panose="020B0503020204020204" pitchFamily="34" charset="-122"/>
            </a:endParaRPr>
          </a:p>
        </p:txBody>
      </p:sp>
      <p:sp>
        <p:nvSpPr>
          <p:cNvPr id="12" name="圆角矩形 11">
            <a:extLst>
              <a:ext uri="{FF2B5EF4-FFF2-40B4-BE49-F238E27FC236}">
                <a16:creationId xmlns:a16="http://schemas.microsoft.com/office/drawing/2014/main" id="{DD9FD241-F9A9-1743-919B-5ED4CED4D6C0}"/>
              </a:ext>
            </a:extLst>
          </p:cNvPr>
          <p:cNvSpPr/>
          <p:nvPr/>
        </p:nvSpPr>
        <p:spPr>
          <a:xfrm>
            <a:off x="2681936" y="2611018"/>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中间价</a:t>
            </a:r>
            <a:r>
              <a:rPr kumimoji="1" lang="en-US" altLang="zh-CN" sz="1350" dirty="0">
                <a:latin typeface="Microsoft YaHei" panose="020B0503020204020204" pitchFamily="34" charset="-122"/>
                <a:ea typeface="Microsoft YaHei" panose="020B0503020204020204" pitchFamily="34" charset="-122"/>
              </a:rPr>
              <a:t>/</a:t>
            </a:r>
            <a:r>
              <a:rPr kumimoji="1" lang="zh-CN" altLang="en-US" sz="1350" dirty="0">
                <a:latin typeface="Microsoft YaHei" panose="020B0503020204020204" pitchFamily="34" charset="-122"/>
                <a:ea typeface="Microsoft YaHei" panose="020B0503020204020204" pitchFamily="34" charset="-122"/>
              </a:rPr>
              <a:t>框架</a:t>
            </a:r>
          </a:p>
        </p:txBody>
      </p:sp>
      <p:sp>
        <p:nvSpPr>
          <p:cNvPr id="13" name="圆角矩形 12">
            <a:extLst>
              <a:ext uri="{FF2B5EF4-FFF2-40B4-BE49-F238E27FC236}">
                <a16:creationId xmlns:a16="http://schemas.microsoft.com/office/drawing/2014/main" id="{36B9175E-C8AA-9341-AF8D-096C44E1DC1A}"/>
              </a:ext>
            </a:extLst>
          </p:cNvPr>
          <p:cNvSpPr/>
          <p:nvPr/>
        </p:nvSpPr>
        <p:spPr>
          <a:xfrm>
            <a:off x="2681936" y="3141489"/>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端口开放</a:t>
            </a:r>
          </a:p>
        </p:txBody>
      </p:sp>
      <p:sp>
        <p:nvSpPr>
          <p:cNvPr id="6" name="左大括号 5">
            <a:extLst>
              <a:ext uri="{FF2B5EF4-FFF2-40B4-BE49-F238E27FC236}">
                <a16:creationId xmlns:a16="http://schemas.microsoft.com/office/drawing/2014/main" id="{47F35CA2-D966-A140-A8C3-75B70EBE63AF}"/>
              </a:ext>
            </a:extLst>
          </p:cNvPr>
          <p:cNvSpPr/>
          <p:nvPr/>
        </p:nvSpPr>
        <p:spPr>
          <a:xfrm>
            <a:off x="2147531" y="2243338"/>
            <a:ext cx="210494" cy="1595753"/>
          </a:xfrm>
          <a:prstGeom prst="leftBrace">
            <a:avLst>
              <a:gd name="adj1" fmla="val 62310"/>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sz="1350"/>
          </a:p>
        </p:txBody>
      </p:sp>
      <p:sp>
        <p:nvSpPr>
          <p:cNvPr id="14" name="圆角矩形 13">
            <a:extLst>
              <a:ext uri="{FF2B5EF4-FFF2-40B4-BE49-F238E27FC236}">
                <a16:creationId xmlns:a16="http://schemas.microsoft.com/office/drawing/2014/main" id="{5725980B-B004-6C42-A495-52F1E1AB51B8}"/>
              </a:ext>
            </a:extLst>
          </p:cNvPr>
          <p:cNvSpPr/>
          <p:nvPr/>
        </p:nvSpPr>
        <p:spPr>
          <a:xfrm>
            <a:off x="2681936" y="3671959"/>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脚本语言</a:t>
            </a:r>
          </a:p>
        </p:txBody>
      </p:sp>
      <p:pic>
        <p:nvPicPr>
          <p:cNvPr id="15" name="图片 14">
            <a:extLst>
              <a:ext uri="{FF2B5EF4-FFF2-40B4-BE49-F238E27FC236}">
                <a16:creationId xmlns:a16="http://schemas.microsoft.com/office/drawing/2014/main" id="{3EEA6293-3670-8F46-9341-A477E261E4E6}"/>
              </a:ext>
            </a:extLst>
          </p:cNvPr>
          <p:cNvPicPr>
            <a:picLocks noChangeAspect="1"/>
          </p:cNvPicPr>
          <p:nvPr/>
        </p:nvPicPr>
        <p:blipFill>
          <a:blip r:embed="rId3"/>
          <a:stretch>
            <a:fillRect/>
          </a:stretch>
        </p:blipFill>
        <p:spPr>
          <a:xfrm>
            <a:off x="4590789" y="2227657"/>
            <a:ext cx="4097707" cy="976349"/>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7642DFC2-90C2-804C-A31F-2664F464DC1C}"/>
              </a:ext>
            </a:extLst>
          </p:cNvPr>
          <p:cNvSpPr/>
          <p:nvPr/>
        </p:nvSpPr>
        <p:spPr>
          <a:xfrm>
            <a:off x="4590789" y="3565972"/>
            <a:ext cx="4464684"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优点：新漏洞快速跟进检测、资产熟悉了解、漏洞标记</a:t>
            </a:r>
            <a:r>
              <a:rPr lang="en-US" altLang="zh-CN" sz="1350" dirty="0">
                <a:latin typeface="微软雅黑" panose="020B0503020204020204" pitchFamily="34" charset="-122"/>
                <a:ea typeface="微软雅黑" panose="020B0503020204020204" pitchFamily="34" charset="-122"/>
              </a:rPr>
              <a:t>...</a:t>
            </a:r>
            <a:endParaRPr lang="zh-CN" altLang="en-US" sz="1350" dirty="0"/>
          </a:p>
        </p:txBody>
      </p:sp>
      <p:sp>
        <p:nvSpPr>
          <p:cNvPr id="18" name="标题 2">
            <a:extLst>
              <a:ext uri="{FF2B5EF4-FFF2-40B4-BE49-F238E27FC236}">
                <a16:creationId xmlns:a16="http://schemas.microsoft.com/office/drawing/2014/main" id="{0695ABE0-9290-C342-9355-E9E332C6DBE4}"/>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192089531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694837" y="1139816"/>
            <a:ext cx="18004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我们需要什么？</a:t>
            </a:r>
          </a:p>
        </p:txBody>
      </p:sp>
      <p:sp>
        <p:nvSpPr>
          <p:cNvPr id="7" name="圆角矩形 6">
            <a:extLst>
              <a:ext uri="{FF2B5EF4-FFF2-40B4-BE49-F238E27FC236}">
                <a16:creationId xmlns:a16="http://schemas.microsoft.com/office/drawing/2014/main" id="{4A8EDCB7-0825-404A-85D3-152625CD1C07}"/>
              </a:ext>
            </a:extLst>
          </p:cNvPr>
          <p:cNvSpPr/>
          <p:nvPr/>
        </p:nvSpPr>
        <p:spPr>
          <a:xfrm>
            <a:off x="2581410" y="2850241"/>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资产实时监控</a:t>
            </a:r>
          </a:p>
        </p:txBody>
      </p:sp>
      <p:sp>
        <p:nvSpPr>
          <p:cNvPr id="11" name="圆角矩形 10">
            <a:extLst>
              <a:ext uri="{FF2B5EF4-FFF2-40B4-BE49-F238E27FC236}">
                <a16:creationId xmlns:a16="http://schemas.microsoft.com/office/drawing/2014/main" id="{6C97DE1C-E6C2-E943-BD8C-D239FAA3232B}"/>
              </a:ext>
            </a:extLst>
          </p:cNvPr>
          <p:cNvSpPr/>
          <p:nvPr/>
        </p:nvSpPr>
        <p:spPr>
          <a:xfrm>
            <a:off x="4755676" y="2607099"/>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舆情监测</a:t>
            </a:r>
          </a:p>
        </p:txBody>
      </p:sp>
      <p:sp>
        <p:nvSpPr>
          <p:cNvPr id="12" name="圆角矩形 11">
            <a:extLst>
              <a:ext uri="{FF2B5EF4-FFF2-40B4-BE49-F238E27FC236}">
                <a16:creationId xmlns:a16="http://schemas.microsoft.com/office/drawing/2014/main" id="{DD9FD241-F9A9-1743-919B-5ED4CED4D6C0}"/>
              </a:ext>
            </a:extLst>
          </p:cNvPr>
          <p:cNvSpPr/>
          <p:nvPr/>
        </p:nvSpPr>
        <p:spPr>
          <a:xfrm>
            <a:off x="4755676" y="3137570"/>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子域名监控</a:t>
            </a:r>
          </a:p>
        </p:txBody>
      </p:sp>
      <p:sp>
        <p:nvSpPr>
          <p:cNvPr id="6" name="左大括号 5">
            <a:extLst>
              <a:ext uri="{FF2B5EF4-FFF2-40B4-BE49-F238E27FC236}">
                <a16:creationId xmlns:a16="http://schemas.microsoft.com/office/drawing/2014/main" id="{47F35CA2-D966-A140-A8C3-75B70EBE63AF}"/>
              </a:ext>
            </a:extLst>
          </p:cNvPr>
          <p:cNvSpPr/>
          <p:nvPr/>
        </p:nvSpPr>
        <p:spPr>
          <a:xfrm>
            <a:off x="4142553" y="2215155"/>
            <a:ext cx="210494" cy="1595753"/>
          </a:xfrm>
          <a:prstGeom prst="leftBrace">
            <a:avLst>
              <a:gd name="adj1" fmla="val 62310"/>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zh-CN" altLang="en-US" sz="1350"/>
          </a:p>
        </p:txBody>
      </p:sp>
      <p:sp>
        <p:nvSpPr>
          <p:cNvPr id="9" name="标题 2">
            <a:extLst>
              <a:ext uri="{FF2B5EF4-FFF2-40B4-BE49-F238E27FC236}">
                <a16:creationId xmlns:a16="http://schemas.microsoft.com/office/drawing/2014/main" id="{E4CC559F-C3A5-874A-88A6-FECDE87E4CB1}"/>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535170131"/>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694837" y="1139816"/>
            <a:ext cx="18004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我们需要什么？</a:t>
            </a:r>
          </a:p>
        </p:txBody>
      </p:sp>
      <p:sp>
        <p:nvSpPr>
          <p:cNvPr id="11" name="圆角矩形 10">
            <a:extLst>
              <a:ext uri="{FF2B5EF4-FFF2-40B4-BE49-F238E27FC236}">
                <a16:creationId xmlns:a16="http://schemas.microsoft.com/office/drawing/2014/main" id="{6C97DE1C-E6C2-E943-BD8C-D239FAA3232B}"/>
              </a:ext>
            </a:extLst>
          </p:cNvPr>
          <p:cNvSpPr/>
          <p:nvPr/>
        </p:nvSpPr>
        <p:spPr>
          <a:xfrm>
            <a:off x="1373981" y="2466537"/>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舆情监测</a:t>
            </a:r>
          </a:p>
        </p:txBody>
      </p:sp>
      <p:pic>
        <p:nvPicPr>
          <p:cNvPr id="2" name="图片 1">
            <a:extLst>
              <a:ext uri="{FF2B5EF4-FFF2-40B4-BE49-F238E27FC236}">
                <a16:creationId xmlns:a16="http://schemas.microsoft.com/office/drawing/2014/main" id="{E66A6BC2-0B9D-674E-A028-71320AE7233D}"/>
              </a:ext>
            </a:extLst>
          </p:cNvPr>
          <p:cNvPicPr>
            <a:picLocks noChangeAspect="1"/>
          </p:cNvPicPr>
          <p:nvPr/>
        </p:nvPicPr>
        <p:blipFill>
          <a:blip r:embed="rId3"/>
          <a:stretch>
            <a:fillRect/>
          </a:stretch>
        </p:blipFill>
        <p:spPr>
          <a:xfrm>
            <a:off x="4102540" y="1811191"/>
            <a:ext cx="3751280" cy="2416427"/>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B5F8EB10-531D-894C-B474-5094ECE7F946}"/>
              </a:ext>
            </a:extLst>
          </p:cNvPr>
          <p:cNvSpPr/>
          <p:nvPr/>
        </p:nvSpPr>
        <p:spPr>
          <a:xfrm>
            <a:off x="440099" y="3476042"/>
            <a:ext cx="3425938"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监测关键词：新业务、推出、成立、创建</a:t>
            </a:r>
            <a:r>
              <a:rPr lang="en-US" altLang="zh-CN" sz="1350" dirty="0">
                <a:latin typeface="微软雅黑" panose="020B0503020204020204" pitchFamily="34" charset="-122"/>
                <a:ea typeface="微软雅黑" panose="020B0503020204020204" pitchFamily="34" charset="-122"/>
              </a:rPr>
              <a:t>...</a:t>
            </a:r>
            <a:endParaRPr lang="zh-CN" altLang="en-US" sz="1350" dirty="0"/>
          </a:p>
        </p:txBody>
      </p:sp>
      <p:sp>
        <p:nvSpPr>
          <p:cNvPr id="8" name="标题 2">
            <a:extLst>
              <a:ext uri="{FF2B5EF4-FFF2-40B4-BE49-F238E27FC236}">
                <a16:creationId xmlns:a16="http://schemas.microsoft.com/office/drawing/2014/main" id="{E6CC8B75-55CF-FB46-B13C-01C1581725C4}"/>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330397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6A2B773-D2D8-B64F-8FFB-7276BBF6FF3B}"/>
              </a:ext>
            </a:extLst>
          </p:cNvPr>
          <p:cNvPicPr>
            <a:picLocks noChangeAspect="1"/>
          </p:cNvPicPr>
          <p:nvPr/>
        </p:nvPicPr>
        <p:blipFill>
          <a:blip r:embed="rId3"/>
          <a:stretch>
            <a:fillRect/>
          </a:stretch>
        </p:blipFill>
        <p:spPr>
          <a:xfrm>
            <a:off x="1067729" y="1190873"/>
            <a:ext cx="7008542" cy="2809091"/>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8D498A6A-DA6E-7E44-88D7-66B41785313F}"/>
              </a:ext>
            </a:extLst>
          </p:cNvPr>
          <p:cNvSpPr/>
          <p:nvPr/>
        </p:nvSpPr>
        <p:spPr>
          <a:xfrm>
            <a:off x="3088288" y="4305079"/>
            <a:ext cx="3431067" cy="55399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rPr>
              <a:t>国内</a:t>
            </a:r>
            <a:r>
              <a:rPr lang="en-US" altLang="zh-CN" sz="1500" dirty="0">
                <a:latin typeface="微软雅黑" panose="020B0503020204020204" pitchFamily="34" charset="-122"/>
                <a:ea typeface="微软雅黑" panose="020B0503020204020204" pitchFamily="34" charset="-122"/>
              </a:rPr>
              <a:t>SRC</a:t>
            </a:r>
            <a:r>
              <a:rPr lang="zh-CN" altLang="en-US" sz="1500" dirty="0">
                <a:latin typeface="微软雅黑" panose="020B0503020204020204" pitchFamily="34" charset="-122"/>
                <a:ea typeface="微软雅黑" panose="020B0503020204020204" pitchFamily="34" charset="-122"/>
              </a:rPr>
              <a:t>数量正在努力破</a:t>
            </a:r>
            <a:r>
              <a:rPr lang="zh-CN" altLang="en-US" sz="3000" dirty="0">
                <a:solidFill>
                  <a:srgbClr val="FF0000"/>
                </a:solidFill>
                <a:latin typeface="微软雅黑" panose="020B0503020204020204" pitchFamily="34" charset="-122"/>
                <a:ea typeface="微软雅黑" panose="020B0503020204020204" pitchFamily="34" charset="-122"/>
              </a:rPr>
              <a:t>百！！</a:t>
            </a:r>
            <a:endParaRPr lang="zh-CN" altLang="en-US" sz="1500" dirty="0">
              <a:solidFill>
                <a:srgbClr val="FF0000"/>
              </a:solidFill>
            </a:endParaRPr>
          </a:p>
        </p:txBody>
      </p:sp>
      <p:sp>
        <p:nvSpPr>
          <p:cNvPr id="5" name="标题 2">
            <a:extLst>
              <a:ext uri="{FF2B5EF4-FFF2-40B4-BE49-F238E27FC236}">
                <a16:creationId xmlns:a16="http://schemas.microsoft.com/office/drawing/2014/main" id="{EAA583F1-DF9B-A64F-BAC9-AF8C2E8529CA}"/>
              </a:ext>
            </a:extLst>
          </p:cNvPr>
          <p:cNvSpPr txBox="1">
            <a:spLocks/>
          </p:cNvSpPr>
          <p:nvPr/>
        </p:nvSpPr>
        <p:spPr>
          <a:xfrm>
            <a:off x="3649720" y="431751"/>
            <a:ext cx="184456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en-US" altLang="zh-CN" sz="3200" dirty="0">
                <a:latin typeface="Microsoft YaHei" panose="020B0503020204020204" pitchFamily="34" charset="-122"/>
                <a:ea typeface="Microsoft YaHei" panose="020B0503020204020204" pitchFamily="34" charset="-122"/>
              </a:rPr>
              <a:t>SRC</a:t>
            </a:r>
            <a:r>
              <a:rPr kumimoji="1" lang="zh-CN" altLang="en-US" sz="3200" dirty="0">
                <a:latin typeface="Microsoft YaHei" panose="020B0503020204020204" pitchFamily="34" charset="-122"/>
                <a:ea typeface="Microsoft YaHei" panose="020B0503020204020204" pitchFamily="34" charset="-122"/>
              </a:rPr>
              <a:t>模式</a:t>
            </a:r>
          </a:p>
        </p:txBody>
      </p:sp>
    </p:spTree>
    <p:extLst>
      <p:ext uri="{BB962C8B-B14F-4D97-AF65-F5344CB8AC3E}">
        <p14:creationId xmlns:p14="http://schemas.microsoft.com/office/powerpoint/2010/main" val="2213400642"/>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83E1888-42C1-4947-A122-E4761581751D}"/>
              </a:ext>
            </a:extLst>
          </p:cNvPr>
          <p:cNvPicPr>
            <a:picLocks noChangeAspect="1"/>
          </p:cNvPicPr>
          <p:nvPr/>
        </p:nvPicPr>
        <p:blipFill>
          <a:blip r:embed="rId3"/>
          <a:stretch>
            <a:fillRect/>
          </a:stretch>
        </p:blipFill>
        <p:spPr>
          <a:xfrm>
            <a:off x="1173379" y="1810556"/>
            <a:ext cx="6797239" cy="2762262"/>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1C1E1859-0DDC-704F-805D-C0775993BFD5}"/>
              </a:ext>
            </a:extLst>
          </p:cNvPr>
          <p:cNvSpPr/>
          <p:nvPr/>
        </p:nvSpPr>
        <p:spPr>
          <a:xfrm>
            <a:off x="3550566" y="1281068"/>
            <a:ext cx="2089033"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舆情监测发现新业务上线</a:t>
            </a:r>
            <a:endParaRPr lang="zh-CN" altLang="en-US" sz="1350" dirty="0"/>
          </a:p>
        </p:txBody>
      </p:sp>
      <p:sp>
        <p:nvSpPr>
          <p:cNvPr id="9" name="标题 2">
            <a:extLst>
              <a:ext uri="{FF2B5EF4-FFF2-40B4-BE49-F238E27FC236}">
                <a16:creationId xmlns:a16="http://schemas.microsoft.com/office/drawing/2014/main" id="{FACED17A-88E0-294F-9B8C-B1C184458FB5}"/>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364803848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a:extLst>
              <a:ext uri="{FF2B5EF4-FFF2-40B4-BE49-F238E27FC236}">
                <a16:creationId xmlns:a16="http://schemas.microsoft.com/office/drawing/2014/main" id="{6C97DE1C-E6C2-E943-BD8C-D239FAA3232B}"/>
              </a:ext>
            </a:extLst>
          </p:cNvPr>
          <p:cNvSpPr/>
          <p:nvPr/>
        </p:nvSpPr>
        <p:spPr>
          <a:xfrm>
            <a:off x="1373981" y="2466537"/>
            <a:ext cx="1386974" cy="32558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zh-CN" altLang="en-US" sz="1350" dirty="0">
                <a:latin typeface="Microsoft YaHei" panose="020B0503020204020204" pitchFamily="34" charset="-122"/>
                <a:ea typeface="Microsoft YaHei" panose="020B0503020204020204" pitchFamily="34" charset="-122"/>
              </a:rPr>
              <a:t>子域名监控</a:t>
            </a:r>
          </a:p>
        </p:txBody>
      </p:sp>
      <p:sp>
        <p:nvSpPr>
          <p:cNvPr id="5" name="矩形 4">
            <a:extLst>
              <a:ext uri="{FF2B5EF4-FFF2-40B4-BE49-F238E27FC236}">
                <a16:creationId xmlns:a16="http://schemas.microsoft.com/office/drawing/2014/main" id="{B5F8EB10-531D-894C-B474-5094ECE7F946}"/>
              </a:ext>
            </a:extLst>
          </p:cNvPr>
          <p:cNvSpPr/>
          <p:nvPr/>
        </p:nvSpPr>
        <p:spPr>
          <a:xfrm>
            <a:off x="1373980" y="3333865"/>
            <a:ext cx="1435586" cy="300082"/>
          </a:xfrm>
          <a:prstGeom prst="rect">
            <a:avLst/>
          </a:prstGeom>
        </p:spPr>
        <p:txBody>
          <a:bodyPr wrap="none">
            <a:spAutoFit/>
          </a:bodyPr>
          <a:lstStyle/>
          <a:p>
            <a:r>
              <a:rPr lang="en" altLang="zh-CN" sz="1350" dirty="0" err="1">
                <a:latin typeface="微软雅黑" panose="020B0503020204020204" pitchFamily="34" charset="-122"/>
                <a:ea typeface="微软雅黑" panose="020B0503020204020204" pitchFamily="34" charset="-122"/>
              </a:rPr>
              <a:t>Sublert</a:t>
            </a:r>
            <a:r>
              <a:rPr lang="zh-CN" altLang="en-US" sz="1350" dirty="0">
                <a:latin typeface="微软雅黑" panose="020B0503020204020204" pitchFamily="34" charset="-122"/>
                <a:ea typeface="微软雅黑" panose="020B0503020204020204" pitchFamily="34" charset="-122"/>
              </a:rPr>
              <a:t> </a:t>
            </a:r>
            <a:r>
              <a:rPr lang="en-US" altLang="zh-CN" sz="1350" dirty="0">
                <a:latin typeface="微软雅黑" panose="020B0503020204020204" pitchFamily="34" charset="-122"/>
                <a:ea typeface="微软雅黑" panose="020B0503020204020204" pitchFamily="34" charset="-122"/>
              </a:rPr>
              <a:t>+</a:t>
            </a:r>
            <a:r>
              <a:rPr lang="zh-CN" altLang="en-US" sz="1350" dirty="0">
                <a:latin typeface="微软雅黑" panose="020B0503020204020204" pitchFamily="34" charset="-122"/>
                <a:ea typeface="微软雅黑" panose="020B0503020204020204" pitchFamily="34" charset="-122"/>
              </a:rPr>
              <a:t> </a:t>
            </a:r>
            <a:r>
              <a:rPr lang="en" altLang="zh-CN" sz="1350" dirty="0">
                <a:latin typeface="微软雅黑" panose="020B0503020204020204" pitchFamily="34" charset="-122"/>
                <a:ea typeface="微软雅黑" panose="020B0503020204020204" pitchFamily="34" charset="-122"/>
              </a:rPr>
              <a:t>Slack</a:t>
            </a:r>
            <a:endParaRPr lang="zh-CN" altLang="en-US" sz="1350" dirty="0"/>
          </a:p>
        </p:txBody>
      </p:sp>
      <p:pic>
        <p:nvPicPr>
          <p:cNvPr id="54274" name="Picture 2" descr="https://mstwiki.acmesec.cn/static/uploads/69d1550e-3f5b-4a1c-acd4-fb6f6846ab57.jpg">
            <a:extLst>
              <a:ext uri="{FF2B5EF4-FFF2-40B4-BE49-F238E27FC236}">
                <a16:creationId xmlns:a16="http://schemas.microsoft.com/office/drawing/2014/main" id="{6C5E25AE-72D9-3E4C-8037-A4910CF14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1895679"/>
            <a:ext cx="4792237" cy="2207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标题 2">
            <a:extLst>
              <a:ext uri="{FF2B5EF4-FFF2-40B4-BE49-F238E27FC236}">
                <a16:creationId xmlns:a16="http://schemas.microsoft.com/office/drawing/2014/main" id="{C167153E-8B76-AC44-B04A-CC6B24C4376A}"/>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spTree>
    <p:extLst>
      <p:ext uri="{BB962C8B-B14F-4D97-AF65-F5344CB8AC3E}">
        <p14:creationId xmlns:p14="http://schemas.microsoft.com/office/powerpoint/2010/main" val="255035483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3547955" y="1139816"/>
            <a:ext cx="2048091" cy="369332"/>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All In</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a:t>
            </a:r>
            <a:r>
              <a:rPr lang="en-US" altLang="zh-CN" dirty="0" err="1">
                <a:latin typeface="微软雅黑" panose="020B0503020204020204" pitchFamily="34" charset="-122"/>
                <a:ea typeface="微软雅黑" panose="020B0503020204020204" pitchFamily="34" charset="-122"/>
              </a:rPr>
              <a:t>BurpSuite</a:t>
            </a:r>
            <a:endParaRPr lang="en-US" altLang="zh-CN" dirty="0">
              <a:latin typeface="微软雅黑" panose="020B0503020204020204" pitchFamily="34" charset="-122"/>
              <a:ea typeface="微软雅黑" panose="020B0503020204020204" pitchFamily="34" charset="-122"/>
            </a:endParaRPr>
          </a:p>
        </p:txBody>
      </p:sp>
      <p:sp>
        <p:nvSpPr>
          <p:cNvPr id="7" name="标题 2">
            <a:extLst>
              <a:ext uri="{FF2B5EF4-FFF2-40B4-BE49-F238E27FC236}">
                <a16:creationId xmlns:a16="http://schemas.microsoft.com/office/drawing/2014/main" id="{880A71D5-5B2C-334D-BA5A-D19AA41A636F}"/>
              </a:ext>
            </a:extLst>
          </p:cNvPr>
          <p:cNvSpPr txBox="1">
            <a:spLocks/>
          </p:cNvSpPr>
          <p:nvPr/>
        </p:nvSpPr>
        <p:spPr>
          <a:xfrm>
            <a:off x="1966851" y="431751"/>
            <a:ext cx="5210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“持续性挖洞”军火库建设</a:t>
            </a:r>
          </a:p>
        </p:txBody>
      </p:sp>
      <p:pic>
        <p:nvPicPr>
          <p:cNvPr id="6" name="图片 5">
            <a:extLst>
              <a:ext uri="{FF2B5EF4-FFF2-40B4-BE49-F238E27FC236}">
                <a16:creationId xmlns:a16="http://schemas.microsoft.com/office/drawing/2014/main" id="{5C3CD87E-DA9B-FD4F-A78B-50BC47EE073D}"/>
              </a:ext>
            </a:extLst>
          </p:cNvPr>
          <p:cNvPicPr>
            <a:picLocks noChangeAspect="1"/>
          </p:cNvPicPr>
          <p:nvPr/>
        </p:nvPicPr>
        <p:blipFill>
          <a:blip r:embed="rId3"/>
          <a:stretch>
            <a:fillRect/>
          </a:stretch>
        </p:blipFill>
        <p:spPr>
          <a:xfrm>
            <a:off x="457200" y="2038350"/>
            <a:ext cx="4506373" cy="2286000"/>
          </a:xfrm>
          <a:prstGeom prst="rect">
            <a:avLst/>
          </a:prstGeom>
          <a:ln>
            <a:noFill/>
          </a:ln>
          <a:effectLst>
            <a:outerShdw blurRad="292100" dist="139700" dir="2700000" algn="tl" rotWithShape="0">
              <a:srgbClr val="333333">
                <a:alpha val="65000"/>
              </a:srgbClr>
            </a:outerShdw>
          </a:effectLst>
        </p:spPr>
      </p:pic>
      <p:sp>
        <p:nvSpPr>
          <p:cNvPr id="10" name="矩形 9">
            <a:extLst>
              <a:ext uri="{FF2B5EF4-FFF2-40B4-BE49-F238E27FC236}">
                <a16:creationId xmlns:a16="http://schemas.microsoft.com/office/drawing/2014/main" id="{A1FF67F9-19E4-BE46-A2C5-957B45E2F2E0}"/>
              </a:ext>
            </a:extLst>
          </p:cNvPr>
          <p:cNvSpPr/>
          <p:nvPr/>
        </p:nvSpPr>
        <p:spPr>
          <a:xfrm>
            <a:off x="5181600" y="1480959"/>
            <a:ext cx="3733800" cy="3477875"/>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中国超过</a:t>
            </a:r>
            <a:r>
              <a:rPr lang="en-US" altLang="zh-CN" sz="2000" dirty="0">
                <a:solidFill>
                  <a:srgbClr val="FF0000"/>
                </a:solidFill>
                <a:latin typeface="微软雅黑" panose="020B0503020204020204" pitchFamily="34" charset="-122"/>
                <a:ea typeface="微软雅黑" panose="020B0503020204020204" pitchFamily="34" charset="-122"/>
              </a:rPr>
              <a:t>70%</a:t>
            </a:r>
            <a:r>
              <a:rPr lang="zh-CN" altLang="en-US" sz="1600" dirty="0">
                <a:latin typeface="微软雅黑" panose="020B0503020204020204" pitchFamily="34" charset="-122"/>
                <a:ea typeface="微软雅黑" panose="020B0503020204020204" pitchFamily="34" charset="-122"/>
              </a:rPr>
              <a:t>的“</a:t>
            </a:r>
            <a:r>
              <a:rPr lang="en-US" altLang="zh-CN" sz="1600" dirty="0">
                <a:latin typeface="微软雅黑" panose="020B0503020204020204" pitchFamily="34" charset="-122"/>
                <a:ea typeface="微软雅黑" panose="020B0503020204020204" pitchFamily="34" charset="-122"/>
              </a:rPr>
              <a:t>Web</a:t>
            </a:r>
            <a:r>
              <a:rPr lang="zh-CN" altLang="en-US" sz="1600" dirty="0">
                <a:latin typeface="微软雅黑" panose="020B0503020204020204" pitchFamily="34" charset="-122"/>
                <a:ea typeface="微软雅黑" panose="020B0503020204020204" pitchFamily="34" charset="-122"/>
              </a:rPr>
              <a:t>方向”赏金猎人使用</a:t>
            </a:r>
            <a:r>
              <a:rPr lang="en-US" altLang="zh-CN" sz="1600" dirty="0" err="1">
                <a:latin typeface="微软雅黑" panose="020B0503020204020204" pitchFamily="34" charset="-122"/>
                <a:ea typeface="微软雅黑" panose="020B0503020204020204" pitchFamily="34" charset="-122"/>
              </a:rPr>
              <a:t>BurpSuite</a:t>
            </a:r>
            <a:r>
              <a:rPr lang="zh-CN" altLang="en-US" sz="1600" dirty="0">
                <a:latin typeface="微软雅黑" panose="020B0503020204020204" pitchFamily="34" charset="-122"/>
                <a:ea typeface="微软雅黑" panose="020B0503020204020204" pitchFamily="34" charset="-122"/>
              </a:rPr>
              <a:t>作为主要的漏洞挖掘工具。</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en-US" altLang="zh-CN" sz="1600" dirty="0" err="1">
                <a:latin typeface="微软雅黑" panose="020B0503020204020204" pitchFamily="34" charset="-122"/>
                <a:ea typeface="微软雅黑" panose="020B0503020204020204" pitchFamily="34" charset="-122"/>
              </a:rPr>
              <a:t>BurpSuite</a:t>
            </a:r>
            <a:r>
              <a:rPr lang="zh-CN" altLang="en-US" sz="1600" dirty="0">
                <a:latin typeface="微软雅黑" panose="020B0503020204020204" pitchFamily="34" charset="-122"/>
                <a:ea typeface="微软雅黑" panose="020B0503020204020204" pitchFamily="34" charset="-122"/>
              </a:rPr>
              <a:t>插件生态可以满足</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实现</a:t>
            </a:r>
            <a:r>
              <a:rPr lang="en-US" altLang="zh-CN" sz="1600" dirty="0">
                <a:latin typeface="微软雅黑" panose="020B0503020204020204" pitchFamily="34" charset="-122"/>
                <a:ea typeface="微软雅黑" panose="020B0503020204020204" pitchFamily="34" charset="-122"/>
              </a:rPr>
              <a:t>)</a:t>
            </a:r>
            <a:r>
              <a:rPr lang="en-US" altLang="zh-CN" sz="2000" dirty="0">
                <a:solidFill>
                  <a:srgbClr val="FF0000"/>
                </a:solidFill>
                <a:latin typeface="微软雅黑" panose="020B0503020204020204" pitchFamily="34" charset="-122"/>
                <a:ea typeface="微软雅黑" panose="020B0503020204020204" pitchFamily="34" charset="-122"/>
              </a:rPr>
              <a:t>80%</a:t>
            </a:r>
            <a:r>
              <a:rPr lang="zh-CN" altLang="en-US" sz="1600" dirty="0">
                <a:latin typeface="微软雅黑" panose="020B0503020204020204" pitchFamily="34" charset="-122"/>
                <a:ea typeface="微软雅黑" panose="020B0503020204020204" pitchFamily="34" charset="-122"/>
              </a:rPr>
              <a:t>的漏洞挖掘需求。</a:t>
            </a:r>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pPr marL="285750" indent="-285750">
              <a:buFontTx/>
              <a:buChar char="-"/>
            </a:pPr>
            <a:r>
              <a:rPr lang="zh-CN" altLang="en-US" sz="1400" dirty="0">
                <a:latin typeface="微软雅黑" panose="020B0503020204020204" pitchFamily="34" charset="-122"/>
                <a:ea typeface="微软雅黑" panose="020B0503020204020204" pitchFamily="34" charset="-122"/>
              </a:rPr>
              <a:t>半自动化越权挖掘</a:t>
            </a:r>
            <a:endParaRPr lang="en-US" altLang="zh-CN" sz="1400" dirty="0">
              <a:latin typeface="微软雅黑" panose="020B0503020204020204" pitchFamily="34" charset="-122"/>
              <a:ea typeface="微软雅黑" panose="020B0503020204020204" pitchFamily="34" charset="-122"/>
            </a:endParaRPr>
          </a:p>
          <a:p>
            <a:pPr marL="285750" indent="-285750">
              <a:buFontTx/>
              <a:buChar char="-"/>
            </a:pPr>
            <a:r>
              <a:rPr lang="zh-CN" altLang="en-US" sz="1400" dirty="0">
                <a:latin typeface="微软雅黑" panose="020B0503020204020204" pitchFamily="34" charset="-122"/>
                <a:ea typeface="微软雅黑" panose="020B0503020204020204" pitchFamily="34" charset="-122"/>
              </a:rPr>
              <a:t>全自动化挖掘</a:t>
            </a:r>
            <a:r>
              <a:rPr lang="en-US" altLang="zh-CN" sz="1400" dirty="0" err="1">
                <a:latin typeface="微软雅黑" panose="020B0503020204020204" pitchFamily="34" charset="-122"/>
                <a:ea typeface="微软雅黑" panose="020B0503020204020204" pitchFamily="34" charset="-122"/>
              </a:rPr>
              <a:t>SQLi</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XSS</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RCE...</a:t>
            </a:r>
          </a:p>
          <a:p>
            <a:pPr marL="285750" indent="-285750">
              <a:buFontTx/>
              <a:buChar char="-"/>
            </a:pPr>
            <a:r>
              <a:rPr lang="zh-CN" altLang="en-US" sz="1400" dirty="0">
                <a:latin typeface="微软雅黑" panose="020B0503020204020204" pitchFamily="34" charset="-122"/>
                <a:ea typeface="微软雅黑" panose="020B0503020204020204" pitchFamily="34" charset="-122"/>
              </a:rPr>
              <a:t>敏感端点标记（高亮）</a:t>
            </a:r>
            <a:endParaRPr lang="en-US" altLang="zh-CN" sz="1400" dirty="0">
              <a:latin typeface="微软雅黑" panose="020B0503020204020204" pitchFamily="34" charset="-122"/>
              <a:ea typeface="微软雅黑" panose="020B0503020204020204" pitchFamily="34" charset="-122"/>
            </a:endParaRPr>
          </a:p>
          <a:p>
            <a:pPr marL="285750" indent="-285750">
              <a:buFontTx/>
              <a:buChar char="-"/>
            </a:pPr>
            <a:r>
              <a:rPr lang="zh-CN" altLang="en-US" sz="1400" dirty="0">
                <a:latin typeface="微软雅黑" panose="020B0503020204020204" pitchFamily="34" charset="-122"/>
                <a:ea typeface="微软雅黑" panose="020B0503020204020204" pitchFamily="34" charset="-122"/>
              </a:rPr>
              <a:t>漏洞</a:t>
            </a:r>
            <a:r>
              <a:rPr lang="en-US" altLang="zh-CN" sz="1400" dirty="0" err="1">
                <a:latin typeface="微软雅黑" panose="020B0503020204020204" pitchFamily="34" charset="-122"/>
                <a:ea typeface="微软雅黑" panose="020B0503020204020204" pitchFamily="34" charset="-122"/>
              </a:rPr>
              <a:t>PoC</a:t>
            </a:r>
            <a:r>
              <a:rPr lang="zh-CN" altLang="en-US" sz="1400" dirty="0">
                <a:latin typeface="微软雅黑" panose="020B0503020204020204" pitchFamily="34" charset="-122"/>
                <a:ea typeface="微软雅黑" panose="020B0503020204020204" pitchFamily="34" charset="-122"/>
              </a:rPr>
              <a:t>框架</a:t>
            </a:r>
            <a:endParaRPr lang="en-US" altLang="zh-CN" sz="1400" dirty="0">
              <a:latin typeface="微软雅黑" panose="020B0503020204020204" pitchFamily="34" charset="-122"/>
              <a:ea typeface="微软雅黑" panose="020B0503020204020204" pitchFamily="34" charset="-122"/>
            </a:endParaRPr>
          </a:p>
          <a:p>
            <a:pPr marL="285750" indent="-285750">
              <a:buFontTx/>
              <a:buChar char="-"/>
            </a:pPr>
            <a:r>
              <a:rPr lang="zh-CN" altLang="en-US" sz="1400" dirty="0">
                <a:latin typeface="微软雅黑" panose="020B0503020204020204" pitchFamily="34" charset="-122"/>
                <a:ea typeface="微软雅黑" panose="020B0503020204020204" pitchFamily="34" charset="-122"/>
              </a:rPr>
              <a:t>自动化解析</a:t>
            </a:r>
            <a:r>
              <a:rPr lang="en-US" altLang="zh-CN" sz="1400" dirty="0">
                <a:latin typeface="微软雅黑" panose="020B0503020204020204" pitchFamily="34" charset="-122"/>
                <a:ea typeface="微软雅黑" panose="020B0503020204020204" pitchFamily="34" charset="-122"/>
              </a:rPr>
              <a:t>Form</a:t>
            </a:r>
            <a:r>
              <a:rPr lang="zh-CN" altLang="en-US" sz="1400" dirty="0">
                <a:latin typeface="微软雅黑" panose="020B0503020204020204" pitchFamily="34" charset="-122"/>
                <a:ea typeface="微软雅黑" panose="020B0503020204020204" pitchFamily="34" charset="-122"/>
              </a:rPr>
              <a:t>表单、</a:t>
            </a:r>
            <a:r>
              <a:rPr lang="en-US" altLang="zh-CN" sz="1400" dirty="0">
                <a:latin typeface="微软雅黑" panose="020B0503020204020204" pitchFamily="34" charset="-122"/>
                <a:ea typeface="微软雅黑" panose="020B0503020204020204" pitchFamily="34" charset="-122"/>
              </a:rPr>
              <a:t>WSDL</a:t>
            </a:r>
          </a:p>
          <a:p>
            <a:r>
              <a:rPr lang="en-US" altLang="zh-CN" sz="1400" dirty="0">
                <a:latin typeface="微软雅黑" panose="020B0503020204020204" pitchFamily="34" charset="-122"/>
                <a:ea typeface="微软雅黑" panose="020B0503020204020204" pitchFamily="34" charset="-122"/>
              </a:rPr>
              <a:t>...</a:t>
            </a:r>
          </a:p>
          <a:p>
            <a:pPr marL="285750" indent="-285750">
              <a:buFontTx/>
              <a:buChar char="-"/>
            </a:pP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4166995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5C5455D-B05B-DC4B-BB97-C43A747D21CB}"/>
              </a:ext>
            </a:extLst>
          </p:cNvPr>
          <p:cNvSpPr/>
          <p:nvPr/>
        </p:nvSpPr>
        <p:spPr>
          <a:xfrm>
            <a:off x="1213388" y="2421374"/>
            <a:ext cx="6763390" cy="507831"/>
          </a:xfrm>
          <a:prstGeom prst="rect">
            <a:avLst/>
          </a:prstGeom>
        </p:spPr>
        <p:txBody>
          <a:bodyPr wrap="none">
            <a:spAutoFit/>
          </a:bodyPr>
          <a:lstStyle/>
          <a:p>
            <a:r>
              <a:rPr lang="zh-CN" altLang="en-US" sz="2700" dirty="0">
                <a:latin typeface="微软雅黑" panose="020B0503020204020204" pitchFamily="34" charset="-122"/>
                <a:ea typeface="微软雅黑" panose="020B0503020204020204" pitchFamily="34" charset="-122"/>
              </a:rPr>
              <a:t>打“持久性战役”，做“体系化军火库”。</a:t>
            </a:r>
          </a:p>
        </p:txBody>
      </p:sp>
      <p:sp>
        <p:nvSpPr>
          <p:cNvPr id="3" name="标题 2">
            <a:extLst>
              <a:ext uri="{FF2B5EF4-FFF2-40B4-BE49-F238E27FC236}">
                <a16:creationId xmlns:a16="http://schemas.microsoft.com/office/drawing/2014/main" id="{419DDB91-35F0-D24C-BAEE-6257EAA672DB}"/>
              </a:ext>
            </a:extLst>
          </p:cNvPr>
          <p:cNvSpPr txBox="1">
            <a:spLocks/>
          </p:cNvSpPr>
          <p:nvPr/>
        </p:nvSpPr>
        <p:spPr>
          <a:xfrm>
            <a:off x="4062351" y="431751"/>
            <a:ext cx="1019298"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总结</a:t>
            </a:r>
          </a:p>
        </p:txBody>
      </p:sp>
    </p:spTree>
    <p:extLst>
      <p:ext uri="{BB962C8B-B14F-4D97-AF65-F5344CB8AC3E}">
        <p14:creationId xmlns:p14="http://schemas.microsoft.com/office/powerpoint/2010/main" val="166806110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50E85F-A17C-544C-A671-7D6123F5E2A5}"/>
              </a:ext>
            </a:extLst>
          </p:cNvPr>
          <p:cNvSpPr/>
          <p:nvPr/>
        </p:nvSpPr>
        <p:spPr>
          <a:xfrm>
            <a:off x="3185243" y="2063919"/>
            <a:ext cx="2773515" cy="1015663"/>
          </a:xfrm>
          <a:prstGeom prst="rect">
            <a:avLst/>
          </a:prstGeom>
        </p:spPr>
        <p:txBody>
          <a:bodyPr wrap="none">
            <a:spAutoFit/>
          </a:bodyPr>
          <a:lstStyle/>
          <a:p>
            <a:pPr algn="ctr"/>
            <a:r>
              <a:rPr lang="en-US" altLang="zh-CN" sz="6000" dirty="0">
                <a:latin typeface="Microsoft YaHei" panose="020B0503020204020204" pitchFamily="34" charset="-122"/>
                <a:ea typeface="Microsoft YaHei" panose="020B0503020204020204" pitchFamily="34" charset="-122"/>
              </a:rPr>
              <a:t>Thanks</a:t>
            </a:r>
            <a:endParaRPr lang="zh-CN" altLang="en-US" sz="6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9140646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EAA583F1-DF9B-A64F-BAC9-AF8C2E8529CA}"/>
              </a:ext>
            </a:extLst>
          </p:cNvPr>
          <p:cNvSpPr txBox="1">
            <a:spLocks/>
          </p:cNvSpPr>
          <p:nvPr/>
        </p:nvSpPr>
        <p:spPr>
          <a:xfrm>
            <a:off x="3234560" y="431751"/>
            <a:ext cx="2674880" cy="53979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rgbClr val="006F53"/>
                </a:solidFill>
                <a:latin typeface="+mj-lt"/>
                <a:ea typeface="+mj-ea"/>
                <a:cs typeface="Open Sans"/>
              </a:defRPr>
            </a:lvl1pPr>
          </a:lstStyle>
          <a:p>
            <a:pPr algn="dist"/>
            <a:r>
              <a:rPr kumimoji="1" lang="zh-CN" altLang="en-US" sz="3200" dirty="0">
                <a:latin typeface="Microsoft YaHei" panose="020B0503020204020204" pitchFamily="34" charset="-122"/>
                <a:ea typeface="Microsoft YaHei" panose="020B0503020204020204" pitchFamily="34" charset="-122"/>
              </a:rPr>
              <a:t>漏洞平台模式</a:t>
            </a:r>
          </a:p>
        </p:txBody>
      </p:sp>
      <p:pic>
        <p:nvPicPr>
          <p:cNvPr id="6" name="图片 5">
            <a:extLst>
              <a:ext uri="{FF2B5EF4-FFF2-40B4-BE49-F238E27FC236}">
                <a16:creationId xmlns:a16="http://schemas.microsoft.com/office/drawing/2014/main" id="{2274035F-AD76-9C40-8547-0203739626EC}"/>
              </a:ext>
            </a:extLst>
          </p:cNvPr>
          <p:cNvPicPr>
            <a:picLocks noChangeAspect="1"/>
          </p:cNvPicPr>
          <p:nvPr/>
        </p:nvPicPr>
        <p:blipFill>
          <a:blip r:embed="rId3"/>
          <a:stretch>
            <a:fillRect/>
          </a:stretch>
        </p:blipFill>
        <p:spPr>
          <a:xfrm>
            <a:off x="1143000" y="1123950"/>
            <a:ext cx="6858000" cy="3423583"/>
          </a:xfrm>
          <a:prstGeom prst="rect">
            <a:avLst/>
          </a:prstGeom>
        </p:spPr>
      </p:pic>
    </p:spTree>
    <p:extLst>
      <p:ext uri="{BB962C8B-B14F-4D97-AF65-F5344CB8AC3E}">
        <p14:creationId xmlns:p14="http://schemas.microsoft.com/office/powerpoint/2010/main" val="343070388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C50E85F-A17C-544C-A671-7D6123F5E2A5}"/>
              </a:ext>
            </a:extLst>
          </p:cNvPr>
          <p:cNvSpPr/>
          <p:nvPr/>
        </p:nvSpPr>
        <p:spPr>
          <a:xfrm>
            <a:off x="3658929" y="2038350"/>
            <a:ext cx="1826141" cy="1138773"/>
          </a:xfrm>
          <a:prstGeom prst="rect">
            <a:avLst/>
          </a:prstGeom>
        </p:spPr>
        <p:txBody>
          <a:bodyPr wrap="none">
            <a:spAutoFit/>
          </a:bodyPr>
          <a:lstStyle/>
          <a:p>
            <a:pPr algn="ctr"/>
            <a:r>
              <a:rPr lang="zh-CN" altLang="en-US" sz="3600" dirty="0">
                <a:latin typeface="Microsoft YaHei" panose="020B0503020204020204" pitchFamily="34" charset="-122"/>
                <a:ea typeface="Microsoft YaHei" panose="020B0503020204020204" pitchFamily="34" charset="-122"/>
              </a:rPr>
              <a:t>流程</a:t>
            </a:r>
            <a:endParaRPr lang="en-US" altLang="zh-CN" sz="3600" dirty="0">
              <a:latin typeface="Microsoft YaHei" panose="020B0503020204020204" pitchFamily="34" charset="-122"/>
              <a:ea typeface="Microsoft YaHei" panose="020B0503020204020204" pitchFamily="34" charset="-122"/>
            </a:endParaRPr>
          </a:p>
          <a:p>
            <a:pPr algn="ct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赏金任务挖掘流程</a:t>
            </a:r>
          </a:p>
        </p:txBody>
      </p:sp>
    </p:spTree>
    <p:extLst>
      <p:ext uri="{BB962C8B-B14F-4D97-AF65-F5344CB8AC3E}">
        <p14:creationId xmlns:p14="http://schemas.microsoft.com/office/powerpoint/2010/main" val="175029878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3649720" y="431751"/>
            <a:ext cx="1844560" cy="539799"/>
          </a:xfrm>
        </p:spPr>
        <p:txBody>
          <a:bodyPr>
            <a:noAutofit/>
          </a:bodyPr>
          <a:lstStyle/>
          <a:p>
            <a:pPr algn="dist"/>
            <a:r>
              <a:rPr kumimoji="1" lang="zh-CN" altLang="en-US" sz="3200" dirty="0">
                <a:latin typeface="Microsoft YaHei" panose="020B0503020204020204" pitchFamily="34" charset="-122"/>
                <a:ea typeface="Microsoft YaHei" panose="020B0503020204020204" pitchFamily="34" charset="-122"/>
              </a:rPr>
              <a:t>挖掘流程</a:t>
            </a:r>
          </a:p>
        </p:txBody>
      </p:sp>
      <p:pic>
        <p:nvPicPr>
          <p:cNvPr id="2" name="图片 1">
            <a:extLst>
              <a:ext uri="{FF2B5EF4-FFF2-40B4-BE49-F238E27FC236}">
                <a16:creationId xmlns:a16="http://schemas.microsoft.com/office/drawing/2014/main" id="{EF3278EA-75F0-B64F-9B26-9A1D58274A73}"/>
              </a:ext>
            </a:extLst>
          </p:cNvPr>
          <p:cNvPicPr>
            <a:picLocks noChangeAspect="1"/>
          </p:cNvPicPr>
          <p:nvPr/>
        </p:nvPicPr>
        <p:blipFill>
          <a:blip r:embed="rId3"/>
          <a:stretch>
            <a:fillRect/>
          </a:stretch>
        </p:blipFill>
        <p:spPr>
          <a:xfrm>
            <a:off x="1136985" y="1870797"/>
            <a:ext cx="2991381" cy="1267258"/>
          </a:xfrm>
          <a:prstGeom prst="rect">
            <a:avLst/>
          </a:prstGeom>
          <a:ln>
            <a:noFill/>
          </a:ln>
          <a:effectLst>
            <a:outerShdw blurRad="190500" algn="tl" rotWithShape="0">
              <a:srgbClr val="000000">
                <a:alpha val="70000"/>
              </a:srgbClr>
            </a:outerShdw>
          </a:effectLst>
        </p:spPr>
      </p:pic>
      <p:sp>
        <p:nvSpPr>
          <p:cNvPr id="4" name="矩形 3">
            <a:extLst>
              <a:ext uri="{FF2B5EF4-FFF2-40B4-BE49-F238E27FC236}">
                <a16:creationId xmlns:a16="http://schemas.microsoft.com/office/drawing/2014/main" id="{D771B88C-DAD9-E544-8ADE-80D68B0370D9}"/>
              </a:ext>
            </a:extLst>
          </p:cNvPr>
          <p:cNvSpPr/>
          <p:nvPr/>
        </p:nvSpPr>
        <p:spPr>
          <a:xfrm>
            <a:off x="1697805" y="3299160"/>
            <a:ext cx="1915909"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阅读规则确定测试范围</a:t>
            </a:r>
            <a:endParaRPr lang="zh-CN" altLang="en-US" sz="1350" dirty="0"/>
          </a:p>
        </p:txBody>
      </p:sp>
      <p:pic>
        <p:nvPicPr>
          <p:cNvPr id="6" name="图片 5">
            <a:extLst>
              <a:ext uri="{FF2B5EF4-FFF2-40B4-BE49-F238E27FC236}">
                <a16:creationId xmlns:a16="http://schemas.microsoft.com/office/drawing/2014/main" id="{4D000BB8-BFA5-6748-A428-45F3FF103EA6}"/>
              </a:ext>
            </a:extLst>
          </p:cNvPr>
          <p:cNvPicPr>
            <a:picLocks noChangeAspect="1"/>
          </p:cNvPicPr>
          <p:nvPr/>
        </p:nvPicPr>
        <p:blipFill>
          <a:blip r:embed="rId4"/>
          <a:stretch>
            <a:fillRect/>
          </a:stretch>
        </p:blipFill>
        <p:spPr>
          <a:xfrm>
            <a:off x="5234855" y="1870797"/>
            <a:ext cx="2606819" cy="1267258"/>
          </a:xfrm>
          <a:prstGeom prst="rect">
            <a:avLst/>
          </a:prstGeom>
          <a:ln>
            <a:noFill/>
          </a:ln>
          <a:effectLst>
            <a:outerShdw blurRad="190500" algn="tl" rotWithShape="0">
              <a:srgbClr val="000000">
                <a:alpha val="70000"/>
              </a:srgbClr>
            </a:outerShdw>
          </a:effectLst>
        </p:spPr>
      </p:pic>
      <p:sp>
        <p:nvSpPr>
          <p:cNvPr id="8" name="矩形 7">
            <a:extLst>
              <a:ext uri="{FF2B5EF4-FFF2-40B4-BE49-F238E27FC236}">
                <a16:creationId xmlns:a16="http://schemas.microsoft.com/office/drawing/2014/main" id="{D8966AFF-8D02-1D4E-9DAE-0CA219475667}"/>
              </a:ext>
            </a:extLst>
          </p:cNvPr>
          <p:cNvSpPr/>
          <p:nvPr/>
        </p:nvSpPr>
        <p:spPr>
          <a:xfrm>
            <a:off x="6036203" y="3299160"/>
            <a:ext cx="1050288" cy="300082"/>
          </a:xfrm>
          <a:prstGeom prst="rect">
            <a:avLst/>
          </a:prstGeom>
        </p:spPr>
        <p:txBody>
          <a:bodyPr wrap="none">
            <a:spAutoFit/>
          </a:bodyPr>
          <a:lstStyle/>
          <a:p>
            <a:r>
              <a:rPr lang="zh-CN" altLang="en-US" sz="1350" dirty="0">
                <a:latin typeface="微软雅黑" panose="020B0503020204020204" pitchFamily="34" charset="-122"/>
                <a:ea typeface="微软雅黑" panose="020B0503020204020204" pitchFamily="34" charset="-122"/>
              </a:rPr>
              <a:t>读赏金标准</a:t>
            </a:r>
          </a:p>
        </p:txBody>
      </p:sp>
    </p:spTree>
    <p:extLst>
      <p:ext uri="{BB962C8B-B14F-4D97-AF65-F5344CB8AC3E}">
        <p14:creationId xmlns:p14="http://schemas.microsoft.com/office/powerpoint/2010/main" val="95637038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52EB9AD0851B4C9DF34372200FBAB0" ma:contentTypeVersion="2" ma:contentTypeDescription="Create a new document." ma:contentTypeScope="" ma:versionID="13615f5e89887ff55ad816f1b7a69ca7">
  <xsd:schema xmlns:xsd="http://www.w3.org/2001/XMLSchema" xmlns:xs="http://www.w3.org/2001/XMLSchema" xmlns:p="http://schemas.microsoft.com/office/2006/metadata/properties" xmlns:ns2="4814dee0-7ac2-481a-954e-82f40681f58a" targetNamespace="http://schemas.microsoft.com/office/2006/metadata/properties" ma:root="true" ma:fieldsID="77af5840f6964737b0a8617a640f5e90" ns2:_="">
    <xsd:import namespace="4814dee0-7ac2-481a-954e-82f40681f58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4dee0-7ac2-481a-954e-82f40681f58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1B0AAE-D918-4D3A-9B56-75BBC3B7A55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12F63E0-272A-410B-A20B-EA756E13E3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14dee0-7ac2-481a-954e-82f40681f5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A5E36C-99E9-4898-9F6E-9D39EF13D7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1232</TotalTime>
  <Words>2909</Words>
  <Application>Microsoft Macintosh PowerPoint</Application>
  <PresentationFormat>全屏显示(16:9)</PresentationFormat>
  <Paragraphs>411</Paragraphs>
  <Slides>64</Slides>
  <Notes>57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64</vt:i4>
      </vt:variant>
    </vt:vector>
  </HeadingPairs>
  <TitlesOfParts>
    <vt:vector size="72" baseType="lpstr">
      <vt:lpstr>宋体</vt:lpstr>
      <vt:lpstr>Microsoft YaHei</vt:lpstr>
      <vt:lpstr>Microsoft YaHei</vt:lpstr>
      <vt:lpstr>Open Sans</vt:lpstr>
      <vt:lpstr>Arial</vt:lpstr>
      <vt:lpstr>Calibri</vt:lpstr>
      <vt:lpstr>Lucida Grande</vt:lpstr>
      <vt:lpstr>Office Theme</vt:lpstr>
      <vt:lpstr>PowerPoint 演示文稿</vt:lpstr>
      <vt:lpstr>@戴城 奇安信NEO攻防组</vt:lpstr>
      <vt:lpstr>PowerPoint 演示文稿</vt:lpstr>
      <vt:lpstr>PowerPoint 演示文稿</vt:lpstr>
      <vt:lpstr>PowerPoint 演示文稿</vt:lpstr>
      <vt:lpstr>PowerPoint 演示文稿</vt:lpstr>
      <vt:lpstr>PowerPoint 演示文稿</vt:lpstr>
      <vt:lpstr>PowerPoint 演示文稿</vt:lpstr>
      <vt:lpstr>挖掘流程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(ISC)2</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Graves</dc:creator>
  <cp:lastModifiedBy>Vulkey_Chen</cp:lastModifiedBy>
  <cp:revision>467</cp:revision>
  <dcterms:created xsi:type="dcterms:W3CDTF">2015-04-14T13:02:47Z</dcterms:created>
  <dcterms:modified xsi:type="dcterms:W3CDTF">2019-12-16T10:30:58Z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0x010100DC52EB9AD0851B4C9DF34372200FBAB0</vt:lpwstr>
  </property>
</Properties>
</file>