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sldIdLst>
    <p:sldId id="256" r:id="rId2"/>
    <p:sldId id="930" r:id="rId3"/>
    <p:sldId id="939" r:id="rId4"/>
    <p:sldId id="931" r:id="rId5"/>
    <p:sldId id="940" r:id="rId6"/>
    <p:sldId id="981" r:id="rId7"/>
    <p:sldId id="982" r:id="rId8"/>
    <p:sldId id="966" r:id="rId9"/>
    <p:sldId id="983" r:id="rId10"/>
    <p:sldId id="941" r:id="rId11"/>
    <p:sldId id="984" r:id="rId12"/>
    <p:sldId id="977" r:id="rId13"/>
    <p:sldId id="985" r:id="rId14"/>
    <p:sldId id="967" r:id="rId15"/>
    <p:sldId id="968" r:id="rId16"/>
    <p:sldId id="942" r:id="rId17"/>
    <p:sldId id="969" r:id="rId18"/>
    <p:sldId id="943" r:id="rId19"/>
    <p:sldId id="970" r:id="rId20"/>
    <p:sldId id="987" r:id="rId21"/>
    <p:sldId id="986" r:id="rId22"/>
    <p:sldId id="980" r:id="rId23"/>
    <p:sldId id="972" r:id="rId24"/>
    <p:sldId id="973" r:id="rId25"/>
    <p:sldId id="979" r:id="rId26"/>
    <p:sldId id="971" r:id="rId27"/>
    <p:sldId id="944" r:id="rId28"/>
    <p:sldId id="988" r:id="rId29"/>
    <p:sldId id="989" r:id="rId30"/>
    <p:sldId id="990" r:id="rId31"/>
    <p:sldId id="991" r:id="rId32"/>
    <p:sldId id="992" r:id="rId33"/>
    <p:sldId id="993" r:id="rId34"/>
    <p:sldId id="263" r:id="rId35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T" initials="G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540694"/>
    <a:srgbClr val="6807B9"/>
    <a:srgbClr val="0000CC"/>
    <a:srgbClr val="64C100"/>
    <a:srgbClr val="A60BFE"/>
    <a:srgbClr val="3D046C"/>
    <a:srgbClr val="FF9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7049" autoAdjust="0"/>
  </p:normalViewPr>
  <p:slideViewPr>
    <p:cSldViewPr>
      <p:cViewPr varScale="1">
        <p:scale>
          <a:sx n="47" d="100"/>
          <a:sy n="47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AC351C0-6D6D-4B39-8738-A7C7486B0710}" type="datetimeFigureOut">
              <a:rPr lang="zh-CN" altLang="en-US"/>
              <a:pPr>
                <a:defRPr/>
              </a:pPr>
              <a:t>2018/6/26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4870BEF-24BB-4678-92B8-D9C03FCDED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320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s</a:t>
            </a:r>
            <a:endParaRPr lang="zh-CN" altLang="en-US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B72B6D8C-6458-4548-BD75-3CEE170667F7}" type="slidenum">
              <a:rPr lang="zh-CN" altLang="en-US">
                <a:latin typeface="Calibri" panose="020F0502020204030204" pitchFamily="34" charset="0"/>
              </a:rPr>
              <a:pPr eaLnBrk="1" hangingPunct="1"/>
              <a:t>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3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35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970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177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86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10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08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81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059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86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42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18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3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0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</a:t>
            </a:r>
            <a:r>
              <a:rPr lang="zh-CN" altLang="en-US" dirty="0" smtClean="0"/>
              <a:t>环境，要求</a:t>
            </a:r>
            <a:r>
              <a:rPr lang="en-US" altLang="zh-CN" dirty="0" smtClean="0"/>
              <a:t>1.7.x</a:t>
            </a:r>
          </a:p>
          <a:p>
            <a:r>
              <a:rPr lang="en-US" altLang="zh-CN" dirty="0" smtClean="0"/>
              <a:t>export JAVA_HOME=/</a:t>
            </a:r>
            <a:r>
              <a:rPr lang="en-US" altLang="zh-CN" dirty="0" err="1" smtClean="0"/>
              <a:t>usr</a:t>
            </a:r>
            <a:r>
              <a:rPr lang="en-US" altLang="zh-CN" dirty="0" smtClean="0"/>
              <a:t>/local/jdk1.7.0_71</a:t>
            </a:r>
          </a:p>
          <a:p>
            <a:r>
              <a:rPr lang="en-US" altLang="zh-CN" dirty="0" smtClean="0"/>
              <a:t>export CLASSPATH=.:$JAVA_HOME/lib/dt.jar:$JAVA_HOME/lib/tools.jar</a:t>
            </a:r>
          </a:p>
          <a:p>
            <a:r>
              <a:rPr lang="en-US" altLang="zh-CN" dirty="0" smtClean="0"/>
              <a:t>export PATH=$JAVA_HOME/bin:$PATH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70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8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7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61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0BEF-24BB-4678-92B8-D9C03FCDED1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1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957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9756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00523" y="274639"/>
            <a:ext cx="781877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902891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0704512" y="274639"/>
            <a:ext cx="0" cy="5851525"/>
          </a:xfrm>
          <a:prstGeom prst="line">
            <a:avLst/>
          </a:prstGeom>
          <a:ln w="25400">
            <a:solidFill>
              <a:srgbClr val="64C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2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09600" y="836712"/>
            <a:ext cx="10972800" cy="0"/>
          </a:xfrm>
          <a:prstGeom prst="line">
            <a:avLst/>
          </a:prstGeom>
          <a:ln w="25400">
            <a:solidFill>
              <a:srgbClr val="64C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3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5588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94892"/>
            <a:ext cx="5384800" cy="5131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94890"/>
            <a:ext cx="5384800" cy="51312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09600" y="836712"/>
            <a:ext cx="10972800" cy="0"/>
          </a:xfrm>
          <a:prstGeom prst="line">
            <a:avLst/>
          </a:prstGeom>
          <a:ln w="25400">
            <a:solidFill>
              <a:srgbClr val="64C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9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980728"/>
            <a:ext cx="5386917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1836515"/>
            <a:ext cx="5386917" cy="42896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980728"/>
            <a:ext cx="5389033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1836515"/>
            <a:ext cx="5389033" cy="42896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9600" y="836712"/>
            <a:ext cx="10972800" cy="0"/>
          </a:xfrm>
          <a:prstGeom prst="line">
            <a:avLst/>
          </a:prstGeom>
          <a:ln w="25400">
            <a:solidFill>
              <a:srgbClr val="64C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6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09600" y="836712"/>
            <a:ext cx="10972800" cy="0"/>
          </a:xfrm>
          <a:prstGeom prst="line">
            <a:avLst/>
          </a:prstGeom>
          <a:ln w="25400">
            <a:solidFill>
              <a:srgbClr val="64C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26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ctr"/>
          <a:lstStyle>
            <a:lvl1pPr algn="l">
              <a:defRPr sz="2800" b="1" u="none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086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8952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49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980729"/>
            <a:ext cx="10972800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28" name="Picture 11" descr="E:\公司素材\公司LOGO\白色透明LOGO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6381751"/>
            <a:ext cx="127154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7"/>
          <p:cNvSpPr txBox="1">
            <a:spLocks noChangeArrowheads="1"/>
          </p:cNvSpPr>
          <p:nvPr userDrawn="1"/>
        </p:nvSpPr>
        <p:spPr bwMode="auto">
          <a:xfrm>
            <a:off x="8976321" y="6571954"/>
            <a:ext cx="3202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defRPr/>
            </a:pPr>
            <a:r>
              <a:rPr lang="en-US" altLang="zh-CN" sz="1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© 2015</a:t>
            </a:r>
            <a:r>
              <a:rPr lang="zh-CN" altLang="en-US" sz="1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谷安天下版权所有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7344139" y="6571953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395237E-8500-4FE0-A669-5FCAC893D89F}" type="datetime8">
              <a:rPr lang="en-US" altLang="zh-CN" sz="1100" smtClean="0">
                <a:solidFill>
                  <a:schemeClr val="bg1"/>
                </a:solidFill>
              </a:rPr>
              <a:t>6/26/2018 9:55 AM</a:t>
            </a:fld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2364592" y="6571832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第</a:t>
            </a:r>
            <a:fld id="{37E5D1F4-5835-4861-BEE9-F37CD80E098F}" type="slidenum">
              <a:rPr lang="zh-CN" altLang="en-US" sz="1100" smtClean="0">
                <a:solidFill>
                  <a:schemeClr val="bg1"/>
                </a:solidFill>
              </a:rPr>
              <a:t>‹#›</a:t>
            </a:fld>
            <a:r>
              <a:rPr lang="zh-CN" altLang="en-US" sz="1100" dirty="0">
                <a:solidFill>
                  <a:schemeClr val="bg1"/>
                </a:solidFill>
              </a:rPr>
              <a:t>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u="none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ctrTitle"/>
          </p:nvPr>
        </p:nvSpPr>
        <p:spPr>
          <a:xfrm>
            <a:off x="2711451" y="3728369"/>
            <a:ext cx="6804025" cy="1932879"/>
          </a:xfrm>
        </p:spPr>
        <p:txBody>
          <a:bodyPr/>
          <a:lstStyle/>
          <a:p>
            <a:r>
              <a:rPr lang="zh-CN" altLang="en-US" sz="4800" b="1" dirty="0">
                <a:solidFill>
                  <a:srgbClr val="64C100"/>
                </a:solidFill>
                <a:cs typeface="Adobe 黑体 Std R"/>
              </a:rPr>
              <a:t>中间件安全</a:t>
            </a:r>
            <a:r>
              <a:rPr lang="en-US" altLang="zh-CN" sz="4800" b="1" dirty="0">
                <a:solidFill>
                  <a:srgbClr val="64C100"/>
                </a:solidFill>
                <a:cs typeface="Adobe 黑体 Std R"/>
              </a:rPr>
              <a:t/>
            </a:r>
            <a:br>
              <a:rPr lang="en-US" altLang="zh-CN" sz="4800" b="1" dirty="0">
                <a:solidFill>
                  <a:srgbClr val="64C100"/>
                </a:solidFill>
                <a:cs typeface="Adobe 黑体 Std R"/>
              </a:rPr>
            </a:br>
            <a:r>
              <a:rPr lang="zh-CN" altLang="en-US" sz="3600" b="1" dirty="0">
                <a:solidFill>
                  <a:srgbClr val="64C100"/>
                </a:solidFill>
                <a:cs typeface="Adobe 黑体 Std R"/>
              </a:rPr>
              <a:t> </a:t>
            </a:r>
            <a:r>
              <a:rPr lang="en-US" altLang="zh-CN" sz="3600" b="1" dirty="0">
                <a:solidFill>
                  <a:srgbClr val="64C100"/>
                </a:solidFill>
                <a:cs typeface="Adobe 黑体 Std R"/>
              </a:rPr>
              <a:t/>
            </a:r>
            <a:br>
              <a:rPr lang="en-US" altLang="zh-CN" sz="3600" b="1" dirty="0">
                <a:solidFill>
                  <a:srgbClr val="64C100"/>
                </a:solidFill>
                <a:cs typeface="Adobe 黑体 Std R"/>
              </a:rPr>
            </a:br>
            <a:endParaRPr lang="en-US" sz="3600" b="1" dirty="0">
              <a:solidFill>
                <a:srgbClr val="64C100"/>
              </a:solidFill>
              <a:cs typeface="Adobe 黑体 Std R"/>
            </a:endParaRPr>
          </a:p>
        </p:txBody>
      </p:sp>
      <p:pic>
        <p:nvPicPr>
          <p:cNvPr id="13315" name="Picture 4" descr="E:\公司素材\公司LOGO\透明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5251"/>
            <a:ext cx="1651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8"/>
          <p:cNvSpPr>
            <a:spLocks noChangeArrowheads="1"/>
          </p:cNvSpPr>
          <p:nvPr/>
        </p:nvSpPr>
        <p:spPr bwMode="auto">
          <a:xfrm>
            <a:off x="8185026" y="5877272"/>
            <a:ext cx="2303463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 indent="-127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zh-CN" altLang="en-US" sz="1600" dirty="0">
                <a:solidFill>
                  <a:srgbClr val="32343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 Unicode MS" panose="020B0604020202020204" pitchFamily="34" charset="-122"/>
              </a:rPr>
              <a:t>主讲：</a:t>
            </a:r>
            <a:r>
              <a:rPr lang="en-US" altLang="zh-CN" sz="1600" dirty="0">
                <a:solidFill>
                  <a:srgbClr val="32343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 Unicode MS" panose="020B0604020202020204" pitchFamily="34" charset="-122"/>
              </a:rPr>
              <a:t>Gnosis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20D083-DA8C-4BBD-B457-9CF300D3D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572" y="994386"/>
            <a:ext cx="7524836" cy="54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的安全设置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069CA850-AF13-447E-9E22-C90C80025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942577"/>
            <a:ext cx="7704856" cy="55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/>
          <a:lstStyle/>
          <a:p>
            <a:r>
              <a:rPr lang="en-US" altLang="zh-CN" sz="1800" dirty="0">
                <a:solidFill>
                  <a:srgbClr val="FF0000"/>
                </a:solidFill>
              </a:rPr>
              <a:t>Weblogic </a:t>
            </a:r>
            <a:r>
              <a:rPr lang="zh-CN" altLang="en-US" sz="1800" dirty="0">
                <a:solidFill>
                  <a:srgbClr val="FF0000"/>
                </a:solidFill>
              </a:rPr>
              <a:t>的安全设置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b="1" dirty="0" smtClean="0"/>
              <a:t>四、修改</a:t>
            </a:r>
            <a:r>
              <a:rPr kumimoji="1" lang="zh-CN" altLang="en-US" b="1" dirty="0"/>
              <a:t>用户配置文件</a:t>
            </a:r>
            <a:endParaRPr kumimoji="1" lang="en-US" altLang="zh-CN" b="1" dirty="0"/>
          </a:p>
          <a:p>
            <a:r>
              <a:rPr kumimoji="1" lang="en-US" altLang="zh-CN" sz="2400" dirty="0"/>
              <a:t>1</a:t>
            </a:r>
            <a:r>
              <a:rPr kumimoji="1" lang="zh-CN" altLang="en-US" sz="2400" dirty="0"/>
              <a:t>、使用</a:t>
            </a:r>
            <a:r>
              <a:rPr kumimoji="1" lang="en-US" altLang="zh-CN" sz="2400" dirty="0" err="1"/>
              <a:t>weblogic</a:t>
            </a:r>
            <a:r>
              <a:rPr kumimoji="1" lang="zh-CN" altLang="en-US" sz="2400" dirty="0"/>
              <a:t>用户登陆；</a:t>
            </a:r>
            <a:endParaRPr kumimoji="1" lang="en-US" altLang="zh-CN" sz="2400" dirty="0"/>
          </a:p>
          <a:p>
            <a:r>
              <a:rPr kumimoji="1" lang="en-US" altLang="zh-CN" sz="2400" dirty="0"/>
              <a:t>2</a:t>
            </a:r>
            <a:r>
              <a:rPr kumimoji="1" lang="zh-CN" altLang="en-US" sz="2400" dirty="0"/>
              <a:t>、修改用户家目录添加</a:t>
            </a:r>
            <a:r>
              <a:rPr kumimoji="1" lang="en-US" altLang="zh-CN" sz="2400" dirty="0"/>
              <a:t>JDK</a:t>
            </a:r>
            <a:r>
              <a:rPr kumimoji="1" lang="zh-CN" altLang="en-US" sz="2400" dirty="0"/>
              <a:t>的环境变量</a:t>
            </a:r>
            <a:endParaRPr kumimoji="1" lang="en-US" altLang="zh-CN" sz="2400" dirty="0"/>
          </a:p>
          <a:p>
            <a:r>
              <a:rPr kumimoji="1" lang="zh-CN" altLang="en-US" b="1" dirty="0"/>
              <a:t>五、创建</a:t>
            </a:r>
            <a:r>
              <a:rPr kumimoji="1" lang="en-US" altLang="zh-CN" b="1" dirty="0" err="1"/>
              <a:t>weblogic</a:t>
            </a:r>
            <a:r>
              <a:rPr kumimoji="1" lang="zh-CN" altLang="en-US" b="1" dirty="0"/>
              <a:t>域</a:t>
            </a:r>
            <a:endParaRPr kumimoji="1" lang="en-US" altLang="zh-CN" sz="2400" b="1" dirty="0"/>
          </a:p>
          <a:p>
            <a:r>
              <a:rPr kumimoji="1" lang="en-US" altLang="zh-CN" sz="2400" dirty="0"/>
              <a:t>1</a:t>
            </a:r>
            <a:r>
              <a:rPr kumimoji="1" lang="zh-CN" altLang="en-US" sz="2400" dirty="0"/>
              <a:t>、进入安装目录执行命令</a:t>
            </a:r>
            <a:endParaRPr kumimoji="1" lang="en-US" altLang="zh-CN" sz="2400" dirty="0"/>
          </a:p>
          <a:p>
            <a:r>
              <a:rPr kumimoji="1" lang="en-US" altLang="zh-CN" sz="2400" dirty="0"/>
              <a:t>cd /home/</a:t>
            </a:r>
            <a:r>
              <a:rPr kumimoji="1" lang="en-US" altLang="zh-CN" sz="2400" dirty="0" err="1"/>
              <a:t>weblogic</a:t>
            </a:r>
            <a:r>
              <a:rPr kumimoji="1" lang="en-US" altLang="zh-CN" sz="2400" dirty="0"/>
              <a:t>/Oracle/Middleware/wlserver_12.1/common/bin</a:t>
            </a:r>
          </a:p>
          <a:p>
            <a:r>
              <a:rPr kumimoji="1" lang="en-US" altLang="zh-CN" sz="2400" dirty="0"/>
              <a:t>./config.sh</a:t>
            </a:r>
          </a:p>
          <a:p>
            <a:r>
              <a:rPr kumimoji="1" lang="en-US" altLang="zh-CN" sz="2400" dirty="0"/>
              <a:t>2</a:t>
            </a:r>
            <a:r>
              <a:rPr kumimoji="1" lang="zh-CN" altLang="en-US" sz="2400" dirty="0"/>
              <a:t>、执行命令后弹出如下</a:t>
            </a:r>
            <a:r>
              <a:rPr kumimoji="1" lang="zh-CN" altLang="en-US" sz="2400" dirty="0" smtClean="0"/>
              <a:t>窗口</a:t>
            </a: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67925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的安全设置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D6F0373-D584-416C-9DD1-681809E58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450" y="1556792"/>
            <a:ext cx="1083909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dirty="0"/>
              <a:t>选择</a:t>
            </a:r>
            <a:r>
              <a:rPr kumimoji="1" lang="en-US" altLang="zh-CN" dirty="0"/>
              <a:t>1</a:t>
            </a:r>
            <a:r>
              <a:rPr kumimoji="1" lang="zh-CN" altLang="en-US" dirty="0"/>
              <a:t>创建新的</a:t>
            </a:r>
            <a:r>
              <a:rPr kumimoji="1" lang="en-US" altLang="zh-CN" dirty="0" err="1"/>
              <a:t>weblogic</a:t>
            </a:r>
            <a:r>
              <a:rPr kumimoji="1" lang="zh-CN" altLang="en-US" dirty="0"/>
              <a:t>域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4</a:t>
            </a:r>
            <a:r>
              <a:rPr kumimoji="1" lang="zh-CN" altLang="en-US" dirty="0"/>
              <a:t>、选择</a:t>
            </a:r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Weblogic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Platform</a:t>
            </a:r>
            <a:r>
              <a:rPr kumimoji="1" lang="zh-CN" altLang="en-US" dirty="0"/>
              <a:t> 组件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8EC7F0-EA1D-4567-9F82-8F16648C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1405330"/>
            <a:ext cx="5785379" cy="21754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CD2AE9-99AF-4439-9716-944D44DE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4015359"/>
            <a:ext cx="5785379" cy="212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sz="2400" dirty="0" smtClean="0"/>
              <a:t>选择</a:t>
            </a:r>
            <a:r>
              <a:rPr kumimoji="1" lang="zh-CN" altLang="en-US" sz="2400" dirty="0"/>
              <a:t>默认的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weblogic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service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domain</a:t>
            </a:r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r>
              <a:rPr kumimoji="1" lang="zh-CN" altLang="en-US" sz="2400" dirty="0"/>
              <a:t>输入名称后确认更改，确认后输入域路径</a:t>
            </a:r>
            <a:endParaRPr kumimoji="1" lang="en-US" altLang="zh-CN" sz="2400" dirty="0"/>
          </a:p>
          <a:p>
            <a:r>
              <a:rPr kumimoji="1" lang="zh-CN" altLang="en-US" sz="2400" dirty="0"/>
              <a:t>    例如</a:t>
            </a:r>
            <a:r>
              <a:rPr kumimoji="1" lang="en-US" altLang="zh-CN" sz="2400" dirty="0"/>
              <a:t>:/home/</a:t>
            </a:r>
            <a:r>
              <a:rPr kumimoji="1" lang="en-US" altLang="zh-CN" sz="2400" dirty="0" err="1"/>
              <a:t>weblogic</a:t>
            </a:r>
            <a:r>
              <a:rPr kumimoji="1" lang="en-US" altLang="zh-CN" sz="2400" dirty="0"/>
              <a:t>/domains/</a:t>
            </a: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3600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b="1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227C70-568F-43F9-A8D8-DA8C3D07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484784"/>
            <a:ext cx="8924199" cy="26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kumimoji="1" lang="zh-CN" altLang="en-US" sz="2400" dirty="0" smtClean="0"/>
              <a:t>全部</a:t>
            </a:r>
            <a:r>
              <a:rPr kumimoji="1" lang="zh-CN" altLang="en-US" sz="2400" dirty="0"/>
              <a:t>设置确认后</a:t>
            </a:r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r>
              <a:rPr kumimoji="1" lang="zh-CN" altLang="en-US" sz="2400" dirty="0"/>
              <a:t>选择对应的模式和对应版本的</a:t>
            </a:r>
            <a:r>
              <a:rPr kumimoji="1" lang="en-US" altLang="zh-CN" sz="2400" dirty="0" err="1"/>
              <a:t>jdk</a:t>
            </a:r>
            <a:r>
              <a:rPr kumimoji="1" lang="zh-CN" altLang="en-US" sz="2400" dirty="0"/>
              <a:t>，之后输入该版本</a:t>
            </a:r>
            <a:r>
              <a:rPr kumimoji="1" lang="en-US" altLang="zh-CN" sz="2400" dirty="0" err="1"/>
              <a:t>jdk</a:t>
            </a:r>
            <a:r>
              <a:rPr kumimoji="1" lang="zh-CN" altLang="en-US" sz="2400" dirty="0"/>
              <a:t>的路径</a:t>
            </a:r>
            <a:endParaRPr kumimoji="1" lang="en-US" altLang="zh-CN" sz="2400" dirty="0"/>
          </a:p>
          <a:p>
            <a:endParaRPr kumimoji="1" lang="en-US" altLang="zh-CN" sz="2400" dirty="0"/>
          </a:p>
          <a:p>
            <a:r>
              <a:rPr kumimoji="1" lang="zh-CN" altLang="en-US" sz="2400" dirty="0"/>
              <a:t>设置对应参数，主要包括</a:t>
            </a:r>
            <a:endParaRPr kumimoji="1" lang="en-US" altLang="zh-CN" sz="2400" dirty="0"/>
          </a:p>
          <a:p>
            <a:r>
              <a:rPr kumimoji="1" lang="zh-CN" altLang="en-US" sz="2400" dirty="0"/>
              <a:t>域名称，监听端口，监听的</a:t>
            </a:r>
            <a:r>
              <a:rPr kumimoji="1" lang="en-US" altLang="zh-CN" sz="2400" dirty="0"/>
              <a:t>IP</a:t>
            </a:r>
            <a:r>
              <a:rPr kumimoji="1" lang="zh-CN" altLang="en-US" sz="2400" dirty="0"/>
              <a:t>，</a:t>
            </a:r>
            <a:r>
              <a:rPr kumimoji="1" lang="en-US" altLang="zh-CN" sz="2400" dirty="0"/>
              <a:t>SSL</a:t>
            </a:r>
            <a:r>
              <a:rPr kumimoji="1" lang="zh-CN" altLang="en-US" sz="2400" dirty="0"/>
              <a:t>监听端口，是否已启用</a:t>
            </a:r>
            <a:r>
              <a:rPr kumimoji="1" lang="en-US" altLang="zh-CN" sz="2400" dirty="0"/>
              <a:t>SSL</a:t>
            </a:r>
          </a:p>
          <a:p>
            <a:r>
              <a:rPr kumimoji="1" lang="zh-CN" altLang="en-US" sz="2400" dirty="0"/>
              <a:t>如果想修改上述参数可以直接通过该参数的数字编号进行修改。如果上述参数都已经配置正确，确认后创建完成。</a:t>
            </a:r>
            <a:endParaRPr kumimoji="1" lang="en-US" altLang="zh-CN" sz="2400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97606F-C0AA-40E0-AF37-3B5420C4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954242"/>
            <a:ext cx="5865674" cy="21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sz="2400" dirty="0"/>
              <a:t>修改配置参数</a:t>
            </a:r>
            <a:endParaRPr kumimoji="1" lang="en-US" altLang="zh-CN" sz="2400" dirty="0"/>
          </a:p>
          <a:p>
            <a:r>
              <a:rPr kumimoji="1" lang="en-US" altLang="zh-CN" sz="2400" dirty="0" smtClean="0"/>
              <a:t>        WebLogic</a:t>
            </a:r>
            <a:r>
              <a:rPr kumimoji="1" lang="zh-CN" altLang="en-US" sz="2400" dirty="0"/>
              <a:t>的</a:t>
            </a:r>
            <a:r>
              <a:rPr kumimoji="1" lang="zh-CN" altLang="en-US" sz="2400" dirty="0" smtClean="0"/>
              <a:t>域配置文件为新</a:t>
            </a:r>
            <a:r>
              <a:rPr kumimoji="1" lang="zh-CN" altLang="en-US" sz="2400" dirty="0"/>
              <a:t>建域路径下</a:t>
            </a:r>
            <a:r>
              <a:rPr kumimoji="1" lang="zh-CN" altLang="en-US" sz="2400" dirty="0" smtClean="0"/>
              <a:t>的</a:t>
            </a:r>
            <a:r>
              <a:rPr kumimoji="1" lang="en-US" altLang="zh-CN" sz="2400" dirty="0" err="1" smtClean="0"/>
              <a:t>config</a:t>
            </a:r>
            <a:r>
              <a:rPr kumimoji="1" lang="en-US" altLang="zh-CN" sz="2400" dirty="0" smtClean="0"/>
              <a:t>/</a:t>
            </a:r>
            <a:r>
              <a:rPr kumimoji="1" lang="en-US" altLang="zh-CN" sz="2400" dirty="0" err="1" smtClean="0"/>
              <a:t>config.xml</a:t>
            </a:r>
            <a:r>
              <a:rPr kumimoji="1" lang="zh-CN" altLang="en-US" sz="2400" dirty="0" smtClean="0"/>
              <a:t>文件。一般墙况下需要修改</a:t>
            </a:r>
            <a:r>
              <a:rPr kumimoji="1" lang="zh-CN" altLang="en-US" sz="2400" dirty="0"/>
              <a:t>的内容如下：</a:t>
            </a:r>
            <a:endParaRPr kumimoji="1" lang="en-US" altLang="zh-CN" sz="2400" dirty="0"/>
          </a:p>
          <a:p>
            <a:pPr lvl="1"/>
            <a:r>
              <a:rPr kumimoji="1" lang="en-US" altLang="zh-CN" dirty="0"/>
              <a:t>&lt;app-deployment</a:t>
            </a:r>
            <a:r>
              <a:rPr kumimoji="1" lang="en-US" altLang="zh-CN" dirty="0" smtClean="0"/>
              <a:t>&gt;</a:t>
            </a:r>
          </a:p>
          <a:p>
            <a:pPr lvl="2"/>
            <a:r>
              <a:rPr kumimoji="1" lang="en-US" altLang="zh-CN" sz="2400" dirty="0" smtClean="0"/>
              <a:t>&lt;</a:t>
            </a:r>
            <a:r>
              <a:rPr kumimoji="1" lang="en-US" altLang="zh-CN" sz="2400" dirty="0"/>
              <a:t>name&gt;</a:t>
            </a:r>
            <a:r>
              <a:rPr kumimoji="1" lang="en-US" altLang="zh-CN" sz="2400" dirty="0" err="1"/>
              <a:t>AdminServer</a:t>
            </a:r>
            <a:r>
              <a:rPr kumimoji="1" lang="en-US" altLang="zh-CN" sz="2400" dirty="0"/>
              <a:t>&lt;/name</a:t>
            </a:r>
            <a:r>
              <a:rPr kumimoji="1" lang="en-US" altLang="zh-CN" sz="2400" dirty="0" smtClean="0"/>
              <a:t>&gt;	</a:t>
            </a:r>
          </a:p>
          <a:p>
            <a:pPr lvl="2"/>
            <a:r>
              <a:rPr kumimoji="1" lang="en-US" altLang="zh-CN" sz="2400" dirty="0" smtClean="0"/>
              <a:t>&lt;</a:t>
            </a:r>
            <a:r>
              <a:rPr kumimoji="1" lang="en-US" altLang="zh-CN" sz="2400" dirty="0"/>
              <a:t>target&gt;</a:t>
            </a:r>
            <a:r>
              <a:rPr kumimoji="1" lang="en-US" altLang="zh-CN" sz="2400" dirty="0" err="1"/>
              <a:t>AdminServer</a:t>
            </a:r>
            <a:r>
              <a:rPr kumimoji="1" lang="en-US" altLang="zh-CN" sz="2400" dirty="0"/>
              <a:t>&lt;/target</a:t>
            </a:r>
            <a:r>
              <a:rPr kumimoji="1" lang="en-US" altLang="zh-CN" sz="2400" dirty="0" smtClean="0"/>
              <a:t>&gt;</a:t>
            </a:r>
          </a:p>
          <a:p>
            <a:pPr lvl="2"/>
            <a:r>
              <a:rPr kumimoji="1" lang="en-US" altLang="zh-CN" sz="2400" dirty="0" smtClean="0"/>
              <a:t>&lt;</a:t>
            </a:r>
            <a:r>
              <a:rPr kumimoji="1" lang="en-US" altLang="zh-CN" sz="2400" dirty="0"/>
              <a:t>module-type&gt;war&lt;/</a:t>
            </a:r>
            <a:r>
              <a:rPr kumimoji="1" lang="en-US" altLang="zh-CN" sz="2400" dirty="0" smtClean="0"/>
              <a:t>module-type&gt;</a:t>
            </a:r>
          </a:p>
          <a:p>
            <a:pPr lvl="2"/>
            <a:r>
              <a:rPr kumimoji="1" lang="en-US" altLang="zh-CN" sz="2400" dirty="0" smtClean="0"/>
              <a:t>&lt;source-path</a:t>
            </a:r>
            <a:r>
              <a:rPr kumimoji="1" lang="en-US" altLang="zh-CN" sz="2400" dirty="0"/>
              <a:t>&gt;/home/</a:t>
            </a:r>
            <a:r>
              <a:rPr kumimoji="1" lang="en-US" altLang="zh-CN" sz="2400" dirty="0" err="1"/>
              <a:t>weblogic</a:t>
            </a:r>
            <a:r>
              <a:rPr kumimoji="1" lang="en-US" altLang="zh-CN" sz="2400" dirty="0"/>
              <a:t>/domains/app&lt;/source-path</a:t>
            </a:r>
            <a:r>
              <a:rPr kumimoji="1" lang="en-US" altLang="zh-CN" sz="2400" dirty="0" smtClean="0"/>
              <a:t>&gt;</a:t>
            </a:r>
          </a:p>
          <a:p>
            <a:pPr lvl="2"/>
            <a:r>
              <a:rPr kumimoji="1" lang="en-US" altLang="zh-CN" sz="2400" dirty="0" smtClean="0"/>
              <a:t>&lt;</a:t>
            </a:r>
            <a:r>
              <a:rPr kumimoji="1" lang="en-US" altLang="zh-CN" sz="2400" dirty="0"/>
              <a:t>plan-</a:t>
            </a:r>
            <a:r>
              <a:rPr kumimoji="1" lang="en-US" altLang="zh-CN" sz="2400" dirty="0" err="1"/>
              <a:t>dir</a:t>
            </a:r>
            <a:r>
              <a:rPr kumimoji="1" lang="en-US" altLang="zh-CN" sz="2400" dirty="0"/>
              <a:t>&gt;/home/</a:t>
            </a:r>
            <a:r>
              <a:rPr kumimoji="1" lang="en-US" altLang="zh-CN" sz="2400" dirty="0" err="1"/>
              <a:t>weblogic</a:t>
            </a:r>
            <a:r>
              <a:rPr kumimoji="1" lang="en-US" altLang="zh-CN" sz="2400" dirty="0"/>
              <a:t>/domains/plan&lt;/plan-</a:t>
            </a:r>
            <a:r>
              <a:rPr kumimoji="1" lang="en-US" altLang="zh-CN" sz="2400" dirty="0" err="1"/>
              <a:t>dir</a:t>
            </a:r>
            <a:r>
              <a:rPr kumimoji="1" lang="en-US" altLang="zh-CN" sz="2400" dirty="0" smtClean="0"/>
              <a:t>&gt;</a:t>
            </a:r>
          </a:p>
          <a:p>
            <a:pPr lvl="2"/>
            <a:r>
              <a:rPr kumimoji="1" lang="en-US" altLang="zh-CN" sz="2400" dirty="0" smtClean="0"/>
              <a:t>&lt;</a:t>
            </a:r>
            <a:r>
              <a:rPr kumimoji="1" lang="en-US" altLang="zh-CN" sz="2400" dirty="0"/>
              <a:t>plan-path&gt;/home/</a:t>
            </a:r>
            <a:r>
              <a:rPr kumimoji="1" lang="en-US" altLang="zh-CN" sz="2400" dirty="0" err="1"/>
              <a:t>weblogic</a:t>
            </a:r>
            <a:r>
              <a:rPr kumimoji="1" lang="en-US" altLang="zh-CN" sz="2400" dirty="0"/>
              <a:t>/domain/app/plan.xml&lt;/plan-path</a:t>
            </a:r>
            <a:r>
              <a:rPr kumimoji="1" lang="en-US" altLang="zh-CN" sz="2400" dirty="0" smtClean="0"/>
              <a:t>&gt;</a:t>
            </a:r>
          </a:p>
          <a:p>
            <a:pPr lvl="2"/>
            <a:r>
              <a:rPr kumimoji="1" lang="en-US" altLang="zh-CN" sz="2400" dirty="0" smtClean="0"/>
              <a:t>&lt;</a:t>
            </a:r>
            <a:r>
              <a:rPr kumimoji="1" lang="en-US" altLang="zh-CN" sz="2400" dirty="0"/>
              <a:t>security-</a:t>
            </a:r>
            <a:r>
              <a:rPr kumimoji="1" lang="en-US" altLang="zh-CN" sz="2400" dirty="0" err="1"/>
              <a:t>dd</a:t>
            </a:r>
            <a:r>
              <a:rPr kumimoji="1" lang="en-US" altLang="zh-CN" sz="2400" dirty="0"/>
              <a:t>-model&gt;</a:t>
            </a:r>
            <a:r>
              <a:rPr kumimoji="1" lang="en-US" altLang="zh-CN" sz="2400" dirty="0" err="1"/>
              <a:t>DDOnly</a:t>
            </a:r>
            <a:r>
              <a:rPr kumimoji="1" lang="en-US" altLang="zh-CN" sz="2400" dirty="0"/>
              <a:t>&lt;/security-</a:t>
            </a:r>
            <a:r>
              <a:rPr kumimoji="1" lang="en-US" altLang="zh-CN" sz="2400" dirty="0" err="1"/>
              <a:t>dd</a:t>
            </a:r>
            <a:r>
              <a:rPr kumimoji="1" lang="en-US" altLang="zh-CN" sz="2400" dirty="0"/>
              <a:t>-model</a:t>
            </a:r>
            <a:r>
              <a:rPr kumimoji="1" lang="en-US" altLang="zh-CN" sz="2400" dirty="0" smtClean="0"/>
              <a:t>&gt;</a:t>
            </a:r>
          </a:p>
          <a:p>
            <a:pPr lvl="1"/>
            <a:r>
              <a:rPr kumimoji="1" lang="en-US" altLang="zh-CN" dirty="0" smtClean="0"/>
              <a:t>&lt;/</a:t>
            </a:r>
            <a:r>
              <a:rPr kumimoji="1" lang="en-US" altLang="zh-CN" dirty="0"/>
              <a:t>app-deployment&gt;</a:t>
            </a:r>
            <a:endParaRPr kumimoji="1" lang="zh-CN" altLang="en-US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sz="2400" dirty="0" smtClean="0"/>
              <a:t>域的配置文件是</a:t>
            </a:r>
            <a:r>
              <a:rPr kumimoji="1" lang="en-US" altLang="zh-CN" sz="2400" dirty="0" smtClean="0"/>
              <a:t>/domains/DOMAIN_NAME/</a:t>
            </a:r>
            <a:r>
              <a:rPr kumimoji="1" lang="en-US" altLang="zh-CN" sz="2400" dirty="0" err="1" smtClean="0"/>
              <a:t>conf</a:t>
            </a:r>
            <a:r>
              <a:rPr kumimoji="1" lang="en-US" altLang="zh-CN" sz="2400" dirty="0" smtClean="0"/>
              <a:t>/</a:t>
            </a:r>
            <a:r>
              <a:rPr kumimoji="1" lang="en-US" altLang="zh-CN" sz="2400" dirty="0" err="1" smtClean="0"/>
              <a:t>config.xml</a:t>
            </a:r>
            <a:r>
              <a:rPr kumimoji="1" lang="zh-CN" altLang="en-US" sz="2400" dirty="0" smtClean="0"/>
              <a:t>。</a:t>
            </a:r>
            <a:r>
              <a:rPr kumimoji="1" lang="zh-CN" altLang="en-US" sz="2400" dirty="0"/>
              <a:t>它用于指定域的名称以及域中每个服务器实例、集群、资源和服务的配置参数设置。常用到的参数有：</a:t>
            </a:r>
            <a:endParaRPr kumimoji="1" lang="en-US" altLang="zh-CN" sz="2400" dirty="0"/>
          </a:p>
          <a:p>
            <a:pPr lvl="1"/>
            <a:r>
              <a:rPr kumimoji="1" lang="en-US" altLang="zh-CN" dirty="0" err="1"/>
              <a:t>compilerSupportsEncoding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	</a:t>
            </a:r>
            <a:r>
              <a:rPr kumimoji="1" lang="zh-CN" altLang="en-US" dirty="0" smtClean="0"/>
              <a:t>支持</a:t>
            </a:r>
            <a:r>
              <a:rPr kumimoji="1" lang="zh-CN" altLang="en-US" dirty="0"/>
              <a:t>使用字符集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encoding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				</a:t>
            </a:r>
            <a:r>
              <a:rPr kumimoji="1" lang="zh-CN" altLang="en-US" dirty="0" smtClean="0"/>
              <a:t>指定</a:t>
            </a:r>
            <a:r>
              <a:rPr kumimoji="1" lang="en-US" altLang="zh-CN" dirty="0" err="1"/>
              <a:t>jsp</a:t>
            </a:r>
            <a:r>
              <a:rPr kumimoji="1" lang="zh-CN" altLang="en-US" dirty="0"/>
              <a:t>文件的默认字符集，例如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							gb2312</a:t>
            </a:r>
            <a:endParaRPr kumimoji="1" lang="en-US" altLang="zh-CN" dirty="0"/>
          </a:p>
          <a:p>
            <a:pPr lvl="1"/>
            <a:r>
              <a:rPr kumimoji="1" lang="en-US" altLang="zh-CN" dirty="0" err="1" smtClean="0"/>
              <a:t>vervose</a:t>
            </a:r>
            <a:r>
              <a:rPr kumimoji="1" lang="en-US" altLang="zh-CN" dirty="0" smtClean="0"/>
              <a:t>				</a:t>
            </a:r>
            <a:r>
              <a:rPr kumimoji="1" lang="zh-CN" altLang="en-US" dirty="0" smtClean="0"/>
              <a:t>是否</a:t>
            </a:r>
            <a:r>
              <a:rPr kumimoji="1" lang="zh-CN" altLang="en-US" dirty="0"/>
              <a:t>将调试信息输出到浏览器和日志</a:t>
            </a:r>
            <a:endParaRPr kumimoji="1" lang="en-US" altLang="zh-CN" dirty="0"/>
          </a:p>
          <a:p>
            <a:pPr lvl="1"/>
            <a:r>
              <a:rPr kumimoji="1" lang="en-US" altLang="zh-CN" dirty="0" err="1"/>
              <a:t>keepgenerated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			</a:t>
            </a:r>
            <a:r>
              <a:rPr kumimoji="1" lang="zh-CN" altLang="en-US" dirty="0" smtClean="0"/>
              <a:t>是否</a:t>
            </a:r>
            <a:r>
              <a:rPr kumimoji="1" lang="zh-CN" altLang="en-US" dirty="0"/>
              <a:t>让编译</a:t>
            </a:r>
            <a:r>
              <a:rPr kumimoji="1" lang="en-US" altLang="zh-CN" dirty="0" err="1"/>
              <a:t>jsp</a:t>
            </a:r>
            <a:r>
              <a:rPr kumimoji="1" lang="zh-CN" altLang="en-US" dirty="0"/>
              <a:t>文件产生的</a:t>
            </a:r>
            <a:r>
              <a:rPr kumimoji="1" lang="en-US" altLang="zh-CN" dirty="0"/>
              <a:t>.java</a:t>
            </a:r>
            <a:r>
              <a:rPr kumimoji="1" lang="zh-CN" altLang="en-US" dirty="0"/>
              <a:t>文件</a:t>
            </a:r>
            <a:r>
              <a:rPr kumimoji="1" lang="zh-CN" altLang="en-US" dirty="0" smtClean="0"/>
              <a:t>持</a:t>
            </a:r>
            <a:r>
              <a:rPr kumimoji="1" lang="en-US" altLang="zh-CN" dirty="0" smtClean="0"/>
              <a:t>						</a:t>
            </a:r>
            <a:r>
              <a:rPr kumimoji="1" lang="zh-CN" altLang="en-US" dirty="0" smtClean="0"/>
              <a:t>续存在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Page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 </a:t>
            </a:r>
            <a:r>
              <a:rPr kumimoji="1" lang="en-US" altLang="zh-CN" dirty="0"/>
              <a:t>Check Seconds </a:t>
            </a:r>
            <a:r>
              <a:rPr kumimoji="1" lang="en-US" altLang="zh-CN" dirty="0" smtClean="0"/>
              <a:t>		</a:t>
            </a:r>
            <a:r>
              <a:rPr kumimoji="1" lang="zh-CN" altLang="en-US" dirty="0" smtClean="0"/>
              <a:t>以</a:t>
            </a:r>
            <a:r>
              <a:rPr kumimoji="1" lang="zh-CN" altLang="en-US" dirty="0"/>
              <a:t>秒为单位检查</a:t>
            </a:r>
            <a:r>
              <a:rPr kumimoji="1" lang="en-US" altLang="zh-CN" dirty="0" err="1"/>
              <a:t>jsp</a:t>
            </a:r>
            <a:r>
              <a:rPr kumimoji="1" lang="zh-CN" altLang="en-US" dirty="0"/>
              <a:t>文件是否有变化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Precompile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				</a:t>
            </a:r>
            <a:r>
              <a:rPr kumimoji="1" lang="zh-CN" altLang="en-US" dirty="0" smtClean="0"/>
              <a:t>在</a:t>
            </a:r>
            <a:r>
              <a:rPr kumimoji="1" lang="en-US" altLang="zh-CN" dirty="0"/>
              <a:t>Weblogic</a:t>
            </a:r>
            <a:r>
              <a:rPr kumimoji="1" lang="zh-CN" altLang="en-US" dirty="0"/>
              <a:t>服务器启动时编译所有</a:t>
            </a:r>
            <a:r>
              <a:rPr kumimoji="1" lang="en-US" altLang="zh-CN" dirty="0" err="1"/>
              <a:t>jsp</a:t>
            </a:r>
            <a:endParaRPr kumimoji="1" lang="en-US" altLang="zh-CN" dirty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        </a:t>
            </a:r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47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en-US" altLang="zh-CN" sz="2400" dirty="0"/>
              <a:t>Weblogic</a:t>
            </a:r>
            <a:r>
              <a:rPr kumimoji="1" lang="zh-CN" altLang="en-US" sz="2400" dirty="0" smtClean="0"/>
              <a:t>目录结构  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/bea                                      </a:t>
            </a:r>
            <a:r>
              <a:rPr lang="is-IS" altLang="zh-CN" sz="1200" dirty="0" smtClean="0"/>
              <a:t>	bea</a:t>
            </a:r>
            <a:r>
              <a:rPr lang="zh-CN" altLang="is-IS" sz="1200" dirty="0"/>
              <a:t>的主目录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</a:t>
            </a:r>
            <a:r>
              <a:rPr lang="is-IS" altLang="zh-CN" sz="1200" dirty="0" smtClean="0"/>
              <a:t>jdkXXX.XX</a:t>
            </a:r>
            <a:r>
              <a:rPr lang="is-IS" altLang="zh-CN" sz="1200" dirty="0"/>
              <a:t>      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预打包的</a:t>
            </a:r>
            <a:r>
              <a:rPr lang="is-IS" altLang="zh-CN" sz="1200" dirty="0" smtClean="0"/>
              <a:t>JDK/jre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</a:t>
            </a:r>
            <a:r>
              <a:rPr lang="is-IS" altLang="zh-CN" sz="1200" dirty="0" smtClean="0"/>
              <a:t>jrockitXXX.XXXX</a:t>
            </a:r>
            <a:r>
              <a:rPr lang="is-IS" altLang="zh-CN" sz="1200" dirty="0"/>
              <a:t>            	</a:t>
            </a:r>
            <a:r>
              <a:rPr lang="zh-CN" altLang="is-IS" sz="1200" dirty="0" smtClean="0"/>
              <a:t>预打包</a:t>
            </a:r>
            <a:r>
              <a:rPr lang="zh-CN" altLang="is-IS" sz="1200" dirty="0"/>
              <a:t>的</a:t>
            </a:r>
            <a:r>
              <a:rPr lang="is-IS" altLang="zh-CN" sz="1200" dirty="0" smtClean="0"/>
              <a:t>jrockit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|-/logs           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安装</a:t>
            </a:r>
            <a:r>
              <a:rPr lang="is-IS" altLang="zh-CN" sz="1200" dirty="0"/>
              <a:t>bea</a:t>
            </a:r>
            <a:r>
              <a:rPr lang="zh-CN" altLang="is-IS" sz="1200" dirty="0"/>
              <a:t>产品的历史记录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|-/utils          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附加</a:t>
            </a:r>
            <a:r>
              <a:rPr lang="zh-CN" altLang="is-IS" sz="1200" dirty="0"/>
              <a:t>的</a:t>
            </a:r>
            <a:r>
              <a:rPr lang="is-IS" altLang="zh-CN" sz="1200" dirty="0"/>
              <a:t>/</a:t>
            </a:r>
            <a:r>
              <a:rPr lang="zh-CN" altLang="is-IS" sz="1200" dirty="0"/>
              <a:t>工具</a:t>
            </a:r>
            <a:r>
              <a:rPr lang="is-IS" altLang="zh-CN" sz="1200" dirty="0"/>
              <a:t>jar</a:t>
            </a:r>
            <a:r>
              <a:rPr lang="zh-CN" altLang="is-IS" sz="1200" dirty="0"/>
              <a:t>文件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|-/weblogic81                           </a:t>
            </a:r>
            <a:r>
              <a:rPr lang="is-IS" altLang="zh-CN" sz="1200" dirty="0" smtClean="0"/>
              <a:t>	weblogic </a:t>
            </a:r>
            <a:r>
              <a:rPr lang="is-IS" altLang="zh-CN" sz="1200" dirty="0"/>
              <a:t>server</a:t>
            </a:r>
            <a:r>
              <a:rPr lang="zh-CN" altLang="is-IS" sz="1200" dirty="0"/>
              <a:t>的根目录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|-common 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含有</a:t>
            </a:r>
            <a:r>
              <a:rPr lang="zh-CN" altLang="is-IS" sz="1200" dirty="0"/>
              <a:t>被</a:t>
            </a:r>
            <a:r>
              <a:rPr lang="is-IS" altLang="zh-CN" sz="1200" dirty="0"/>
              <a:t>weblogic server</a:t>
            </a:r>
            <a:r>
              <a:rPr lang="zh-CN" altLang="is-IS" sz="1200" dirty="0"/>
              <a:t>组件所共享的文件包括环境脚本模板文件评估软件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|-javelin                      </a:t>
            </a:r>
            <a:r>
              <a:rPr lang="is-IS" altLang="zh-CN" sz="1200" dirty="0" smtClean="0"/>
              <a:t>	workshop</a:t>
            </a:r>
            <a:r>
              <a:rPr lang="zh-CN" altLang="is-IS" sz="1200" dirty="0"/>
              <a:t>使用的</a:t>
            </a:r>
            <a:r>
              <a:rPr lang="is-IS" altLang="zh-CN" sz="1200" dirty="0"/>
              <a:t>java/jsp</a:t>
            </a:r>
            <a:r>
              <a:rPr lang="zh-CN" altLang="is-IS" sz="1200" dirty="0"/>
              <a:t>编译器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|-samples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含有</a:t>
            </a:r>
            <a:r>
              <a:rPr lang="zh-CN" altLang="is-IS" sz="1200" dirty="0"/>
              <a:t>示例代码和资源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     |-server</a:t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|-config</a:t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    |-examples     </a:t>
            </a:r>
            <a:r>
              <a:rPr lang="is-IS" altLang="zh-CN" sz="1200" dirty="0" smtClean="0"/>
              <a:t>	weblogic </a:t>
            </a:r>
            <a:r>
              <a:rPr lang="is-IS" altLang="zh-CN" sz="1200" dirty="0"/>
              <a:t>server</a:t>
            </a:r>
            <a:r>
              <a:rPr lang="zh-CN" altLang="is-IS" sz="1200" dirty="0"/>
              <a:t>示例应用和组件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    --petstore     </a:t>
            </a:r>
            <a:r>
              <a:rPr lang="is-IS" altLang="zh-CN" sz="1200" dirty="0" smtClean="0"/>
              <a:t>	sun </a:t>
            </a:r>
            <a:r>
              <a:rPr lang="is-IS" altLang="zh-CN" sz="1200" dirty="0"/>
              <a:t>j2ee pet store</a:t>
            </a:r>
            <a:r>
              <a:rPr lang="zh-CN" altLang="is-IS" sz="1200" dirty="0"/>
              <a:t>应用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|-eval</a:t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    |-pointbase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含有</a:t>
            </a:r>
            <a:r>
              <a:rPr lang="is-IS" altLang="zh-CN" sz="1200" dirty="0"/>
              <a:t>pointbase</a:t>
            </a:r>
            <a:r>
              <a:rPr lang="zh-CN" altLang="is-IS" sz="1200" dirty="0"/>
              <a:t>数据库的评估版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</a:t>
            </a:r>
            <a:r>
              <a:rPr lang="zh-CN" altLang="is-IS" sz="1200" dirty="0"/>
              <a:t>－</a:t>
            </a:r>
            <a:r>
              <a:rPr lang="is-IS" altLang="zh-CN" sz="1200" dirty="0"/>
              <a:t>src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含有</a:t>
            </a:r>
            <a:r>
              <a:rPr lang="is-IS" altLang="zh-CN" sz="1200" dirty="0"/>
              <a:t>petstore</a:t>
            </a:r>
            <a:r>
              <a:rPr lang="zh-CN" altLang="is-IS" sz="1200" dirty="0"/>
              <a:t>和与</a:t>
            </a:r>
            <a:r>
              <a:rPr lang="is-IS" altLang="zh-CN" sz="1200" dirty="0"/>
              <a:t>weblogic  server</a:t>
            </a:r>
            <a:r>
              <a:rPr lang="zh-CN" altLang="is-IS" sz="1200" dirty="0"/>
              <a:t>一起安装的示例的源代码和文件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    |-examples</a:t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|    --petstore</a:t>
            </a:r>
            <a:br>
              <a:rPr lang="is-IS" altLang="zh-CN" sz="1200" dirty="0"/>
            </a:br>
            <a:r>
              <a:rPr lang="is-IS" altLang="zh-CN" sz="1200" dirty="0"/>
              <a:t>   |        |          --stage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含有</a:t>
            </a:r>
            <a:r>
              <a:rPr lang="zh-CN" altLang="is-IS" sz="1200" dirty="0"/>
              <a:t>示例域部署前的客户和服务器类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|-server                       </a:t>
            </a:r>
            <a:r>
              <a:rPr lang="is-IS" altLang="zh-CN" sz="1200" dirty="0" smtClean="0"/>
              <a:t>	weblogic </a:t>
            </a:r>
            <a:r>
              <a:rPr lang="is-IS" altLang="zh-CN" sz="1200" dirty="0"/>
              <a:t>server </a:t>
            </a:r>
            <a:r>
              <a:rPr lang="zh-CN" altLang="is-IS" sz="1200" dirty="0"/>
              <a:t>程序文件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|-uninstall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用于</a:t>
            </a:r>
            <a:r>
              <a:rPr lang="zh-CN" altLang="is-IS" sz="1200" dirty="0"/>
              <a:t>卸载</a:t>
            </a:r>
            <a:r>
              <a:rPr lang="is-IS" altLang="zh-CN" sz="1200" dirty="0"/>
              <a:t>weblogic server</a:t>
            </a:r>
            <a:r>
              <a:rPr lang="zh-CN" altLang="is-IS" sz="1200" dirty="0"/>
              <a:t>的代码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        </a:t>
            </a:r>
            <a:r>
              <a:rPr lang="zh-CN" altLang="is-IS" sz="1200" dirty="0"/>
              <a:t>－</a:t>
            </a:r>
            <a:r>
              <a:rPr lang="is-IS" altLang="zh-CN" sz="1200" dirty="0"/>
              <a:t>-workshop                   </a:t>
            </a:r>
            <a:r>
              <a:rPr lang="is-IS" altLang="zh-CN" sz="1200" dirty="0" smtClean="0"/>
              <a:t>	weblogic </a:t>
            </a:r>
            <a:r>
              <a:rPr lang="is-IS" altLang="zh-CN" sz="1200" dirty="0"/>
              <a:t>workshop</a:t>
            </a:r>
            <a:r>
              <a:rPr lang="zh-CN" altLang="is-IS" sz="1200" dirty="0"/>
              <a:t>应用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|-/license.bea    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许可</a:t>
            </a:r>
            <a:r>
              <a:rPr lang="zh-CN" altLang="is-IS" sz="1200" dirty="0"/>
              <a:t>文件（</a:t>
            </a:r>
            <a:r>
              <a:rPr lang="is-IS" altLang="zh-CN" sz="1200" dirty="0"/>
              <a:t>xml</a:t>
            </a:r>
            <a:r>
              <a:rPr lang="zh-CN" altLang="is-IS" sz="1200" dirty="0"/>
              <a:t>格式文件，购买后需要覆盖这个文件）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|-/registry.xml                         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所有</a:t>
            </a:r>
            <a:r>
              <a:rPr lang="zh-CN" altLang="is-IS" sz="1200" dirty="0"/>
              <a:t>安装</a:t>
            </a:r>
            <a:r>
              <a:rPr lang="is-IS" altLang="zh-CN" sz="1200" dirty="0"/>
              <a:t>bea</a:t>
            </a:r>
            <a:r>
              <a:rPr lang="zh-CN" altLang="is-IS" sz="1200" dirty="0"/>
              <a:t>产品的记录文件</a:t>
            </a:r>
            <a:r>
              <a:rPr lang="is-IS" altLang="zh-CN" sz="1200" dirty="0"/>
              <a:t/>
            </a:r>
            <a:br>
              <a:rPr lang="is-IS" altLang="zh-CN" sz="1200" dirty="0"/>
            </a:br>
            <a:r>
              <a:rPr lang="is-IS" altLang="zh-CN" sz="1200" dirty="0"/>
              <a:t>   </a:t>
            </a:r>
            <a:r>
              <a:rPr lang="zh-CN" altLang="is-IS" sz="1200" dirty="0"/>
              <a:t>－</a:t>
            </a:r>
            <a:r>
              <a:rPr lang="is-IS" altLang="zh-CN" sz="1200" dirty="0"/>
              <a:t>-/updatelicense.cmd        </a:t>
            </a:r>
            <a:r>
              <a:rPr lang="is-IS" altLang="zh-CN" sz="1200" dirty="0" smtClean="0"/>
              <a:t>	</a:t>
            </a:r>
            <a:r>
              <a:rPr lang="zh-CN" altLang="is-IS" sz="1200" dirty="0" smtClean="0"/>
              <a:t>更新</a:t>
            </a:r>
            <a:r>
              <a:rPr lang="is-IS" altLang="zh-CN" sz="1200" dirty="0"/>
              <a:t>license.bea</a:t>
            </a:r>
            <a:r>
              <a:rPr lang="zh-CN" altLang="is-IS" sz="1200" dirty="0"/>
              <a:t>文件</a:t>
            </a:r>
            <a:endParaRPr kumimoji="1" lang="en-US" altLang="zh-CN" sz="1200" dirty="0"/>
          </a:p>
          <a:p>
            <a:endParaRPr kumimoji="1"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5273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4.1.4 </a:t>
            </a:r>
            <a:r>
              <a:rPr lang="en-US" altLang="zh-CN" sz="2800" b="1" dirty="0"/>
              <a:t>Weblogic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的安全设置</a:t>
            </a: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en-US" altLang="zh-CN" dirty="0" err="1">
                <a:solidFill>
                  <a:srgbClr val="FF0000"/>
                </a:solidFill>
              </a:rPr>
              <a:t>Weblogic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zh-CN" altLang="en-US" dirty="0">
                <a:solidFill>
                  <a:srgbClr val="FF0000"/>
                </a:solidFill>
              </a:rPr>
              <a:t>的漏洞利用与防范</a:t>
            </a: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的日志审计方法 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dirty="0"/>
              <a:t>Weblogic</a:t>
            </a:r>
            <a:r>
              <a:rPr kumimoji="1" lang="zh-CN" altLang="en-US" sz="2400" dirty="0"/>
              <a:t>目录结构</a:t>
            </a:r>
            <a:endParaRPr lang="de-DE" altLang="zh-CN" sz="2400" dirty="0" smtClean="0"/>
          </a:p>
          <a:p>
            <a:r>
              <a:rPr lang="de-DE" altLang="zh-CN" sz="1200" dirty="0" smtClean="0"/>
              <a:t>Domain</a:t>
            </a:r>
            <a:r>
              <a:rPr lang="zh-CN" altLang="de-DE" sz="1200" dirty="0"/>
              <a:t>目录结构</a:t>
            </a:r>
            <a:r>
              <a:rPr lang="de-DE" altLang="zh-CN" sz="1200" dirty="0"/>
              <a:t/>
            </a:r>
            <a:br>
              <a:rPr lang="de-DE" altLang="zh-CN" sz="1200" dirty="0"/>
            </a:br>
            <a:r>
              <a:rPr lang="de-DE" altLang="zh-CN" sz="1200" dirty="0"/>
              <a:t>   |-/</a:t>
            </a:r>
            <a:r>
              <a:rPr lang="de-DE" altLang="zh-CN" sz="1200" dirty="0" err="1"/>
              <a:t>adminserver</a:t>
            </a:r>
            <a:r>
              <a:rPr lang="de-DE" altLang="zh-CN" sz="1200" dirty="0"/>
              <a:t>    </a:t>
            </a:r>
            <a:r>
              <a:rPr lang="de-DE" altLang="zh-CN" sz="1200" dirty="0" smtClean="0"/>
              <a:t>		</a:t>
            </a:r>
            <a:r>
              <a:rPr lang="zh-CN" altLang="de-DE" sz="1200" dirty="0" smtClean="0"/>
              <a:t>管理</a:t>
            </a:r>
            <a:r>
              <a:rPr lang="zh-CN" altLang="de-DE" sz="1200" dirty="0"/>
              <a:t>服务器配置</a:t>
            </a:r>
            <a:r>
              <a:rPr lang="de-DE" altLang="zh-CN" sz="1200" dirty="0"/>
              <a:t>(</a:t>
            </a:r>
            <a:r>
              <a:rPr lang="de-DE" altLang="zh-CN" sz="1200" dirty="0" err="1"/>
              <a:t>config.xml</a:t>
            </a:r>
            <a:r>
              <a:rPr lang="zh-CN" altLang="de-DE" sz="1200" dirty="0"/>
              <a:t>配置文件</a:t>
            </a:r>
            <a:r>
              <a:rPr lang="de-DE" altLang="zh-CN" sz="1200" dirty="0"/>
              <a:t>,</a:t>
            </a:r>
            <a:r>
              <a:rPr lang="de-DE" altLang="zh-CN" sz="1200" dirty="0" err="1"/>
              <a:t>boot.properties</a:t>
            </a:r>
            <a:r>
              <a:rPr lang="zh-CN" altLang="de-DE" sz="1200" dirty="0"/>
              <a:t>可放置</a:t>
            </a:r>
            <a:r>
              <a:rPr lang="de-DE" altLang="zh-CN" sz="1200" dirty="0" err="1"/>
              <a:t>boot</a:t>
            </a:r>
            <a:r>
              <a:rPr lang="zh-CN" altLang="de-DE" sz="1200" dirty="0"/>
              <a:t>的用户名和密码加密</a:t>
            </a:r>
            <a:r>
              <a:rPr lang="zh-CN" altLang="de-DE" sz="1200" dirty="0" smtClean="0"/>
              <a:t>保存</a:t>
            </a:r>
            <a:r>
              <a:rPr lang="zh-CN" altLang="en-US" sz="1200" dirty="0" smtClean="0"/>
              <a:t>。</a:t>
            </a:r>
            <a:r>
              <a:rPr lang="de-DE" altLang="zh-CN" sz="1200" dirty="0" smtClean="0"/>
              <a:t>)</a:t>
            </a:r>
            <a:r>
              <a:rPr lang="de-DE" altLang="zh-CN" sz="1200" dirty="0"/>
              <a:t/>
            </a:r>
            <a:br>
              <a:rPr lang="de-DE" altLang="zh-CN" sz="1200" dirty="0"/>
            </a:br>
            <a:r>
              <a:rPr lang="de-DE" altLang="zh-CN" sz="1200" dirty="0"/>
              <a:t>   |-/</a:t>
            </a:r>
            <a:r>
              <a:rPr lang="de-DE" altLang="zh-CN" sz="1200" dirty="0" err="1"/>
              <a:t>applications</a:t>
            </a:r>
            <a:r>
              <a:rPr lang="de-DE" altLang="zh-CN" sz="1200" dirty="0"/>
              <a:t>   </a:t>
            </a:r>
            <a:r>
              <a:rPr lang="de-DE" altLang="zh-CN" sz="1200" dirty="0" smtClean="0"/>
              <a:t>		</a:t>
            </a:r>
            <a:r>
              <a:rPr lang="zh-CN" altLang="de-DE" sz="1200" dirty="0" smtClean="0"/>
              <a:t>应用</a:t>
            </a:r>
            <a:r>
              <a:rPr lang="zh-CN" altLang="de-DE" sz="1200" dirty="0"/>
              <a:t>服务器配置</a:t>
            </a:r>
            <a:r>
              <a:rPr lang="de-DE" altLang="zh-CN" sz="1200" dirty="0"/>
              <a:t/>
            </a:r>
            <a:br>
              <a:rPr lang="de-DE" altLang="zh-CN" sz="1200" dirty="0"/>
            </a:br>
            <a:r>
              <a:rPr lang="de-DE" altLang="zh-CN" sz="1200" dirty="0"/>
              <a:t>   |-/_</a:t>
            </a:r>
            <a:r>
              <a:rPr lang="de-DE" altLang="zh-CN" sz="1200" dirty="0" err="1"/>
              <a:t>cfgwiz_donotdelete</a:t>
            </a:r>
            <a:r>
              <a:rPr lang="de-DE" altLang="zh-CN" sz="1200" dirty="0"/>
              <a:t/>
            </a:r>
            <a:br>
              <a:rPr lang="de-DE" altLang="zh-CN" sz="1200" dirty="0"/>
            </a:br>
            <a:r>
              <a:rPr lang="de-DE" altLang="zh-CN" sz="1200" dirty="0"/>
              <a:t>   </a:t>
            </a:r>
            <a:r>
              <a:rPr lang="de-DE" altLang="zh-CN" sz="1200" dirty="0" smtClean="0"/>
              <a:t>|-/</a:t>
            </a:r>
            <a:r>
              <a:rPr lang="de-DE" altLang="zh-CN" sz="1200" dirty="0" err="1"/>
              <a:t>configArchive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045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禁止 Weblogic </a:t>
            </a:r>
            <a:r>
              <a:rPr lang="en-US" altLang="zh-CN" dirty="0" smtClean="0"/>
              <a:t>列表显示文件</a:t>
            </a:r>
            <a:endParaRPr kumimoji="1" lang="en-US" altLang="zh-CN" dirty="0"/>
          </a:p>
          <a:p>
            <a:pPr marL="457200" lvl="1" indent="0">
              <a:buNone/>
            </a:pPr>
            <a:r>
              <a:rPr kumimoji="1" lang="zh-CN" altLang="en-US" dirty="0" smtClean="0"/>
              <a:t>在</a:t>
            </a:r>
            <a:r>
              <a:rPr kumimoji="1" lang="en-US" altLang="zh-CN" dirty="0"/>
              <a:t>weblogic.xml</a:t>
            </a:r>
            <a:r>
              <a:rPr kumimoji="1" lang="zh-CN" altLang="en-US" dirty="0"/>
              <a:t>文件中</a:t>
            </a:r>
            <a:r>
              <a:rPr kumimoji="1" lang="zh-CN" altLang="en-US" dirty="0" smtClean="0"/>
              <a:t>增加以下配置：</a:t>
            </a:r>
            <a:endParaRPr kumimoji="1" lang="en-US" altLang="zh-CN" dirty="0"/>
          </a:p>
          <a:p>
            <a:pPr marL="457200" lvl="1" indent="0">
              <a:buNone/>
            </a:pPr>
            <a:r>
              <a:rPr lang="en-US" altLang="zh-CN" dirty="0"/>
              <a:t>&lt;index-directory-enabled</a:t>
            </a:r>
            <a:r>
              <a:rPr lang="en-US" altLang="zh-CN" dirty="0" smtClean="0"/>
              <a:t>&gt;</a:t>
            </a:r>
            <a:r>
              <a:rPr kumimoji="1" lang="en-US" altLang="zh-CN" dirty="0"/>
              <a:t> false </a:t>
            </a:r>
            <a:r>
              <a:rPr lang="en-US" altLang="zh-CN" dirty="0" smtClean="0"/>
              <a:t>&lt;/</a:t>
            </a:r>
            <a:r>
              <a:rPr lang="en-US" altLang="zh-CN" dirty="0"/>
              <a:t>index-directory-enabled</a:t>
            </a:r>
            <a:r>
              <a:rPr lang="en-US" altLang="zh-CN" dirty="0" smtClean="0"/>
              <a:t>&gt;</a:t>
            </a:r>
            <a:r>
              <a:rPr lang="zh-CN" altLang="en-US" dirty="0" smtClean="0"/>
              <a:t>，这个</a:t>
            </a:r>
            <a:r>
              <a:rPr kumimoji="1" lang="zh-CN" altLang="en-US" sz="2400" dirty="0" smtClean="0"/>
              <a:t>元素</a:t>
            </a:r>
            <a:r>
              <a:rPr kumimoji="1" lang="zh-CN" altLang="en-US" sz="2400" dirty="0"/>
              <a:t>控制在找不到合适的索引文件的情况下是否自动生成</a:t>
            </a:r>
            <a:r>
              <a:rPr kumimoji="1" lang="en-US" altLang="zh-CN" sz="2400" dirty="0"/>
              <a:t>HTML</a:t>
            </a:r>
            <a:r>
              <a:rPr kumimoji="1" lang="zh-CN" altLang="en-US" sz="2400" dirty="0"/>
              <a:t>目录列表，默认值为</a:t>
            </a:r>
            <a:r>
              <a:rPr kumimoji="1" lang="en-US" altLang="zh-CN" sz="2400" dirty="0"/>
              <a:t>false</a:t>
            </a:r>
            <a:r>
              <a:rPr kumimoji="1" lang="zh-CN" altLang="en-US" sz="2400" dirty="0"/>
              <a:t>，即不自动生成目录</a:t>
            </a:r>
            <a:r>
              <a:rPr kumimoji="1" lang="zh-CN" altLang="en-US" sz="2400" dirty="0" smtClean="0"/>
              <a:t>。如果</a:t>
            </a:r>
            <a:r>
              <a:rPr kumimoji="1" lang="zh-CN" altLang="en-US" sz="2400" dirty="0"/>
              <a:t>需要显示目录列表需要将改配置改为</a:t>
            </a:r>
            <a:r>
              <a:rPr kumimoji="1" lang="en-US" altLang="zh-CN" sz="2400" dirty="0"/>
              <a:t>true</a:t>
            </a:r>
            <a:r>
              <a:rPr kumimoji="1" lang="zh-CN" altLang="en-US" sz="2400" dirty="0"/>
              <a:t>即可。</a:t>
            </a:r>
          </a:p>
          <a:p>
            <a:endParaRPr lang="en-US" altLang="zh-CN" sz="2400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60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zh-CN" altLang="en-US" sz="2400" dirty="0" smtClean="0"/>
              <a:t> </a:t>
            </a:r>
            <a:r>
              <a:rPr lang="zh-CN" altLang="en-US" sz="2400" dirty="0"/>
              <a:t>了解修改 </a:t>
            </a:r>
            <a:r>
              <a:rPr lang="en-US" altLang="zh-CN" sz="2400" dirty="0"/>
              <a:t>Weblogic </a:t>
            </a:r>
            <a:r>
              <a:rPr lang="zh-CN" altLang="en-US" sz="2400" dirty="0"/>
              <a:t>的默认开放端口的方法 </a:t>
            </a:r>
            <a:endParaRPr lang="en-US" altLang="zh-CN" sz="2400" dirty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 smtClean="0"/>
              <a:t>WebLogic</a:t>
            </a:r>
            <a:r>
              <a:rPr lang="zh-CN" altLang="en-US" sz="1800" dirty="0"/>
              <a:t>在建立</a:t>
            </a:r>
            <a:r>
              <a:rPr lang="en-US" altLang="zh-CN" sz="1800" dirty="0"/>
              <a:t>Domain</a:t>
            </a:r>
            <a:r>
              <a:rPr lang="zh-CN" altLang="en-US" sz="1800" dirty="0"/>
              <a:t>的时候可以指定端口号。使用过程中也可以修改端口号，目前可以通过两种方式修改端口号</a:t>
            </a:r>
            <a:r>
              <a:rPr lang="zh-CN" altLang="en-US" sz="1800" dirty="0" smtClean="0"/>
              <a:t>：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zh-CN" altLang="en-US" sz="1800" dirty="0" smtClean="0"/>
              <a:t>方法一：通过管理窗口修改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 smtClean="0"/>
              <a:t>1</a:t>
            </a:r>
            <a:r>
              <a:rPr lang="zh-CN" altLang="en-US" sz="1800" dirty="0" smtClean="0"/>
              <a:t>、打开</a:t>
            </a:r>
            <a:r>
              <a:rPr lang="en-US" altLang="zh-CN" sz="1800" dirty="0" smtClean="0"/>
              <a:t>WebLogic</a:t>
            </a:r>
            <a:r>
              <a:rPr lang="zh-CN" altLang="en-US" sz="1800" dirty="0" smtClean="0"/>
              <a:t>控制台，在左边的树状目录中找到</a:t>
            </a:r>
            <a:r>
              <a:rPr lang="en-US" altLang="zh-CN" sz="1800" dirty="0" smtClean="0"/>
              <a:t>Environment</a:t>
            </a:r>
            <a:r>
              <a:rPr lang="zh-CN" altLang="en-US" sz="1800" dirty="0" smtClean="0"/>
              <a:t>中的</a:t>
            </a:r>
            <a:r>
              <a:rPr lang="en-US" altLang="zh-CN" sz="1800" dirty="0" smtClean="0"/>
              <a:t>servers</a:t>
            </a:r>
            <a:r>
              <a:rPr lang="zh-CN" altLang="en-US" sz="1800" dirty="0" smtClean="0"/>
              <a:t>选项，点击后在右侧的窗体中找到需要修复的</a:t>
            </a:r>
            <a:r>
              <a:rPr lang="en-US" altLang="zh-CN" sz="1800" dirty="0" smtClean="0"/>
              <a:t>Server</a:t>
            </a:r>
            <a:r>
              <a:rPr lang="zh-CN" altLang="en-US" sz="1800" dirty="0" smtClean="0"/>
              <a:t>。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 smtClean="0"/>
              <a:t>2</a:t>
            </a:r>
            <a:r>
              <a:rPr lang="zh-CN" altLang="en-US" sz="1800" dirty="0" smtClean="0"/>
              <a:t>、点击</a:t>
            </a:r>
            <a:r>
              <a:rPr lang="en-US" altLang="zh-CN" sz="1800" dirty="0" smtClean="0"/>
              <a:t>Server</a:t>
            </a:r>
            <a:r>
              <a:rPr lang="zh-CN" altLang="en-US" sz="1800" dirty="0" smtClean="0"/>
              <a:t>的</a:t>
            </a:r>
            <a:r>
              <a:rPr lang="en-US" altLang="zh-CN" sz="1800" dirty="0" smtClean="0"/>
              <a:t>Name</a:t>
            </a:r>
            <a:r>
              <a:rPr lang="zh-CN" altLang="en-US" sz="1800" dirty="0" smtClean="0"/>
              <a:t>，进入后如果选项是灰色的，请点击</a:t>
            </a:r>
            <a:r>
              <a:rPr lang="en-US" altLang="zh-CN" sz="1800" dirty="0" err="1" smtClean="0"/>
              <a:t>lock&amp;edit</a:t>
            </a:r>
            <a:r>
              <a:rPr lang="zh-CN" altLang="en-US" sz="1800" dirty="0" smtClean="0"/>
              <a:t>按钮执行界面编辑解锁。在</a:t>
            </a:r>
            <a:r>
              <a:rPr lang="en-US" altLang="zh-CN" sz="1800" dirty="0" smtClean="0"/>
              <a:t>Listen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Port</a:t>
            </a:r>
            <a:r>
              <a:rPr lang="zh-CN" altLang="en-US" sz="1800" dirty="0" smtClean="0"/>
              <a:t>后面的输入框中将现有的端口号替换为新的端口号后，点击保存完成修改。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zh-CN" altLang="en-US" sz="1800" dirty="0" smtClean="0"/>
              <a:t>方法二：修改配置文件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 smtClean="0"/>
              <a:t>1</a:t>
            </a:r>
            <a:r>
              <a:rPr lang="zh-CN" altLang="en-US" sz="1800" dirty="0" smtClean="0"/>
              <a:t>、找到项目的安装路径中的</a:t>
            </a:r>
            <a:r>
              <a:rPr lang="en-US" altLang="zh-CN" sz="1800" dirty="0" err="1" smtClean="0"/>
              <a:t>config.xml</a:t>
            </a:r>
            <a:r>
              <a:rPr lang="zh-CN" altLang="en-US" sz="1800" dirty="0" smtClean="0"/>
              <a:t>文件。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 smtClean="0"/>
              <a:t>2</a:t>
            </a:r>
            <a:r>
              <a:rPr lang="zh-CN" altLang="en-US" sz="1800" dirty="0" smtClean="0"/>
              <a:t>、编辑</a:t>
            </a:r>
            <a:r>
              <a:rPr lang="en-US" altLang="zh-CN" sz="1800" dirty="0" err="1" smtClean="0"/>
              <a:t>config.xml</a:t>
            </a:r>
            <a:r>
              <a:rPr lang="zh-CN" altLang="en-US" sz="1800" dirty="0" smtClean="0"/>
              <a:t>，搜索文件中的</a:t>
            </a:r>
            <a:r>
              <a:rPr lang="en-US" altLang="zh-CN" sz="1800" dirty="0" smtClean="0"/>
              <a:t>listen-port</a:t>
            </a:r>
            <a:r>
              <a:rPr lang="zh-CN" altLang="en-US" sz="1800" dirty="0" smtClean="0"/>
              <a:t>，看到的结果为</a:t>
            </a:r>
            <a:r>
              <a:rPr lang="en-US" altLang="zh-CN" sz="1800" dirty="0"/>
              <a:t>&lt;</a:t>
            </a:r>
            <a:r>
              <a:rPr lang="en-US" altLang="zh-CN" sz="1800" dirty="0" smtClean="0"/>
              <a:t>listen-port&gt;</a:t>
            </a:r>
            <a:r>
              <a:rPr lang="en-US" altLang="zh-CN" sz="1800" b="1" i="1" dirty="0" smtClean="0"/>
              <a:t>8080</a:t>
            </a:r>
            <a:r>
              <a:rPr lang="en-US" altLang="zh-CN" sz="1800" dirty="0" smtClean="0"/>
              <a:t>&lt;/</a:t>
            </a:r>
            <a:r>
              <a:rPr lang="en-US" altLang="zh-CN" sz="1800" dirty="0"/>
              <a:t>listen-port</a:t>
            </a:r>
            <a:r>
              <a:rPr lang="en-US" altLang="zh-CN" sz="1800" dirty="0" smtClean="0"/>
              <a:t>&gt;</a:t>
            </a:r>
            <a:r>
              <a:rPr lang="zh-CN" altLang="en-US" sz="1800" dirty="0" smtClean="0"/>
              <a:t>，将尖括号中的端口号替换为新的端口号后保存退出即可。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82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的漏洞利用与防范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sz="2400" dirty="0" smtClean="0"/>
              <a:t>一、</a:t>
            </a:r>
            <a:r>
              <a:rPr kumimoji="1" lang="en-US" altLang="zh-CN" sz="2400" dirty="0" smtClean="0"/>
              <a:t>Weblogic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SSRF</a:t>
            </a:r>
            <a:r>
              <a:rPr kumimoji="1" lang="zh-CN" altLang="en-US" sz="2400" dirty="0" smtClean="0"/>
              <a:t>漏洞</a:t>
            </a:r>
            <a:endParaRPr kumimoji="1" lang="en-US" altLang="zh-CN" sz="2400" dirty="0" smtClean="0"/>
          </a:p>
          <a:p>
            <a:r>
              <a:rPr kumimoji="1" lang="en-US" altLang="zh-CN" sz="2400" dirty="0"/>
              <a:t>1</a:t>
            </a:r>
            <a:r>
              <a:rPr kumimoji="1" lang="zh-CN" altLang="en-US" sz="2400" dirty="0"/>
              <a:t>、漏洞利用</a:t>
            </a:r>
            <a:r>
              <a:rPr kumimoji="1" lang="zh-CN" altLang="en-US" sz="2400" dirty="0" smtClean="0"/>
              <a:t>实例</a:t>
            </a:r>
            <a:endParaRPr kumimoji="1" lang="en-US" altLang="zh-CN" sz="2400" dirty="0" smtClean="0"/>
          </a:p>
          <a:p>
            <a:r>
              <a:rPr kumimoji="1" lang="zh-CN" altLang="en-US" sz="2400" dirty="0"/>
              <a:t> </a:t>
            </a:r>
            <a:r>
              <a:rPr kumimoji="1" lang="zh-CN" altLang="en-US" sz="2400" dirty="0" smtClean="0"/>
              <a:t>      </a:t>
            </a:r>
            <a:r>
              <a:rPr kumimoji="1" lang="en-US" altLang="zh-CN" sz="2400" dirty="0" smtClean="0"/>
              <a:t>SSRF</a:t>
            </a:r>
            <a:r>
              <a:rPr kumimoji="1" lang="zh-CN" altLang="en-US" sz="2400" dirty="0"/>
              <a:t>漏洞，也称为</a:t>
            </a:r>
            <a:r>
              <a:rPr kumimoji="1" lang="en-US" altLang="zh-CN" sz="2400" dirty="0"/>
              <a:t>XSPA</a:t>
            </a:r>
            <a:r>
              <a:rPr kumimoji="1" lang="zh-CN" altLang="en-US" sz="2400" dirty="0"/>
              <a:t>（跨站端口攻击），问题存在于应用程序在加载用户提供的</a:t>
            </a:r>
            <a:r>
              <a:rPr kumimoji="1" lang="en-US" altLang="zh-CN" sz="2400" dirty="0"/>
              <a:t>URL</a:t>
            </a:r>
            <a:r>
              <a:rPr kumimoji="1" lang="zh-CN" altLang="en-US" sz="2400" dirty="0"/>
              <a:t>是，没能正确地验证服务器响应，然后就反馈了客户端。攻击者可以利用该漏洞绕过访问权限（如防火墙），进而将受感染服务器作为代理进行端口扫描，甚至访问系统中的数据。</a:t>
            </a:r>
            <a:endParaRPr kumimoji="1" lang="en-US" altLang="zh-CN" sz="2400" dirty="0"/>
          </a:p>
          <a:p>
            <a:r>
              <a:rPr kumimoji="1" lang="zh-CN" altLang="en-US" sz="2400" dirty="0" smtClean="0"/>
              <a:t>       </a:t>
            </a:r>
            <a:r>
              <a:rPr kumimoji="1" lang="en-US" altLang="zh-CN" sz="2400" dirty="0" smtClean="0"/>
              <a:t>Weblogic</a:t>
            </a:r>
            <a:r>
              <a:rPr kumimoji="1" lang="zh-CN" altLang="en-US" sz="2400" dirty="0"/>
              <a:t>既可以被外部主机访问，同时也允许访问内部主机，比如有一个</a:t>
            </a:r>
            <a:r>
              <a:rPr kumimoji="1" lang="en-US" altLang="zh-CN" sz="2400" dirty="0" err="1"/>
              <a:t>jsp</a:t>
            </a:r>
            <a:r>
              <a:rPr kumimoji="1" lang="zh-CN" altLang="en-US" sz="2400" dirty="0"/>
              <a:t>页面</a:t>
            </a:r>
            <a:r>
              <a:rPr kumimoji="1" lang="en-US" altLang="zh-CN" sz="2400" dirty="0" err="1"/>
              <a:t>SearchPublicReqistries.jsp</a:t>
            </a:r>
            <a:r>
              <a:rPr kumimoji="1" lang="zh-CN" altLang="en-US" sz="2400" dirty="0"/>
              <a:t>，我们可以利用它进行攻击，未经授权通过</a:t>
            </a:r>
            <a:r>
              <a:rPr kumimoji="1" lang="en-US" altLang="zh-CN" sz="2400" dirty="0" err="1"/>
              <a:t>weblogic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server</a:t>
            </a:r>
            <a:r>
              <a:rPr kumimoji="1" lang="zh-CN" altLang="en-US" sz="2400" dirty="0"/>
              <a:t>连接任意主机的任意</a:t>
            </a:r>
            <a:r>
              <a:rPr kumimoji="1" lang="en-US" altLang="zh-CN" sz="2400" dirty="0"/>
              <a:t>TCP</a:t>
            </a:r>
            <a:r>
              <a:rPr kumimoji="1" lang="zh-CN" altLang="en-US" sz="2400" dirty="0"/>
              <a:t>端口，可以能冗长的响应来推断在此端口是否有服务在监听次端口。</a:t>
            </a:r>
            <a:endParaRPr kumimoji="1" lang="en-US" altLang="zh-CN" sz="2400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的漏洞利用与防范 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lang="zh-CN" altLang="en-US" sz="1800" dirty="0"/>
              <a:t>下面是一个没有服务监听</a:t>
            </a:r>
            <a:r>
              <a:rPr lang="en-US" altLang="zh-CN" sz="1800" dirty="0"/>
              <a:t>TCP 23</a:t>
            </a:r>
            <a:r>
              <a:rPr lang="zh-CN" altLang="en-US" sz="1800" dirty="0"/>
              <a:t>端口的例子：</a:t>
            </a:r>
          </a:p>
          <a:p>
            <a:r>
              <a:rPr lang="en-US" altLang="zh-CN" sz="1800" dirty="0"/>
              <a:t>https</a:t>
            </a:r>
            <a:r>
              <a:rPr lang="en-US" altLang="zh-CN" sz="1800" dirty="0" smtClean="0"/>
              <a:t>://10.0.0.1/</a:t>
            </a:r>
            <a:r>
              <a:rPr lang="en-US" altLang="zh-CN" sz="1800" dirty="0" err="1" smtClean="0"/>
              <a:t>uddiexplorer</a:t>
            </a:r>
            <a:r>
              <a:rPr lang="en-US" altLang="zh-CN" sz="1800" dirty="0" smtClean="0"/>
              <a:t>/</a:t>
            </a:r>
            <a:r>
              <a:rPr lang="en-US" altLang="zh-CN" sz="1800" dirty="0" err="1" smtClean="0"/>
              <a:t>SearchPublicRegistries.jsp?operator</a:t>
            </a:r>
            <a:r>
              <a:rPr lang="en-US" altLang="zh-CN" sz="1800" dirty="0" smtClean="0"/>
              <a:t>=http</a:t>
            </a:r>
            <a:r>
              <a:rPr lang="en-US" altLang="zh-CN" sz="1800" dirty="0"/>
              <a:t>://10.0.0.4:23&amp;rdoSearch=name&amp;txtSearchname=sdf&amp;txtSearchkey=&amp;txtSearchfor=&amp;selfor=Business+location&amp;btnSubmit=Search </a:t>
            </a:r>
          </a:p>
          <a:p>
            <a:r>
              <a:rPr lang="zh-CN" altLang="en-US" sz="1800" dirty="0"/>
              <a:t>响应的片断如下：</a:t>
            </a:r>
          </a:p>
          <a:p>
            <a:r>
              <a:rPr lang="en-US" altLang="zh-CN" sz="1800" dirty="0" err="1"/>
              <a:t>weblogic.uddi.client.structures.exception.XML_SoapException</a:t>
            </a:r>
            <a:r>
              <a:rPr lang="en-US" altLang="zh-CN" sz="1800" dirty="0"/>
              <a:t>: Connection refused</a:t>
            </a:r>
            <a:br>
              <a:rPr lang="en-US" altLang="zh-CN" sz="1800" dirty="0"/>
            </a:br>
            <a:endParaRPr lang="en-US" altLang="zh-CN" sz="1800" dirty="0"/>
          </a:p>
          <a:p>
            <a:r>
              <a:rPr lang="zh-CN" altLang="en-US" sz="1800" dirty="0"/>
              <a:t>下面是一个有服务监听</a:t>
            </a:r>
            <a:r>
              <a:rPr lang="en-US" altLang="zh-CN" sz="1800" dirty="0"/>
              <a:t>TCP 23</a:t>
            </a:r>
            <a:r>
              <a:rPr lang="zh-CN" altLang="en-US" sz="1800" dirty="0"/>
              <a:t>端口的例子：</a:t>
            </a:r>
          </a:p>
          <a:p>
            <a:r>
              <a:rPr lang="en-US" altLang="zh-CN" sz="1800" dirty="0"/>
              <a:t>https</a:t>
            </a:r>
            <a:r>
              <a:rPr lang="en-US" altLang="zh-CN" sz="1800" dirty="0" smtClean="0"/>
              <a:t>://</a:t>
            </a:r>
            <a:r>
              <a:rPr lang="en-US" altLang="zh-CN" sz="1800" dirty="0"/>
              <a:t>10.0.0.1</a:t>
            </a:r>
            <a:r>
              <a:rPr lang="en-US" altLang="zh-CN" sz="1800" dirty="0" smtClean="0"/>
              <a:t>/</a:t>
            </a:r>
            <a:r>
              <a:rPr lang="en-US" altLang="zh-CN" sz="1800" dirty="0" err="1" smtClean="0"/>
              <a:t>uddiexplorer</a:t>
            </a:r>
            <a:r>
              <a:rPr lang="en-US" altLang="zh-CN" sz="1800" dirty="0" smtClean="0"/>
              <a:t>/</a:t>
            </a:r>
            <a:r>
              <a:rPr lang="en-US" altLang="zh-CN" sz="1800" dirty="0" err="1" smtClean="0"/>
              <a:t>SearchPublicRegistries.jsp?operator</a:t>
            </a:r>
            <a:r>
              <a:rPr lang="en-US" altLang="zh-CN" sz="1800" dirty="0" smtClean="0"/>
              <a:t>=http</a:t>
            </a:r>
            <a:r>
              <a:rPr lang="en-US" altLang="zh-CN" sz="1800" dirty="0"/>
              <a:t>://10.0.0.4:22&amp;rdoSearch=name&amp;txtSearchname=sdf&amp;txtSearchkey=&amp;txtSearchfor=&amp;selfor=Business+location&amp;btnSubmit=Search</a:t>
            </a:r>
            <a:br>
              <a:rPr lang="en-US" altLang="zh-CN" sz="1800" dirty="0"/>
            </a:br>
            <a:endParaRPr lang="en-US" altLang="zh-CN" sz="1800" dirty="0"/>
          </a:p>
          <a:p>
            <a:r>
              <a:rPr lang="zh-CN" altLang="en-US" sz="1800" dirty="0"/>
              <a:t>响应片断如下：</a:t>
            </a:r>
          </a:p>
          <a:p>
            <a:r>
              <a:rPr lang="en-US" altLang="zh-CN" sz="1800" dirty="0" err="1"/>
              <a:t>weblogic.uddi.client.structures.exception.XML_SoapException</a:t>
            </a:r>
            <a:r>
              <a:rPr lang="en-US" altLang="zh-CN" sz="1800" dirty="0"/>
              <a:t>: Received a response from url: http://10.0.0.4:22 which did not have a valid SOAP content-type: unknown/unknown.</a:t>
            </a:r>
          </a:p>
          <a:p>
            <a:r>
              <a:rPr kumimoji="1" lang="zh-CN" altLang="en-US" sz="1800" dirty="0"/>
              <a:t>可以利用这种功能来发现主机进行端口扫描</a:t>
            </a:r>
          </a:p>
          <a:p>
            <a:pPr marL="0" indent="0">
              <a:lnSpc>
                <a:spcPts val="2300"/>
              </a:lnSpc>
              <a:buNone/>
            </a:pPr>
            <a:endParaRPr lang="en-US" altLang="zh-CN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的漏洞利用与防范 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lang="en-US" altLang="zh-CN" sz="2400" dirty="0" smtClean="0"/>
              <a:t>2</a:t>
            </a:r>
            <a:r>
              <a:rPr lang="zh-CN" altLang="en-US" sz="2400" dirty="0" smtClean="0"/>
              <a:t>、</a:t>
            </a:r>
            <a:r>
              <a:rPr kumimoji="1" lang="zh-CN" altLang="en-US" sz="2400" dirty="0"/>
              <a:t>漏洞的</a:t>
            </a:r>
            <a:r>
              <a:rPr kumimoji="1" lang="zh-CN" altLang="en-US" sz="2400" dirty="0" smtClean="0"/>
              <a:t>防范</a:t>
            </a:r>
            <a:endParaRPr lang="zh-CN" altLang="en-US" sz="2400" dirty="0"/>
          </a:p>
          <a:p>
            <a:pPr marL="0" indent="0">
              <a:buNone/>
            </a:pPr>
            <a:r>
              <a:rPr lang="zh-CN" altLang="en-US" sz="1800" dirty="0"/>
              <a:t> </a:t>
            </a:r>
            <a:r>
              <a:rPr lang="zh-CN" altLang="en-US" sz="1800" dirty="0" smtClean="0"/>
              <a:t>      </a:t>
            </a:r>
            <a:r>
              <a:rPr lang="zh-CN" altLang="en-US" sz="2400" dirty="0" smtClean="0"/>
              <a:t>针对</a:t>
            </a:r>
            <a:r>
              <a:rPr lang="en-US" altLang="zh-CN" sz="2400" dirty="0" smtClean="0"/>
              <a:t>WebLogic</a:t>
            </a:r>
            <a:r>
              <a:rPr lang="zh-CN" altLang="en-US" sz="2400" dirty="0" smtClean="0"/>
              <a:t>的</a:t>
            </a:r>
            <a:r>
              <a:rPr lang="en-US" altLang="zh-CN" sz="2400" dirty="0" smtClean="0"/>
              <a:t>SSRF</a:t>
            </a:r>
            <a:r>
              <a:rPr lang="zh-CN" altLang="en-US" sz="2400" dirty="0" smtClean="0"/>
              <a:t>漏洞，如果</a:t>
            </a:r>
            <a:r>
              <a:rPr lang="zh-CN" altLang="en-US" sz="2400" dirty="0"/>
              <a:t>业务不需要</a:t>
            </a:r>
            <a:r>
              <a:rPr lang="en-US" altLang="zh-CN" sz="2400" dirty="0"/>
              <a:t>UDDI</a:t>
            </a:r>
            <a:r>
              <a:rPr lang="zh-CN" altLang="en-US" sz="2400" dirty="0"/>
              <a:t>功能，就关闭这个功能。可以删除</a:t>
            </a:r>
            <a:r>
              <a:rPr lang="en-US" altLang="zh-CN" sz="2400" dirty="0" err="1"/>
              <a:t>uddiexporer</a:t>
            </a:r>
            <a:r>
              <a:rPr lang="zh-CN" altLang="en-US" sz="2400" dirty="0"/>
              <a:t>文件夹，可以可在</a:t>
            </a:r>
            <a:r>
              <a:rPr lang="en-US" altLang="zh-CN" sz="2400" dirty="0"/>
              <a:t>/</a:t>
            </a:r>
            <a:r>
              <a:rPr lang="en-US" altLang="zh-CN" sz="2400" dirty="0" err="1"/>
              <a:t>weblogicPath</a:t>
            </a:r>
            <a:r>
              <a:rPr lang="en-US" altLang="zh-CN" sz="2400" dirty="0"/>
              <a:t>/server/lib/</a:t>
            </a:r>
            <a:r>
              <a:rPr lang="en-US" altLang="zh-CN" sz="2400" dirty="0" err="1"/>
              <a:t>uddiexplorer.war</a:t>
            </a:r>
            <a:r>
              <a:rPr lang="zh-CN" altLang="en-US" sz="2400" dirty="0"/>
              <a:t>解压后，注释掉上面的</a:t>
            </a:r>
            <a:r>
              <a:rPr lang="en-US" altLang="zh-CN" sz="2400" dirty="0" err="1"/>
              <a:t>jsp</a:t>
            </a:r>
            <a:r>
              <a:rPr lang="zh-CN" altLang="en-US" sz="2400" dirty="0"/>
              <a:t>再打包</a:t>
            </a:r>
            <a:r>
              <a:rPr lang="zh-CN" altLang="en-US" sz="2400" dirty="0" smtClean="0"/>
              <a:t>。</a:t>
            </a: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/>
              <a:t> </a:t>
            </a:r>
            <a:r>
              <a:rPr lang="zh-CN" altLang="en-US" sz="2400" dirty="0" smtClean="0"/>
              <a:t>      其次，针对这个漏洞直接安装</a:t>
            </a:r>
            <a:r>
              <a:rPr lang="en-US" altLang="zh-CN" sz="2400" b="1" dirty="0"/>
              <a:t>oracle</a:t>
            </a:r>
            <a:r>
              <a:rPr lang="zh-CN" altLang="en-US" sz="2400" dirty="0"/>
              <a:t>的更新包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zh-CN" altLang="en-US" sz="2400" dirty="0" smtClean="0"/>
              <a:t>       更新包的下载地址为：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zh-CN" altLang="en-US" sz="2400" dirty="0"/>
              <a:t> </a:t>
            </a:r>
            <a:r>
              <a:rPr lang="zh-CN" altLang="en-US" sz="2400" dirty="0" smtClean="0"/>
              <a:t>              </a:t>
            </a:r>
            <a:r>
              <a:rPr lang="en-US" altLang="zh-CN" sz="2400" dirty="0" smtClean="0"/>
              <a:t>http</a:t>
            </a:r>
            <a:r>
              <a:rPr lang="en-US" altLang="zh-CN" sz="2400" dirty="0"/>
              <a:t>://www.oracle.com/technetwork/topics/security/cpujul2014-1972956.html</a:t>
            </a:r>
          </a:p>
          <a:p>
            <a:pPr marL="0" indent="0">
              <a:lnSpc>
                <a:spcPts val="2300"/>
              </a:lnSpc>
              <a:buNone/>
            </a:pPr>
            <a:endParaRPr lang="en-US" altLang="zh-CN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的漏洞利用与防范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sz="2400" dirty="0" smtClean="0"/>
              <a:t>二、</a:t>
            </a:r>
            <a:r>
              <a:rPr kumimoji="1" lang="en-US" altLang="zh-CN" sz="2400" dirty="0"/>
              <a:t>Weblogic</a:t>
            </a:r>
            <a:r>
              <a:rPr kumimoji="1" lang="zh-CN" altLang="en-US" sz="2400" dirty="0"/>
              <a:t>反序列化漏洞</a:t>
            </a:r>
            <a:endParaRPr kumimoji="1" lang="en-US" altLang="zh-CN" sz="2400" dirty="0"/>
          </a:p>
          <a:p>
            <a:r>
              <a:rPr kumimoji="1" lang="en-US" altLang="zh-CN" sz="2400" dirty="0" smtClean="0"/>
              <a:t>1</a:t>
            </a:r>
            <a:r>
              <a:rPr kumimoji="1" lang="zh-CN" altLang="en-US" sz="2400" dirty="0" smtClean="0"/>
              <a:t>、漏洞利用实例</a:t>
            </a:r>
            <a:endParaRPr kumimoji="1" lang="en-US" altLang="zh-CN" sz="2400" dirty="0"/>
          </a:p>
          <a:p>
            <a:pPr lvl="1"/>
            <a:r>
              <a:rPr kumimoji="1" lang="zh-CN" altLang="en-US" sz="2000" dirty="0"/>
              <a:t>    运行</a:t>
            </a:r>
            <a:r>
              <a:rPr kumimoji="1" lang="en-US" altLang="zh-CN" sz="2000" dirty="0"/>
              <a:t>java</a:t>
            </a:r>
            <a:r>
              <a:rPr kumimoji="1" lang="zh-CN" altLang="en-US" sz="2000" dirty="0"/>
              <a:t>命令</a:t>
            </a:r>
            <a:r>
              <a:rPr kumimoji="1" lang="en-US" altLang="zh-CN" sz="2000" dirty="0"/>
              <a:t>java -jar CommonsCollectionsTools.jar </a:t>
            </a:r>
            <a:r>
              <a:rPr kumimoji="1" lang="en-US" altLang="zh-CN" sz="2000" dirty="0" err="1"/>
              <a:t>weblogic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ip</a:t>
            </a:r>
            <a:r>
              <a:rPr kumimoji="1" lang="en-US" altLang="zh-CN" sz="2000" dirty="0"/>
              <a:t> port /</a:t>
            </a:r>
            <a:r>
              <a:rPr kumimoji="1" lang="en-US" altLang="zh-CN" sz="2000" dirty="0" err="1"/>
              <a:t>tmp</a:t>
            </a:r>
            <a:r>
              <a:rPr kumimoji="1" lang="en-US" altLang="zh-CN" sz="2000" dirty="0"/>
              <a:t>/out.txt</a:t>
            </a:r>
          </a:p>
          <a:p>
            <a:pPr lvl="1"/>
            <a:r>
              <a:rPr kumimoji="1" lang="zh-CN" altLang="en-US" sz="2000" dirty="0"/>
              <a:t>     执行该操作后，</a:t>
            </a:r>
            <a:r>
              <a:rPr kumimoji="1" lang="zh-CN" altLang="en-US" sz="2000" dirty="0" smtClean="0"/>
              <a:t>如果该</a:t>
            </a:r>
            <a:r>
              <a:rPr kumimoji="1" lang="en-US" altLang="zh-CN" sz="2000" dirty="0" smtClean="0"/>
              <a:t>IP</a:t>
            </a:r>
            <a:r>
              <a:rPr kumimoji="1" lang="zh-CN" altLang="en-US" sz="2000" dirty="0" smtClean="0"/>
              <a:t>的电脑在对应的目录生成</a:t>
            </a:r>
            <a:r>
              <a:rPr kumimoji="1" lang="en-US" altLang="zh-CN" sz="2000" dirty="0"/>
              <a:t>out.txt</a:t>
            </a:r>
            <a:r>
              <a:rPr kumimoji="1" lang="zh-CN" altLang="en-US" sz="2000" dirty="0"/>
              <a:t>文件，证明漏洞存在。</a:t>
            </a:r>
            <a:r>
              <a:rPr kumimoji="1" lang="zh-CN" altLang="en-US" sz="2000" strike="sngStrike" dirty="0">
                <a:solidFill>
                  <a:srgbClr val="FF0000"/>
                </a:solidFill>
              </a:rPr>
              <a:t>（</a:t>
            </a:r>
            <a:r>
              <a:rPr kumimoji="1" lang="en-US" altLang="zh-CN" sz="2000" strike="sngStrike" dirty="0">
                <a:solidFill>
                  <a:srgbClr val="FF0000"/>
                </a:solidFill>
              </a:rPr>
              <a:t>http://download.csdn.net/detail/gongzi2311/9434593</a:t>
            </a:r>
            <a:r>
              <a:rPr kumimoji="1" lang="zh-CN" altLang="en-US" sz="2000" strike="sngStrike" dirty="0">
                <a:solidFill>
                  <a:srgbClr val="FF0000"/>
                </a:solidFill>
              </a:rPr>
              <a:t>）</a:t>
            </a:r>
            <a:endParaRPr kumimoji="1" lang="en-US" altLang="zh-CN" sz="2000" strike="sngStrike" dirty="0">
              <a:solidFill>
                <a:srgbClr val="FF0000"/>
              </a:solidFill>
            </a:endParaRPr>
          </a:p>
          <a:p>
            <a:pPr lvl="1"/>
            <a:r>
              <a:rPr kumimoji="1" lang="zh-CN" altLang="en-US" sz="2000" dirty="0"/>
              <a:t>    通过这个测试可以明确，攻击者可以利用该漏洞在服务器上直接创建文件，如果创建的文件可以获得执行权限，那么攻击者可以很轻松的获取服务器的</a:t>
            </a:r>
            <a:r>
              <a:rPr kumimoji="1" lang="en-US" altLang="zh-CN" sz="2000" dirty="0"/>
              <a:t>ROOT</a:t>
            </a:r>
            <a:r>
              <a:rPr kumimoji="1" lang="zh-CN" altLang="en-US" sz="2000" dirty="0"/>
              <a:t>权限。</a:t>
            </a:r>
            <a:endParaRPr kumimoji="1" lang="en-US" altLang="zh-CN" sz="2000" dirty="0"/>
          </a:p>
          <a:p>
            <a:endParaRPr lang="en-US" altLang="zh-C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Weblogic </a:t>
            </a:r>
            <a:r>
              <a:rPr lang="zh-CN" altLang="en-US" sz="2800" dirty="0" smtClean="0">
                <a:solidFill>
                  <a:srgbClr val="FF0000"/>
                </a:solidFill>
              </a:rPr>
              <a:t>的漏洞利用与防范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en-US" altLang="zh-CN" sz="2400" dirty="0" smtClean="0"/>
              <a:t>2</a:t>
            </a:r>
            <a:r>
              <a:rPr kumimoji="1" lang="zh-CN" altLang="en-US" sz="2400" dirty="0" smtClean="0"/>
              <a:t>、漏洞的防范</a:t>
            </a:r>
            <a:endParaRPr kumimoji="1" lang="en-US" altLang="zh-CN" sz="2400" dirty="0"/>
          </a:p>
          <a:p>
            <a:pPr lvl="1"/>
            <a:r>
              <a:rPr kumimoji="1" lang="zh-CN" altLang="en-US" sz="2000" dirty="0" smtClean="0"/>
              <a:t>方法一</a:t>
            </a:r>
            <a:r>
              <a:rPr kumimoji="1" lang="zh-CN" altLang="en-US" sz="2000" dirty="0"/>
              <a:t>：</a:t>
            </a:r>
            <a:r>
              <a:rPr kumimoji="1" lang="zh-CN" altLang="en-US" sz="2000" dirty="0" smtClean="0"/>
              <a:t>快速</a:t>
            </a:r>
            <a:r>
              <a:rPr kumimoji="1" lang="zh-CN" altLang="en-US" sz="2000" dirty="0"/>
              <a:t>解决</a:t>
            </a:r>
            <a:endParaRPr kumimoji="1" lang="en-US" altLang="zh-CN" sz="2000" dirty="0"/>
          </a:p>
          <a:p>
            <a:pPr lvl="1" latinLnBrk="1"/>
            <a:r>
              <a:rPr kumimoji="1" lang="zh-CN" altLang="en-US" sz="2000" dirty="0"/>
              <a:t>    找到</a:t>
            </a:r>
            <a:r>
              <a:rPr kumimoji="1" lang="en-US" altLang="zh-CN" sz="2000" dirty="0" err="1"/>
              <a:t>weblogic</a:t>
            </a:r>
            <a:r>
              <a:rPr kumimoji="1" lang="en-US" altLang="zh-CN" sz="2000" dirty="0"/>
              <a:t>/Middleware/modules/com.bea.core.apache.commons.collections_3.2.0.jar</a:t>
            </a:r>
            <a:r>
              <a:rPr kumimoji="1" lang="zh-CN" altLang="en-US" sz="2000" dirty="0"/>
              <a:t>并打开，找到里面的</a:t>
            </a:r>
            <a:r>
              <a:rPr kumimoji="1" lang="en-US" altLang="zh-CN" sz="2000" dirty="0"/>
              <a:t>org/apache/commons/collections/</a:t>
            </a:r>
            <a:r>
              <a:rPr kumimoji="1" lang="en-US" altLang="zh-CN" sz="2000" dirty="0" err="1"/>
              <a:t>functors</a:t>
            </a:r>
            <a:r>
              <a:rPr kumimoji="1" lang="en-US" altLang="zh-CN" sz="2000" dirty="0"/>
              <a:t>/</a:t>
            </a:r>
            <a:r>
              <a:rPr kumimoji="1" lang="en-US" altLang="zh-CN" sz="2000" dirty="0" err="1"/>
              <a:t>InvokerTansformer.class</a:t>
            </a:r>
            <a:r>
              <a:rPr kumimoji="1" lang="zh-CN" altLang="en-US" sz="2000" dirty="0"/>
              <a:t>，然后删除，保存即可。重新进行测试。</a:t>
            </a:r>
            <a:endParaRPr kumimoji="1" lang="en-US" altLang="zh-CN" sz="2000" dirty="0"/>
          </a:p>
          <a:p>
            <a:pPr lvl="1" latinLnBrk="1"/>
            <a:r>
              <a:rPr kumimoji="1" lang="zh-CN" altLang="en-US" sz="2000" dirty="0" smtClean="0"/>
              <a:t>方法二：打</a:t>
            </a:r>
            <a:r>
              <a:rPr kumimoji="1" lang="zh-CN" altLang="en-US" sz="2000" dirty="0"/>
              <a:t>补丁</a:t>
            </a:r>
            <a:endParaRPr kumimoji="1" lang="en-US" altLang="zh-CN" sz="2000" dirty="0"/>
          </a:p>
          <a:p>
            <a:pPr lvl="1" latinLnBrk="1"/>
            <a:r>
              <a:rPr kumimoji="1" lang="zh-CN" altLang="en-US" sz="2000" dirty="0"/>
              <a:t>    </a:t>
            </a:r>
            <a:r>
              <a:rPr kumimoji="1" lang="zh-CN" altLang="en-US" sz="2000" dirty="0" smtClean="0"/>
              <a:t>需下载安装一下两个补丁包：</a:t>
            </a:r>
            <a:endParaRPr kumimoji="1" lang="en-US" altLang="zh-CN" sz="2000" dirty="0" smtClean="0"/>
          </a:p>
          <a:p>
            <a:pPr lvl="1" latinLnBrk="1"/>
            <a:r>
              <a:rPr kumimoji="1" lang="zh-CN" altLang="en-US" sz="2000" dirty="0"/>
              <a:t> </a:t>
            </a:r>
            <a:r>
              <a:rPr kumimoji="1" lang="zh-CN" altLang="en-US" sz="2000" dirty="0" smtClean="0"/>
              <a:t>       </a:t>
            </a:r>
            <a:r>
              <a:rPr kumimoji="1" lang="en-US" altLang="zh-CN" sz="2000" dirty="0" smtClean="0"/>
              <a:t>p20780171_1036_Generic.zip</a:t>
            </a:r>
          </a:p>
          <a:p>
            <a:pPr lvl="1" latinLnBrk="1"/>
            <a:r>
              <a:rPr kumimoji="1" lang="zh-CN" altLang="en-US" sz="2000" dirty="0" smtClean="0"/>
              <a:t>        </a:t>
            </a:r>
            <a:r>
              <a:rPr kumimoji="1" lang="en-US" altLang="zh-CN" sz="2000" dirty="0" smtClean="0"/>
              <a:t>p22248372_1036012_Generic.zip</a:t>
            </a:r>
          </a:p>
        </p:txBody>
      </p:sp>
    </p:spTree>
    <p:extLst>
      <p:ext uri="{BB962C8B-B14F-4D97-AF65-F5344CB8AC3E}">
        <p14:creationId xmlns:p14="http://schemas.microsoft.com/office/powerpoint/2010/main" val="16308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 smtClean="0">
                <a:solidFill>
                  <a:srgbClr val="FF0000"/>
                </a:solidFill>
              </a:rPr>
              <a:t>的日志审计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wls</a:t>
            </a:r>
            <a:r>
              <a:rPr lang="zh-CN" altLang="en-US" dirty="0"/>
              <a:t>主要有三种日志，放在</a:t>
            </a:r>
            <a:r>
              <a:rPr lang="zh-CN" altLang="en-US" dirty="0" smtClean="0"/>
              <a:t>目录：</a:t>
            </a:r>
            <a:r>
              <a:rPr lang="en-US" altLang="zh-CN" dirty="0" err="1" smtClean="0"/>
              <a:t>config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mydomain</a:t>
            </a:r>
            <a:r>
              <a:rPr lang="en-US" altLang="zh-CN" dirty="0"/>
              <a:t>/</a:t>
            </a:r>
            <a:r>
              <a:rPr lang="en-US" altLang="zh-CN" dirty="0" smtClean="0"/>
              <a:t>logs</a:t>
            </a:r>
            <a:r>
              <a:rPr lang="zh-CN" altLang="en-US" dirty="0"/>
              <a:t>下面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/>
            <a:r>
              <a:rPr lang="en-US" altLang="zh-CN" sz="2800" dirty="0"/>
              <a:t>1.access.log </a:t>
            </a:r>
            <a:r>
              <a:rPr lang="en-US" altLang="zh-CN" sz="2800" dirty="0" smtClean="0"/>
              <a:t>		http</a:t>
            </a:r>
            <a:r>
              <a:rPr lang="zh-CN" altLang="en-US" sz="2800" dirty="0"/>
              <a:t>服务</a:t>
            </a:r>
            <a:r>
              <a:rPr lang="zh-CN" altLang="en-US" sz="2800" dirty="0" smtClean="0"/>
              <a:t>日志</a:t>
            </a:r>
            <a:endParaRPr lang="en-US" altLang="zh-CN" sz="2800" dirty="0" smtClean="0"/>
          </a:p>
          <a:p>
            <a:pPr lvl="1"/>
            <a:r>
              <a:rPr lang="en-US" altLang="zh-CN" sz="2800" dirty="0" smtClean="0"/>
              <a:t>2.weblogic.log 		</a:t>
            </a:r>
            <a:r>
              <a:rPr lang="zh-CN" altLang="en-US" sz="2800" dirty="0" smtClean="0"/>
              <a:t>服务日志</a:t>
            </a:r>
            <a:endParaRPr lang="en-US" altLang="zh-CN" sz="2800" dirty="0" smtClean="0"/>
          </a:p>
          <a:p>
            <a:pPr lvl="1"/>
            <a:r>
              <a:rPr lang="en-US" altLang="zh-CN" sz="2800" dirty="0"/>
              <a:t>3.wl-domain.log </a:t>
            </a:r>
            <a:r>
              <a:rPr lang="en-US" altLang="zh-CN" sz="2800" dirty="0" smtClean="0"/>
              <a:t>		</a:t>
            </a:r>
            <a:r>
              <a:rPr lang="zh-CN" altLang="en-US" sz="2800" dirty="0" smtClean="0"/>
              <a:t>域日志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18602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的日志审计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WebLogic</a:t>
            </a:r>
            <a:r>
              <a:rPr lang="zh-CN" altLang="en-US" sz="2400" dirty="0" smtClean="0"/>
              <a:t>的</a:t>
            </a:r>
            <a:r>
              <a:rPr lang="en-US" altLang="zh-CN" sz="2400" dirty="0" err="1" smtClean="0"/>
              <a:t>access.log</a:t>
            </a:r>
            <a:r>
              <a:rPr lang="zh-CN" altLang="en-US" sz="2400" dirty="0" smtClean="0"/>
              <a:t>日志内容如下：</a:t>
            </a:r>
            <a:endParaRPr lang="sk-SK" altLang="zh-CN" sz="2400" dirty="0" smtClean="0"/>
          </a:p>
          <a:p>
            <a:r>
              <a:rPr lang="en-US" altLang="zh-CN" sz="2000" dirty="0" smtClean="0"/>
              <a:t>192.168.0.1</a:t>
            </a:r>
            <a:r>
              <a:rPr lang="sk-SK" altLang="zh-CN" sz="2000" dirty="0"/>
              <a:t> - - [</a:t>
            </a:r>
            <a:r>
              <a:rPr lang="sk-SK" altLang="zh-CN" sz="2000" dirty="0" smtClean="0"/>
              <a:t>09/</a:t>
            </a:r>
            <a:r>
              <a:rPr lang="en-US" altLang="zh-CN" sz="2000" dirty="0" smtClean="0"/>
              <a:t>12</a:t>
            </a:r>
            <a:r>
              <a:rPr lang="sk-SK" altLang="zh-CN" sz="2000" dirty="0" smtClean="0"/>
              <a:t>/20</a:t>
            </a:r>
            <a:r>
              <a:rPr lang="en-US" altLang="zh-CN" sz="2000" dirty="0" smtClean="0"/>
              <a:t>17</a:t>
            </a:r>
            <a:r>
              <a:rPr lang="sk-SK" altLang="zh-CN" sz="2000" dirty="0" smtClean="0"/>
              <a:t>:15:27:15</a:t>
            </a:r>
            <a:r>
              <a:rPr lang="sk-SK" altLang="zh-CN" sz="2000" dirty="0"/>
              <a:t> +0800] "GET </a:t>
            </a:r>
            <a:r>
              <a:rPr lang="sk-SK" altLang="zh-CN" sz="2000" dirty="0" smtClean="0"/>
              <a:t>/index.</a:t>
            </a:r>
            <a:r>
              <a:rPr lang="en-US" altLang="zh-CN" sz="2000" dirty="0" err="1" smtClean="0"/>
              <a:t>jsp</a:t>
            </a:r>
            <a:r>
              <a:rPr lang="sk-SK" altLang="zh-CN" sz="2000" dirty="0"/>
              <a:t> HTTP/1.1" 200 </a:t>
            </a:r>
            <a:r>
              <a:rPr lang="sk-SK" altLang="zh-CN" sz="2000" dirty="0" smtClean="0"/>
              <a:t>100</a:t>
            </a:r>
          </a:p>
          <a:p>
            <a:r>
              <a:rPr kumimoji="1" lang="zh-CN" altLang="en-US" sz="2400" dirty="0" smtClean="0"/>
              <a:t>在上面这条日志中对应的内容为：</a:t>
            </a:r>
            <a:endParaRPr kumimoji="1" lang="en-US" altLang="zh-CN" sz="2400" dirty="0" smtClean="0"/>
          </a:p>
          <a:p>
            <a:pPr lvl="1"/>
            <a:r>
              <a:rPr lang="en-US" altLang="zh-CN" dirty="0" smtClean="0"/>
              <a:t>192.168.0.1</a:t>
            </a:r>
            <a:r>
              <a:rPr lang="en-US" altLang="zh-CN" dirty="0" smtClean="0">
                <a:sym typeface="Wingdings"/>
              </a:rPr>
              <a:t></a:t>
            </a:r>
            <a:r>
              <a:rPr lang="zh-CN" altLang="en-US" dirty="0" smtClean="0"/>
              <a:t>访问者</a:t>
            </a:r>
            <a:r>
              <a:rPr lang="en-US" altLang="zh-CN" dirty="0"/>
              <a:t>IP </a:t>
            </a:r>
            <a:r>
              <a:rPr lang="en-US" altLang="zh-CN" dirty="0" smtClean="0"/>
              <a:t>				</a:t>
            </a:r>
          </a:p>
          <a:p>
            <a:pPr lvl="1"/>
            <a:r>
              <a:rPr lang="sk-SK" altLang="zh-CN" dirty="0" smtClean="0"/>
              <a:t>-</a:t>
            </a:r>
            <a:r>
              <a:rPr lang="sk-SK" altLang="zh-CN" dirty="0" smtClean="0">
                <a:sym typeface="Wingdings"/>
              </a:rPr>
              <a:t></a:t>
            </a:r>
            <a:r>
              <a:rPr lang="en-US" altLang="zh-CN" dirty="0" smtClean="0"/>
              <a:t>RFC931</a:t>
            </a:r>
            <a:r>
              <a:rPr lang="en-US" altLang="zh-CN" dirty="0"/>
              <a:t>  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-</a:t>
            </a:r>
            <a:r>
              <a:rPr lang="en-US" altLang="zh-CN" dirty="0" smtClean="0">
                <a:sym typeface="Wingdings"/>
              </a:rPr>
              <a:t></a:t>
            </a:r>
            <a:r>
              <a:rPr lang="en-US" altLang="zh-CN" dirty="0" err="1" smtClean="0"/>
              <a:t>auth_user</a:t>
            </a:r>
            <a:r>
              <a:rPr lang="en-US" altLang="zh-CN" dirty="0"/>
              <a:t> </a:t>
            </a:r>
            <a:endParaRPr lang="en-US" altLang="zh-CN" dirty="0" smtClean="0"/>
          </a:p>
          <a:p>
            <a:pPr lvl="1"/>
            <a:r>
              <a:rPr lang="sk-SK" altLang="zh-CN" dirty="0"/>
              <a:t>[09/</a:t>
            </a:r>
            <a:r>
              <a:rPr lang="en-US" altLang="zh-CN" dirty="0"/>
              <a:t>12</a:t>
            </a:r>
            <a:r>
              <a:rPr lang="sk-SK" altLang="zh-CN" dirty="0"/>
              <a:t>/20</a:t>
            </a:r>
            <a:r>
              <a:rPr lang="en-US" altLang="zh-CN" dirty="0"/>
              <a:t>17</a:t>
            </a:r>
            <a:r>
              <a:rPr lang="sk-SK" altLang="zh-CN" dirty="0"/>
              <a:t>:15:27:15 +0800</a:t>
            </a:r>
            <a:r>
              <a:rPr lang="sk-SK" altLang="zh-CN" dirty="0" smtClean="0"/>
              <a:t>]</a:t>
            </a:r>
            <a:r>
              <a:rPr lang="sk-SK" altLang="zh-CN" dirty="0" smtClean="0">
                <a:sym typeface="Wingdings"/>
              </a:rPr>
              <a:t></a:t>
            </a:r>
            <a:r>
              <a:rPr lang="en-US" altLang="zh-CN" dirty="0" smtClean="0"/>
              <a:t>[</a:t>
            </a:r>
            <a:r>
              <a:rPr lang="zh-CN" altLang="en-US" dirty="0"/>
              <a:t>访问时间</a:t>
            </a:r>
            <a:r>
              <a:rPr lang="en-US" altLang="zh-CN" dirty="0"/>
              <a:t>]  </a:t>
            </a:r>
            <a:endParaRPr lang="en-US" altLang="zh-CN" dirty="0" smtClean="0"/>
          </a:p>
          <a:p>
            <a:pPr lvl="1"/>
            <a:r>
              <a:rPr lang="sk-SK" altLang="zh-CN" dirty="0" smtClean="0"/>
              <a:t>GET</a:t>
            </a:r>
            <a:r>
              <a:rPr lang="sk-SK" altLang="zh-CN" dirty="0" smtClean="0">
                <a:sym typeface="Wingdings"/>
              </a:rPr>
              <a:t></a:t>
            </a:r>
            <a:r>
              <a:rPr lang="zh-CN" altLang="en-US" dirty="0" smtClean="0"/>
              <a:t>请求方式</a:t>
            </a:r>
            <a:endParaRPr lang="en-US" altLang="zh-CN" dirty="0"/>
          </a:p>
          <a:p>
            <a:pPr lvl="1"/>
            <a:r>
              <a:rPr lang="sk-SK" altLang="zh-CN" dirty="0"/>
              <a:t>/index.</a:t>
            </a:r>
            <a:r>
              <a:rPr lang="en-US" altLang="zh-CN" dirty="0" err="1" smtClean="0"/>
              <a:t>jsp</a:t>
            </a:r>
            <a:r>
              <a:rPr lang="en-US" altLang="zh-CN" dirty="0" smtClean="0">
                <a:sym typeface="Wingdings"/>
              </a:rPr>
              <a:t></a:t>
            </a:r>
            <a:r>
              <a:rPr lang="zh-CN" altLang="en-US" dirty="0" smtClean="0"/>
              <a:t>访问</a:t>
            </a:r>
            <a:r>
              <a:rPr lang="zh-CN" altLang="en-US" dirty="0"/>
              <a:t>地址 </a:t>
            </a:r>
            <a:endParaRPr lang="en-US" altLang="zh-CN" dirty="0" smtClean="0"/>
          </a:p>
          <a:p>
            <a:pPr lvl="1"/>
            <a:r>
              <a:rPr lang="sk-SK" altLang="zh-CN" dirty="0" smtClean="0"/>
              <a:t>HTTP/1.1</a:t>
            </a:r>
            <a:r>
              <a:rPr lang="sk-SK" altLang="zh-CN" dirty="0" smtClean="0">
                <a:sym typeface="Wingdings"/>
              </a:rPr>
              <a:t></a:t>
            </a:r>
            <a:r>
              <a:rPr lang="zh-CN" altLang="en-US" dirty="0" smtClean="0"/>
              <a:t>访问协议</a:t>
            </a:r>
            <a:endParaRPr lang="en-US" altLang="zh-CN" dirty="0" smtClean="0"/>
          </a:p>
          <a:p>
            <a:pPr lvl="1"/>
            <a:r>
              <a:rPr lang="sk-SK" altLang="zh-CN" dirty="0" smtClean="0"/>
              <a:t>200</a:t>
            </a:r>
            <a:r>
              <a:rPr lang="sk-SK" altLang="zh-CN" dirty="0" smtClean="0">
                <a:sym typeface="Wingdings"/>
              </a:rPr>
              <a:t></a:t>
            </a:r>
            <a:r>
              <a:rPr lang="zh-CN" altLang="en-US" dirty="0" smtClean="0"/>
              <a:t>返回代码</a:t>
            </a:r>
            <a:endParaRPr lang="en-US" altLang="zh-CN" dirty="0" smtClean="0"/>
          </a:p>
          <a:p>
            <a:pPr lvl="1"/>
            <a:r>
              <a:rPr lang="sk-SK" altLang="zh-CN" dirty="0" smtClean="0"/>
              <a:t>100</a:t>
            </a:r>
            <a:r>
              <a:rPr lang="sk-SK" altLang="zh-CN" dirty="0" smtClean="0">
                <a:sym typeface="Wingdings"/>
              </a:rPr>
              <a:t></a:t>
            </a:r>
            <a:r>
              <a:rPr lang="zh-CN" altLang="en-US" dirty="0" smtClean="0"/>
              <a:t>返回</a:t>
            </a:r>
            <a:r>
              <a:rPr lang="zh-CN" altLang="en-US" dirty="0"/>
              <a:t>数据的字节数大小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78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zh-CN" altLang="en-US" sz="2400" dirty="0" smtClean="0"/>
              <a:t> </a:t>
            </a:r>
            <a:r>
              <a:rPr lang="zh-CN" altLang="en-US" sz="2400" dirty="0"/>
              <a:t>了解 </a:t>
            </a:r>
            <a:r>
              <a:rPr lang="en-US" altLang="zh-CN" sz="2400" dirty="0"/>
              <a:t>Weblogic </a:t>
            </a:r>
            <a:r>
              <a:rPr lang="zh-CN" altLang="en-US" sz="2400" dirty="0"/>
              <a:t>的启动权限 </a:t>
            </a:r>
            <a:endParaRPr lang="en-US" altLang="zh-CN" sz="24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 smtClean="0"/>
              <a:t>WebLogic</a:t>
            </a:r>
            <a:r>
              <a:rPr lang="zh-CN" altLang="en-US" sz="1800" dirty="0" smtClean="0"/>
              <a:t>默认是不允许管理员用</a:t>
            </a:r>
            <a:r>
              <a:rPr lang="en-US" altLang="zh-CN" sz="1800" dirty="0" smtClean="0"/>
              <a:t>root</a:t>
            </a:r>
            <a:r>
              <a:rPr lang="zh-CN" altLang="en-US" sz="1800" dirty="0" smtClean="0"/>
              <a:t>用户启动服务的，因为</a:t>
            </a:r>
            <a:r>
              <a:rPr lang="en-US" altLang="zh-CN" sz="1800" dirty="0" smtClean="0"/>
              <a:t>root</a:t>
            </a:r>
            <a:r>
              <a:rPr lang="zh-CN" altLang="en-US" sz="1800" dirty="0" smtClean="0"/>
              <a:t>用户权限过高。所以如果管理员使用</a:t>
            </a:r>
            <a:r>
              <a:rPr lang="en-US" altLang="zh-CN" sz="1800" dirty="0" smtClean="0"/>
              <a:t>root</a:t>
            </a:r>
            <a:r>
              <a:rPr lang="zh-CN" altLang="en-US" sz="1800" dirty="0" smtClean="0"/>
              <a:t>用户启动</a:t>
            </a:r>
            <a:r>
              <a:rPr lang="en-US" altLang="zh-CN" sz="1800" dirty="0" smtClean="0"/>
              <a:t>WebLogic</a:t>
            </a:r>
            <a:r>
              <a:rPr lang="zh-CN" altLang="en-US" sz="1800" dirty="0" smtClean="0"/>
              <a:t>会看到报错信息如下：</a:t>
            </a:r>
            <a:endParaRPr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lang="en-US" altLang="zh-CN" sz="1800" dirty="0"/>
              <a:t>    &lt;Error&gt; &lt;</a:t>
            </a:r>
            <a:r>
              <a:rPr lang="en-US" altLang="zh-CN" sz="1800" dirty="0" err="1"/>
              <a:t>EmbeddedLDAP</a:t>
            </a:r>
            <a:r>
              <a:rPr lang="en-US" altLang="zh-CN" sz="1800" dirty="0"/>
              <a:t>&gt; &lt;000000&gt; &lt;Error opening the Transaction Log: ./</a:t>
            </a:r>
            <a:r>
              <a:rPr lang="en-US" altLang="zh-CN" sz="1800" dirty="0" err="1"/>
              <a:t>myserver</a:t>
            </a:r>
            <a:r>
              <a:rPr lang="en-US" altLang="zh-CN" sz="1800" dirty="0"/>
              <a:t>/</a:t>
            </a:r>
            <a:r>
              <a:rPr lang="en-US" altLang="zh-CN" sz="1800" dirty="0" err="1"/>
              <a:t>ldap</a:t>
            </a:r>
            <a:r>
              <a:rPr lang="en-US" altLang="zh-CN" sz="1800" dirty="0"/>
              <a:t>/</a:t>
            </a:r>
            <a:r>
              <a:rPr lang="en-US" altLang="zh-CN" sz="1800" dirty="0" err="1"/>
              <a:t>ldapfiles</a:t>
            </a:r>
            <a:r>
              <a:rPr lang="en-US" altLang="zh-CN" sz="1800" dirty="0"/>
              <a:t>/</a:t>
            </a:r>
            <a:r>
              <a:rPr lang="en-US" altLang="zh-CN" sz="1800" dirty="0" err="1"/>
              <a:t>EmbeddedLDAP.tran</a:t>
            </a:r>
            <a:r>
              <a:rPr lang="en-US" altLang="zh-CN" sz="1800" dirty="0"/>
              <a:t>: Permission denied</a:t>
            </a:r>
            <a:r>
              <a:rPr lang="en-US" altLang="zh-CN" sz="1800" dirty="0" smtClean="0"/>
              <a:t>&gt;</a:t>
            </a:r>
          </a:p>
          <a:p>
            <a:pPr marL="0" indent="0">
              <a:lnSpc>
                <a:spcPts val="2300"/>
              </a:lnSpc>
              <a:buNone/>
            </a:pPr>
            <a:r>
              <a:rPr lang="zh-CN" altLang="en-US" sz="1800" dirty="0" smtClean="0"/>
              <a:t>所以在安装部署</a:t>
            </a:r>
            <a:r>
              <a:rPr lang="en-US" altLang="zh-CN" sz="1800" dirty="0" smtClean="0"/>
              <a:t>WebLogic</a:t>
            </a:r>
            <a:r>
              <a:rPr lang="zh-CN" altLang="en-US" sz="1800" dirty="0" smtClean="0"/>
              <a:t>的时候，需要提前创建</a:t>
            </a:r>
            <a:r>
              <a:rPr lang="en-US" altLang="zh-CN" sz="1800" dirty="0" smtClean="0"/>
              <a:t>WebLogic</a:t>
            </a:r>
            <a:r>
              <a:rPr lang="zh-CN" altLang="en-US" sz="1800" dirty="0" smtClean="0"/>
              <a:t>的管理员用户和对应的用户组，一般情况下配置的用户和用户组的方式如下：</a:t>
            </a:r>
            <a:endParaRPr lang="en-US" altLang="zh-CN" sz="1800" dirty="0"/>
          </a:p>
          <a:p>
            <a:pPr marL="0" indent="0">
              <a:lnSpc>
                <a:spcPts val="2300"/>
              </a:lnSpc>
              <a:buNone/>
            </a:pPr>
            <a:r>
              <a:rPr kumimoji="1" lang="en-US" altLang="zh-CN" sz="1800" dirty="0" smtClean="0"/>
              <a:t>	#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err="1"/>
              <a:t>groupadd</a:t>
            </a:r>
            <a:r>
              <a:rPr kumimoji="1" lang="zh-CN" altLang="en-US" sz="1800" dirty="0"/>
              <a:t> </a:t>
            </a:r>
            <a:r>
              <a:rPr kumimoji="1" lang="en-US" altLang="zh-CN" sz="1800" dirty="0" err="1" smtClean="0"/>
              <a:t>oinstall</a:t>
            </a:r>
            <a:endParaRPr kumimoji="1" lang="en-US" altLang="zh-CN" sz="1800" dirty="0" smtClean="0"/>
          </a:p>
          <a:p>
            <a:pPr marL="0" indent="0">
              <a:lnSpc>
                <a:spcPts val="2300"/>
              </a:lnSpc>
              <a:buNone/>
            </a:pPr>
            <a:r>
              <a:rPr kumimoji="1" lang="en-US" altLang="zh-CN" sz="1800" dirty="0" smtClean="0"/>
              <a:t>	#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err="1"/>
              <a:t>useradd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-g </a:t>
            </a:r>
            <a:r>
              <a:rPr kumimoji="1" lang="en-US" altLang="zh-CN" sz="1800" dirty="0" err="1"/>
              <a:t>oinstall</a:t>
            </a:r>
            <a:r>
              <a:rPr kumimoji="1" lang="en-US" altLang="zh-CN" sz="1800" dirty="0"/>
              <a:t> </a:t>
            </a:r>
            <a:r>
              <a:rPr kumimoji="1" lang="en-US" altLang="zh-CN" sz="1800" dirty="0" err="1"/>
              <a:t>weblogic</a:t>
            </a:r>
            <a:endParaRPr kumimoji="1" lang="en-US" altLang="zh-CN" sz="1800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dirty="0"/>
          </a:p>
          <a:p>
            <a:pPr marL="0" indent="0">
              <a:lnSpc>
                <a:spcPts val="2300"/>
              </a:lnSpc>
              <a:buNone/>
            </a:pPr>
            <a:endParaRPr lang="en-US" altLang="zh-CN" sz="2400" dirty="0"/>
          </a:p>
          <a:p>
            <a:pPr marL="0" indent="0">
              <a:lnSpc>
                <a:spcPts val="2300"/>
              </a:lnSpc>
              <a:buNone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597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的日志审计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dirty="0" smtClean="0"/>
              <a:t>1</a:t>
            </a:r>
            <a:r>
              <a:rPr kumimoji="1" lang="zh-CN" altLang="en-US" sz="2400" dirty="0" smtClean="0"/>
              <a:t>、分析日志中访问的</a:t>
            </a:r>
            <a:r>
              <a:rPr kumimoji="1" lang="en-US" altLang="zh-CN" sz="2400" dirty="0" smtClean="0"/>
              <a:t>IP</a:t>
            </a:r>
            <a:r>
              <a:rPr kumimoji="1" lang="zh-CN" altLang="en-US" sz="2400" dirty="0" smtClean="0"/>
              <a:t>的</a:t>
            </a:r>
            <a:r>
              <a:rPr kumimoji="1" lang="en-US" altLang="zh-CN" sz="2400" dirty="0" smtClean="0"/>
              <a:t>top10</a:t>
            </a:r>
          </a:p>
          <a:p>
            <a:r>
              <a:rPr kumimoji="1" lang="en-US" altLang="zh-CN" sz="2000" dirty="0" smtClean="0"/>
              <a:t># cat </a:t>
            </a:r>
            <a:r>
              <a:rPr kumimoji="1" lang="en-US" altLang="zh-CN" sz="2000" dirty="0" err="1" smtClean="0"/>
              <a:t>access.log</a:t>
            </a:r>
            <a:r>
              <a:rPr kumimoji="1" lang="en-US" altLang="zh-CN" sz="2000" dirty="0" smtClean="0"/>
              <a:t> | </a:t>
            </a:r>
            <a:r>
              <a:rPr kumimoji="1" lang="en-US" altLang="zh-CN" sz="2000" dirty="0" err="1" smtClean="0"/>
              <a:t>awk</a:t>
            </a:r>
            <a:r>
              <a:rPr kumimoji="1" lang="en-US" altLang="zh-CN" sz="2000" dirty="0" smtClean="0"/>
              <a:t> '{print $1}' | sort -</a:t>
            </a:r>
            <a:r>
              <a:rPr kumimoji="1" lang="en-US" altLang="zh-CN" sz="2000" dirty="0" err="1" smtClean="0"/>
              <a:t>nr</a:t>
            </a:r>
            <a:r>
              <a:rPr kumimoji="1" lang="en-US" altLang="zh-CN" sz="2000" dirty="0" smtClean="0"/>
              <a:t> | </a:t>
            </a:r>
            <a:r>
              <a:rPr kumimoji="1" lang="en-US" altLang="zh-CN" sz="2000" dirty="0" err="1" smtClean="0"/>
              <a:t>uniq</a:t>
            </a:r>
            <a:r>
              <a:rPr kumimoji="1" lang="en-US" altLang="zh-CN" sz="2000" dirty="0" smtClean="0"/>
              <a:t> -c | sort -</a:t>
            </a:r>
            <a:r>
              <a:rPr kumimoji="1" lang="en-US" altLang="zh-CN" sz="2000" dirty="0" err="1" smtClean="0"/>
              <a:t>nr</a:t>
            </a:r>
            <a:r>
              <a:rPr kumimoji="1" lang="en-US" altLang="zh-CN" sz="2000" dirty="0" smtClean="0"/>
              <a:t> | top 10</a:t>
            </a:r>
          </a:p>
          <a:p>
            <a:r>
              <a:rPr kumimoji="1" lang="zh-CN" altLang="en-US" sz="2400" dirty="0" smtClean="0"/>
              <a:t>命令解析：</a:t>
            </a:r>
            <a:endParaRPr kumimoji="1" lang="en-US" altLang="zh-CN" sz="2400" dirty="0" smtClean="0"/>
          </a:p>
          <a:p>
            <a:pPr lvl="1"/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1</a:t>
            </a:r>
            <a:r>
              <a:rPr kumimoji="1" lang="zh-CN" altLang="en-US" sz="2000" dirty="0" smtClean="0"/>
              <a:t>）输出</a:t>
            </a:r>
            <a:r>
              <a:rPr kumimoji="1" lang="en-US" altLang="zh-CN" sz="2000" dirty="0" err="1" smtClean="0"/>
              <a:t>access.log</a:t>
            </a:r>
            <a:r>
              <a:rPr kumimoji="1" lang="zh-CN" altLang="en-US" sz="2000" dirty="0" smtClean="0"/>
              <a:t>之后用</a:t>
            </a:r>
            <a:r>
              <a:rPr kumimoji="1" lang="en-US" altLang="zh-CN" sz="2000" dirty="0" err="1" smtClean="0"/>
              <a:t>awk</a:t>
            </a:r>
            <a:r>
              <a:rPr kumimoji="1" lang="zh-CN" altLang="en-US" sz="2000" dirty="0" smtClean="0"/>
              <a:t>命令截取输出的第一个字段（</a:t>
            </a:r>
            <a:r>
              <a:rPr kumimoji="1" lang="en-US" altLang="zh-CN" sz="2000" dirty="0" err="1" smtClean="0"/>
              <a:t>awk</a:t>
            </a:r>
            <a:r>
              <a:rPr kumimoji="1" lang="zh-CN" altLang="en-US" sz="2000" dirty="0" smtClean="0"/>
              <a:t>默认以空格为分隔符）；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2</a:t>
            </a:r>
            <a:r>
              <a:rPr kumimoji="1" lang="zh-CN" altLang="en-US" sz="2000" dirty="0" smtClean="0"/>
              <a:t>）进行第一次排序，第一次排序的作用是把</a:t>
            </a:r>
            <a:r>
              <a:rPr kumimoji="1" lang="en-US" altLang="zh-CN" sz="2000" dirty="0" err="1" smtClean="0"/>
              <a:t>ip</a:t>
            </a:r>
            <a:r>
              <a:rPr kumimoji="1" lang="zh-CN" altLang="en-US" sz="2000" dirty="0" smtClean="0"/>
              <a:t>地址按照数字的顺序进行排序</a:t>
            </a:r>
            <a:r>
              <a:rPr kumimoji="1" lang="zh-CN" altLang="en-US" sz="2000" dirty="0"/>
              <a:t>（逆序） </a:t>
            </a:r>
            <a:r>
              <a:rPr kumimoji="1" lang="zh-CN" altLang="en-US" sz="2000" dirty="0" smtClean="0"/>
              <a:t>，方便进行去重操作。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3</a:t>
            </a:r>
            <a:r>
              <a:rPr kumimoji="1" lang="zh-CN" altLang="en-US" sz="2000" dirty="0" smtClean="0"/>
              <a:t>）之后进行去重，去重操作的输出中第一个字段为重复的量；</a:t>
            </a:r>
            <a:endParaRPr kumimoji="1" lang="en-US" altLang="zh-CN" sz="2000" dirty="0"/>
          </a:p>
          <a:p>
            <a:pPr lvl="1"/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4</a:t>
            </a:r>
            <a:r>
              <a:rPr kumimoji="1" lang="zh-CN" altLang="en-US" sz="2000" dirty="0" smtClean="0"/>
              <a:t>）根据重复的次数再次进行排序（逆序）；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（</a:t>
            </a:r>
            <a:r>
              <a:rPr kumimoji="1" lang="en-US" altLang="zh-CN" sz="2000" dirty="0"/>
              <a:t>5</a:t>
            </a:r>
            <a:r>
              <a:rPr kumimoji="1" lang="zh-CN" altLang="en-US" sz="2000" dirty="0" smtClean="0"/>
              <a:t>）输出排序结果的前</a:t>
            </a:r>
            <a:r>
              <a:rPr kumimoji="1" lang="en-US" altLang="zh-CN" sz="2000" dirty="0" smtClean="0"/>
              <a:t>10</a:t>
            </a:r>
            <a:r>
              <a:rPr kumimoji="1" lang="zh-CN" altLang="en-US" sz="2000" dirty="0" smtClean="0"/>
              <a:t>行。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15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的日志审计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dirty="0" smtClean="0"/>
              <a:t>2</a:t>
            </a:r>
            <a:r>
              <a:rPr kumimoji="1" lang="zh-CN" altLang="en-US" sz="2400" dirty="0" smtClean="0"/>
              <a:t>、</a:t>
            </a:r>
            <a:r>
              <a:rPr kumimoji="1" lang="zh-CN" altLang="en-US" sz="2400" dirty="0"/>
              <a:t>分析日志中访问</a:t>
            </a:r>
            <a:r>
              <a:rPr kumimoji="1" lang="zh-CN" altLang="en-US" sz="2400" dirty="0" smtClean="0"/>
              <a:t>的</a:t>
            </a:r>
            <a:r>
              <a:rPr kumimoji="1" lang="en-US" altLang="zh-CN" sz="2400" dirty="0" smtClean="0"/>
              <a:t>URL</a:t>
            </a:r>
            <a:r>
              <a:rPr kumimoji="1" lang="zh-CN" altLang="en-US" sz="2400" dirty="0" smtClean="0"/>
              <a:t>的</a:t>
            </a:r>
            <a:r>
              <a:rPr kumimoji="1" lang="en-US" altLang="zh-CN" sz="2400" dirty="0"/>
              <a:t>top10</a:t>
            </a:r>
          </a:p>
          <a:p>
            <a:r>
              <a:rPr kumimoji="1" lang="en-US" altLang="zh-CN" sz="2000" dirty="0"/>
              <a:t># cat </a:t>
            </a:r>
            <a:r>
              <a:rPr kumimoji="1" lang="en-US" altLang="zh-CN" sz="2000" dirty="0" err="1"/>
              <a:t>access.log</a:t>
            </a:r>
            <a:r>
              <a:rPr kumimoji="1" lang="en-US" altLang="zh-CN" sz="2000" dirty="0"/>
              <a:t> | </a:t>
            </a:r>
            <a:r>
              <a:rPr kumimoji="1" lang="en-US" altLang="zh-CN" sz="2000" dirty="0" err="1"/>
              <a:t>awk</a:t>
            </a:r>
            <a:r>
              <a:rPr kumimoji="1" lang="en-US" altLang="zh-CN" sz="2000" dirty="0"/>
              <a:t> '{print </a:t>
            </a:r>
            <a:r>
              <a:rPr kumimoji="1" lang="en-US" altLang="zh-CN" sz="2000" dirty="0" smtClean="0"/>
              <a:t>$7}' </a:t>
            </a:r>
            <a:r>
              <a:rPr kumimoji="1" lang="en-US" altLang="zh-CN" sz="2000" dirty="0"/>
              <a:t>| sort -</a:t>
            </a:r>
            <a:r>
              <a:rPr kumimoji="1" lang="en-US" altLang="zh-CN" sz="2000" dirty="0" err="1"/>
              <a:t>nr</a:t>
            </a:r>
            <a:r>
              <a:rPr kumimoji="1" lang="en-US" altLang="zh-CN" sz="2000" dirty="0"/>
              <a:t> | </a:t>
            </a:r>
            <a:r>
              <a:rPr kumimoji="1" lang="en-US" altLang="zh-CN" sz="2000" dirty="0" err="1"/>
              <a:t>uniq</a:t>
            </a:r>
            <a:r>
              <a:rPr kumimoji="1" lang="en-US" altLang="zh-CN" sz="2000" dirty="0"/>
              <a:t> -c | sort -</a:t>
            </a:r>
            <a:r>
              <a:rPr kumimoji="1" lang="en-US" altLang="zh-CN" sz="2000" dirty="0" err="1"/>
              <a:t>nr</a:t>
            </a:r>
            <a:r>
              <a:rPr kumimoji="1" lang="en-US" altLang="zh-CN" sz="2000" dirty="0"/>
              <a:t> | top 10</a:t>
            </a:r>
          </a:p>
          <a:p>
            <a:r>
              <a:rPr kumimoji="1" lang="zh-CN" altLang="en-US" sz="2400" dirty="0"/>
              <a:t>命令解析：</a:t>
            </a:r>
            <a:endParaRPr kumimoji="1" lang="en-US" altLang="zh-CN" sz="2400" dirty="0"/>
          </a:p>
          <a:p>
            <a:pPr lvl="1"/>
            <a:r>
              <a:rPr kumimoji="1" lang="zh-CN" altLang="en-US" sz="2000" dirty="0"/>
              <a:t>（</a:t>
            </a:r>
            <a:r>
              <a:rPr kumimoji="1" lang="en-US" altLang="zh-CN" sz="2000" dirty="0"/>
              <a:t>1</a:t>
            </a:r>
            <a:r>
              <a:rPr kumimoji="1" lang="zh-CN" altLang="en-US" sz="2000" dirty="0"/>
              <a:t>）输出</a:t>
            </a:r>
            <a:r>
              <a:rPr kumimoji="1" lang="en-US" altLang="zh-CN" sz="2000" dirty="0" err="1"/>
              <a:t>access.log</a:t>
            </a:r>
            <a:r>
              <a:rPr kumimoji="1" lang="zh-CN" altLang="en-US" sz="2000" dirty="0"/>
              <a:t>之后用</a:t>
            </a:r>
            <a:r>
              <a:rPr kumimoji="1" lang="en-US" altLang="zh-CN" sz="2000" dirty="0" err="1"/>
              <a:t>awk</a:t>
            </a:r>
            <a:r>
              <a:rPr kumimoji="1" lang="zh-CN" altLang="en-US" sz="2000" dirty="0"/>
              <a:t>命令截取输出的</a:t>
            </a:r>
            <a:r>
              <a:rPr kumimoji="1" lang="zh-CN" altLang="en-US" sz="2000" dirty="0" smtClean="0"/>
              <a:t>第七个</a:t>
            </a:r>
            <a:r>
              <a:rPr kumimoji="1" lang="zh-CN" altLang="en-US" sz="2000" dirty="0"/>
              <a:t>字段（</a:t>
            </a:r>
            <a:r>
              <a:rPr kumimoji="1" lang="en-US" altLang="zh-CN" sz="2000" dirty="0" err="1"/>
              <a:t>awk</a:t>
            </a:r>
            <a:r>
              <a:rPr kumimoji="1" lang="zh-CN" altLang="en-US" sz="2000" dirty="0"/>
              <a:t>默认以空格为分隔符）；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（</a:t>
            </a:r>
            <a:r>
              <a:rPr kumimoji="1" lang="en-US" altLang="zh-CN" sz="2000" dirty="0"/>
              <a:t>2</a:t>
            </a:r>
            <a:r>
              <a:rPr kumimoji="1" lang="zh-CN" altLang="en-US" sz="2000" dirty="0"/>
              <a:t>）进行第一次排序，第一次排序的作用</a:t>
            </a:r>
            <a:r>
              <a:rPr kumimoji="1" lang="zh-CN" altLang="en-US" sz="2000" dirty="0" smtClean="0"/>
              <a:t>是将全部输出按照字母的顺序</a:t>
            </a:r>
            <a:r>
              <a:rPr kumimoji="1" lang="zh-CN" altLang="en-US" sz="2000" dirty="0"/>
              <a:t>进行排序（逆序） ，方便进行去重操作。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（</a:t>
            </a:r>
            <a:r>
              <a:rPr kumimoji="1" lang="en-US" altLang="zh-CN" sz="2000" dirty="0"/>
              <a:t>3</a:t>
            </a:r>
            <a:r>
              <a:rPr kumimoji="1" lang="zh-CN" altLang="en-US" sz="2000" dirty="0"/>
              <a:t>）之后进行去重，去重操作的输出中第一个字段为重复的量；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（</a:t>
            </a:r>
            <a:r>
              <a:rPr kumimoji="1" lang="en-US" altLang="zh-CN" sz="2000" dirty="0"/>
              <a:t>4</a:t>
            </a:r>
            <a:r>
              <a:rPr kumimoji="1" lang="zh-CN" altLang="en-US" sz="2000" dirty="0"/>
              <a:t>）根据重复的次数再次进行排序（逆序）；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（</a:t>
            </a:r>
            <a:r>
              <a:rPr kumimoji="1" lang="en-US" altLang="zh-CN" sz="2000" dirty="0"/>
              <a:t>5</a:t>
            </a:r>
            <a:r>
              <a:rPr kumimoji="1" lang="zh-CN" altLang="en-US" sz="2000" dirty="0"/>
              <a:t>）输出排序结果的前</a:t>
            </a:r>
            <a:r>
              <a:rPr kumimoji="1" lang="en-US" altLang="zh-CN" sz="2000" dirty="0"/>
              <a:t>10</a:t>
            </a:r>
            <a:r>
              <a:rPr kumimoji="1" lang="zh-CN" altLang="en-US" sz="2000" dirty="0"/>
              <a:t>行。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的日志审计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dirty="0" smtClean="0"/>
              <a:t>3</a:t>
            </a:r>
            <a:r>
              <a:rPr kumimoji="1" lang="zh-CN" altLang="en-US" sz="2400" dirty="0" smtClean="0"/>
              <a:t>、获取</a:t>
            </a:r>
            <a:r>
              <a:rPr kumimoji="1" lang="en-US" altLang="zh-CN" sz="2400" dirty="0" smtClean="0"/>
              <a:t>UV</a:t>
            </a:r>
            <a:r>
              <a:rPr kumimoji="1" lang="zh-CN" altLang="en-US" sz="2400" dirty="0" smtClean="0"/>
              <a:t>和</a:t>
            </a:r>
            <a:r>
              <a:rPr kumimoji="1" lang="en-US" altLang="zh-CN" sz="2400" dirty="0" smtClean="0"/>
              <a:t>PV</a:t>
            </a:r>
            <a:endParaRPr kumimoji="1" lang="en-US" altLang="zh-CN" sz="2400" dirty="0"/>
          </a:p>
          <a:p>
            <a:r>
              <a:rPr kumimoji="1" lang="en-US" altLang="zh-CN" sz="2400" dirty="0" smtClean="0"/>
              <a:t>UV</a:t>
            </a:r>
            <a:r>
              <a:rPr kumimoji="1" lang="zh-CN" altLang="en-US" sz="2400" dirty="0" smtClean="0"/>
              <a:t>和</a:t>
            </a:r>
            <a:r>
              <a:rPr kumimoji="1" lang="en-US" altLang="zh-CN" sz="2400" dirty="0" smtClean="0"/>
              <a:t>PV</a:t>
            </a:r>
            <a:r>
              <a:rPr kumimoji="1" lang="zh-CN" altLang="en-US" sz="2400" dirty="0" smtClean="0"/>
              <a:t>是评价一个网站访问情况的标志性数据，</a:t>
            </a:r>
            <a:r>
              <a:rPr kumimoji="1" lang="en-US" altLang="zh-CN" sz="2400" dirty="0" smtClean="0"/>
              <a:t>UV</a:t>
            </a:r>
            <a:r>
              <a:rPr kumimoji="1" lang="zh-CN" altLang="en-US" sz="2400" dirty="0" smtClean="0"/>
              <a:t>的全称是</a:t>
            </a:r>
            <a:r>
              <a:rPr kumimoji="1" lang="en-US" altLang="zh-CN" sz="2400" dirty="0" smtClean="0"/>
              <a:t>User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View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PV</a:t>
            </a:r>
            <a:r>
              <a:rPr kumimoji="1" lang="zh-CN" altLang="en-US" sz="2400" dirty="0" smtClean="0"/>
              <a:t>的全称是</a:t>
            </a:r>
            <a:r>
              <a:rPr kumimoji="1" lang="en-US" altLang="zh-CN" sz="2400" dirty="0" smtClean="0"/>
              <a:t>Page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View</a:t>
            </a:r>
            <a:r>
              <a:rPr kumimoji="1" lang="zh-CN" altLang="en-US" sz="2400" dirty="0" smtClean="0"/>
              <a:t>。前者代表有多少用户访问了网站，后者则代表网站一共被浏览了多少次。</a:t>
            </a:r>
            <a:r>
              <a:rPr kumimoji="1" lang="en-US" altLang="zh-CN" sz="2400" dirty="0" smtClean="0"/>
              <a:t>UV</a:t>
            </a:r>
            <a:r>
              <a:rPr kumimoji="1" lang="zh-CN" altLang="en-US" sz="2400" dirty="0" smtClean="0"/>
              <a:t>和</a:t>
            </a:r>
            <a:r>
              <a:rPr kumimoji="1" lang="en-US" altLang="zh-CN" sz="2400" dirty="0" smtClean="0"/>
              <a:t>PV</a:t>
            </a:r>
            <a:r>
              <a:rPr kumimoji="1" lang="zh-CN" altLang="en-US" sz="2400" dirty="0" smtClean="0"/>
              <a:t>从日志获取的量只能算粗算，因为无法排除多用户通过同一个网关访问</a:t>
            </a:r>
            <a:r>
              <a:rPr kumimoji="1" lang="en-US" altLang="zh-CN" sz="2400" dirty="0" smtClean="0"/>
              <a:t>WebLogic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r>
              <a:rPr lang="en-US" altLang="zh-CN" sz="2400" dirty="0" smtClean="0"/>
              <a:t>(1)</a:t>
            </a:r>
            <a:r>
              <a:rPr lang="zh-CN" altLang="en-US" sz="2400" dirty="0" smtClean="0"/>
              <a:t>粗算</a:t>
            </a:r>
            <a:r>
              <a:rPr lang="en-US" altLang="zh-CN" sz="2400" dirty="0" smtClean="0"/>
              <a:t>PV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cat </a:t>
            </a:r>
            <a:r>
              <a:rPr lang="en-US" altLang="zh-CN" sz="2400" dirty="0" err="1" smtClean="0"/>
              <a:t>access.log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| </a:t>
            </a:r>
            <a:r>
              <a:rPr lang="en-US" altLang="zh-CN" sz="2400" dirty="0" err="1"/>
              <a:t>wc</a:t>
            </a:r>
            <a:r>
              <a:rPr lang="en-US" altLang="zh-CN" sz="2400" dirty="0"/>
              <a:t> -</a:t>
            </a:r>
            <a:r>
              <a:rPr lang="en-US" altLang="zh-CN" sz="2400" dirty="0" smtClean="0"/>
              <a:t>l</a:t>
            </a:r>
            <a:r>
              <a:rPr lang="zh-CN" altLang="en-US" sz="2400" dirty="0" smtClean="0"/>
              <a:t> </a:t>
            </a:r>
            <a:endParaRPr lang="en-US" altLang="zh-CN" sz="2400" dirty="0"/>
          </a:p>
          <a:p>
            <a:r>
              <a:rPr kumimoji="1" lang="en-US" altLang="zh-CN" sz="2400" dirty="0" smtClean="0"/>
              <a:t>(2)</a:t>
            </a:r>
            <a:r>
              <a:rPr kumimoji="1" lang="zh-CN" altLang="en-US" sz="2400" dirty="0" smtClean="0"/>
              <a:t>粗算</a:t>
            </a:r>
            <a:r>
              <a:rPr kumimoji="1" lang="en-US" altLang="zh-CN" sz="2400" dirty="0" smtClean="0"/>
              <a:t>UV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dirty="0" smtClean="0"/>
              <a:t>cat </a:t>
            </a:r>
            <a:r>
              <a:rPr kumimoji="1" lang="en-US" altLang="zh-CN" sz="2400" dirty="0" err="1" smtClean="0"/>
              <a:t>access.log</a:t>
            </a:r>
            <a:r>
              <a:rPr kumimoji="1" lang="en-US" altLang="zh-CN" sz="2400" dirty="0" smtClean="0"/>
              <a:t> | </a:t>
            </a:r>
            <a:r>
              <a:rPr kumimoji="1" lang="en-US" altLang="zh-CN" sz="2400" dirty="0" err="1" smtClean="0"/>
              <a:t>awk</a:t>
            </a:r>
            <a:r>
              <a:rPr kumimoji="1" lang="en-US" altLang="zh-CN" sz="2400" dirty="0" smtClean="0"/>
              <a:t> '{print $1}' | sort -</a:t>
            </a:r>
            <a:r>
              <a:rPr kumimoji="1" lang="en-US" altLang="zh-CN" sz="2400" dirty="0" err="1" smtClean="0"/>
              <a:t>nr</a:t>
            </a:r>
            <a:r>
              <a:rPr kumimoji="1" lang="en-US" altLang="zh-CN" sz="2400" dirty="0" smtClean="0"/>
              <a:t> | </a:t>
            </a:r>
            <a:r>
              <a:rPr kumimoji="1" lang="en-US" altLang="zh-CN" sz="2400" dirty="0" err="1" smtClean="0"/>
              <a:t>uniq</a:t>
            </a:r>
            <a:r>
              <a:rPr kumimoji="1" lang="en-US" altLang="zh-CN" sz="2400" dirty="0" smtClean="0"/>
              <a:t> | </a:t>
            </a:r>
            <a:r>
              <a:rPr kumimoji="1" lang="en-US" altLang="zh-CN" sz="2400" dirty="0" err="1" smtClean="0"/>
              <a:t>wc</a:t>
            </a:r>
            <a:r>
              <a:rPr kumimoji="1" lang="en-US" altLang="zh-CN" sz="2400" dirty="0" smtClean="0"/>
              <a:t> -l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914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的日志审计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4</a:t>
            </a:r>
            <a:r>
              <a:rPr lang="zh-CN" altLang="en-US" sz="2400" dirty="0" smtClean="0"/>
              <a:t>、显示各种返回值（</a:t>
            </a:r>
            <a:r>
              <a:rPr lang="en-US" altLang="zh-CN" sz="2400" dirty="0" err="1" smtClean="0"/>
              <a:t>http_code</a:t>
            </a:r>
            <a:r>
              <a:rPr lang="zh-CN" altLang="en-US" sz="2400" dirty="0" smtClean="0"/>
              <a:t>）的数量</a:t>
            </a:r>
            <a:endParaRPr lang="en-US" altLang="zh-CN" sz="2400" dirty="0" smtClean="0"/>
          </a:p>
          <a:p>
            <a:r>
              <a:rPr lang="en-US" altLang="zh-CN" sz="2400" dirty="0" smtClean="0"/>
              <a:t>cat </a:t>
            </a:r>
            <a:r>
              <a:rPr lang="en-US" altLang="zh-CN" sz="2400" dirty="0" err="1" smtClean="0"/>
              <a:t>access.log</a:t>
            </a:r>
            <a:r>
              <a:rPr lang="en-US" altLang="zh-CN" sz="2400" dirty="0" smtClean="0"/>
              <a:t> | </a:t>
            </a:r>
            <a:r>
              <a:rPr lang="en-US" altLang="zh-CN" sz="2400" dirty="0" err="1" smtClean="0"/>
              <a:t>awk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'{++</a:t>
            </a:r>
            <a:r>
              <a:rPr lang="en-US" altLang="zh-CN" sz="2400" dirty="0"/>
              <a:t>S</a:t>
            </a:r>
            <a:r>
              <a:rPr lang="en-US" altLang="zh-CN" sz="2400" dirty="0" smtClean="0"/>
              <a:t>[$8]} </a:t>
            </a:r>
            <a:r>
              <a:rPr lang="en-US" altLang="zh-CN" sz="2400" dirty="0"/>
              <a:t>END {for(a in S) print a, S[a</a:t>
            </a:r>
            <a:r>
              <a:rPr lang="en-US" altLang="zh-CN" sz="2400" dirty="0" smtClean="0"/>
              <a:t>]}'</a:t>
            </a:r>
          </a:p>
          <a:p>
            <a:r>
              <a:rPr kumimoji="1" lang="zh-CN" altLang="en-US" sz="2400" dirty="0" smtClean="0"/>
              <a:t>输出结果为：</a:t>
            </a:r>
            <a:endParaRPr kumimoji="1" lang="en-US" altLang="zh-CN" sz="2400" dirty="0" smtClean="0"/>
          </a:p>
          <a:p>
            <a:pPr marL="457200" lvl="1" indent="0">
              <a:buNone/>
            </a:pPr>
            <a:r>
              <a:rPr lang="is-IS" altLang="zh-CN" sz="2000" dirty="0"/>
              <a:t>400 2</a:t>
            </a:r>
          </a:p>
          <a:p>
            <a:pPr marL="457200" lvl="1" indent="0">
              <a:buNone/>
            </a:pPr>
            <a:r>
              <a:rPr lang="de-DE" altLang="zh-CN" sz="2000" dirty="0"/>
              <a:t>404 1</a:t>
            </a:r>
          </a:p>
          <a:p>
            <a:pPr marL="457200" lvl="1" indent="0">
              <a:buNone/>
            </a:pPr>
            <a:r>
              <a:rPr lang="is-IS" altLang="zh-CN" sz="2000" dirty="0"/>
              <a:t>500 1</a:t>
            </a:r>
          </a:p>
          <a:p>
            <a:pPr marL="457200" lvl="1" indent="0">
              <a:buNone/>
            </a:pPr>
            <a:r>
              <a:rPr lang="is-IS" altLang="zh-CN" sz="2000" dirty="0"/>
              <a:t>200 6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587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4"/>
          <p:cNvSpPr txBox="1">
            <a:spLocks noChangeArrowheads="1"/>
          </p:cNvSpPr>
          <p:nvPr/>
        </p:nvSpPr>
        <p:spPr bwMode="auto">
          <a:xfrm>
            <a:off x="119336" y="5572125"/>
            <a:ext cx="48974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北京谷安天下科技有限公司</a:t>
            </a:r>
            <a:endParaRPr lang="en-US" altLang="zh-CN" sz="1200" dirty="0">
              <a:solidFill>
                <a:schemeClr val="bg1"/>
              </a:solidFill>
              <a:latin typeface="Adobe 黑体 Std R"/>
              <a:ea typeface="Adobe 黑体 Std R"/>
              <a:cs typeface="Adobe 黑体 Std R"/>
            </a:endParaRPr>
          </a:p>
          <a:p>
            <a:r>
              <a:rPr lang="zh-CN" altLang="en-US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谷安天下公司主页：</a:t>
            </a:r>
            <a:r>
              <a:rPr lang="en-US" altLang="zh-CN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www.gooann.com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谷安培训教育网页：</a:t>
            </a:r>
            <a:r>
              <a:rPr lang="en-US" altLang="zh-CN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http://px.gooann.com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安全意识产品网页：</a:t>
            </a:r>
            <a:r>
              <a:rPr lang="en-US" altLang="zh-CN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http://sectv.gooann.com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产品解决方案网页：</a:t>
            </a:r>
            <a:r>
              <a:rPr lang="en-US" altLang="zh-CN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http://product.gooann.com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谷安信息安全商城：</a:t>
            </a:r>
            <a:r>
              <a:rPr lang="en-US" altLang="zh-CN" sz="1200" dirty="0">
                <a:solidFill>
                  <a:schemeClr val="bg1"/>
                </a:solidFill>
                <a:latin typeface="Adobe 黑体 Std R"/>
                <a:ea typeface="Adobe 黑体 Std R"/>
                <a:cs typeface="Adobe 黑体 Std R"/>
              </a:rPr>
              <a:t>http://gooannpx.taobao.com</a:t>
            </a:r>
          </a:p>
          <a:p>
            <a:endParaRPr lang="en-US" altLang="zh-CN" sz="1200" dirty="0">
              <a:solidFill>
                <a:schemeClr val="bg1"/>
              </a:solidFill>
              <a:latin typeface="Adobe 黑体 Std R"/>
              <a:ea typeface="Adobe 黑体 Std R"/>
              <a:cs typeface="Adobe 黑体 Std 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2888" y="2133600"/>
            <a:ext cx="690926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Arial" pitchFamily="34" charset="0"/>
              </a:rPr>
              <a:t>THANK YOU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Arial" pitchFamily="34" charset="0"/>
              </a:rPr>
              <a:t>FOR YOUR ATTENTION!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77828" name="TextBox 5"/>
          <p:cNvSpPr txBox="1">
            <a:spLocks noChangeArrowheads="1"/>
          </p:cNvSpPr>
          <p:nvPr/>
        </p:nvSpPr>
        <p:spPr bwMode="auto">
          <a:xfrm>
            <a:off x="9264823" y="188913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联系我们  </a:t>
            </a:r>
            <a:r>
              <a:rPr lang="en-US" altLang="zh-CN" dirty="0">
                <a:latin typeface="Calibri" panose="020F0502020204030204" pitchFamily="34" charset="0"/>
              </a:rPr>
              <a:t>400 070 6887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338" y="2082800"/>
            <a:ext cx="244316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" pitchFamily="34" charset="0"/>
              </a:rPr>
              <a:t>感谢观看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en-US" altLang="zh-CN" sz="2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kumimoji="1" lang="en-US" altLang="zh-CN" sz="3200" b="1" dirty="0" smtClean="0"/>
              <a:t>Weblogic</a:t>
            </a:r>
            <a:r>
              <a:rPr kumimoji="1" lang="zh-CN" altLang="en-US" sz="3200" b="1" dirty="0"/>
              <a:t>的部署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1800" dirty="0">
              <a:solidFill>
                <a:srgbClr val="FF0000"/>
              </a:solidFill>
            </a:endParaRPr>
          </a:p>
          <a:p>
            <a:r>
              <a:rPr kumimoji="1" lang="zh-CN" altLang="en-US" sz="2400" dirty="0"/>
              <a:t>一、</a:t>
            </a:r>
            <a:r>
              <a:rPr kumimoji="1" lang="en-US" altLang="zh-CN" sz="2400" dirty="0"/>
              <a:t>Weblogic</a:t>
            </a:r>
            <a:r>
              <a:rPr kumimoji="1" lang="zh-CN" altLang="en-US" sz="2400" dirty="0"/>
              <a:t>是美商</a:t>
            </a:r>
            <a:r>
              <a:rPr kumimoji="1" lang="en-US" altLang="zh-CN" sz="2400" dirty="0"/>
              <a:t>Oracle</a:t>
            </a:r>
            <a:r>
              <a:rPr kumimoji="1" lang="zh-CN" altLang="en-US" sz="2400" dirty="0"/>
              <a:t>的主要产品之一，是世界上第一个成功商业化的</a:t>
            </a:r>
            <a:r>
              <a:rPr kumimoji="1" lang="en-US" altLang="zh-CN" sz="2400" dirty="0"/>
              <a:t>J2EE</a:t>
            </a:r>
            <a:r>
              <a:rPr kumimoji="1" lang="zh-CN" altLang="en-US" sz="2400" dirty="0"/>
              <a:t>应用服务器。</a:t>
            </a:r>
            <a:endParaRPr kumimoji="1" lang="en-US" altLang="zh-CN" sz="2400" dirty="0"/>
          </a:p>
          <a:p>
            <a:r>
              <a:rPr kumimoji="1" lang="zh-CN" altLang="en-US" sz="2400" dirty="0"/>
              <a:t>二、部署</a:t>
            </a:r>
            <a:r>
              <a:rPr kumimoji="1" lang="en-US" altLang="zh-CN" sz="2400" dirty="0"/>
              <a:t>Weblogic</a:t>
            </a:r>
            <a:r>
              <a:rPr kumimoji="1" lang="zh-CN" altLang="en-US" sz="2400" dirty="0"/>
              <a:t>之前需要做的准备工作</a:t>
            </a:r>
            <a:endParaRPr kumimoji="1" lang="en-US" altLang="zh-CN" sz="2400" dirty="0"/>
          </a:p>
          <a:p>
            <a:r>
              <a:rPr kumimoji="1" lang="en-US" altLang="zh-CN" sz="2400" dirty="0"/>
              <a:t>	1</a:t>
            </a:r>
            <a:r>
              <a:rPr kumimoji="1" lang="zh-CN" altLang="en-US" sz="2400" dirty="0"/>
              <a:t>、创建用户和用户组</a:t>
            </a:r>
            <a:endParaRPr kumimoji="1" lang="en-US" altLang="zh-CN" sz="2400" dirty="0"/>
          </a:p>
          <a:p>
            <a:r>
              <a:rPr kumimoji="1" lang="en-US" altLang="zh-CN" sz="2400" dirty="0"/>
              <a:t>	#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groupadd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dba</a:t>
            </a:r>
          </a:p>
          <a:p>
            <a:r>
              <a:rPr kumimoji="1" lang="en-US" altLang="zh-CN" sz="2400" dirty="0"/>
              <a:t>	#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groupadd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oinstall</a:t>
            </a:r>
            <a:endParaRPr kumimoji="1" lang="en-US" altLang="zh-CN" sz="2400" dirty="0"/>
          </a:p>
          <a:p>
            <a:r>
              <a:rPr kumimoji="1" lang="en-US" altLang="zh-CN" sz="2400" dirty="0"/>
              <a:t>	2</a:t>
            </a:r>
            <a:r>
              <a:rPr kumimoji="1" lang="zh-CN" altLang="en-US" sz="2400" dirty="0"/>
              <a:t>、创建</a:t>
            </a:r>
            <a:r>
              <a:rPr kumimoji="1" lang="en-US" altLang="zh-CN" sz="2400" dirty="0"/>
              <a:t>Weblogic</a:t>
            </a:r>
            <a:r>
              <a:rPr kumimoji="1" lang="zh-CN" altLang="en-US" sz="2400" dirty="0"/>
              <a:t>用户</a:t>
            </a:r>
            <a:endParaRPr kumimoji="1" lang="en-US" altLang="zh-CN" sz="2400" dirty="0"/>
          </a:p>
          <a:p>
            <a:r>
              <a:rPr kumimoji="1" lang="en-US" altLang="zh-CN" sz="2400" dirty="0"/>
              <a:t>	#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useradd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-g </a:t>
            </a:r>
            <a:r>
              <a:rPr kumimoji="1" lang="en-US" altLang="zh-CN" sz="2400" dirty="0" err="1"/>
              <a:t>oinstall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weblogic</a:t>
            </a:r>
            <a:endParaRPr kumimoji="1" lang="en-US" altLang="zh-CN" sz="2400" dirty="0"/>
          </a:p>
          <a:p>
            <a:pPr marL="0" indent="0">
              <a:lnSpc>
                <a:spcPts val="2300"/>
              </a:lnSpc>
              <a:buNone/>
            </a:pP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r>
              <a:rPr kumimoji="1" lang="zh-CN" altLang="en-US" b="1" dirty="0" smtClean="0"/>
              <a:t>安装</a:t>
            </a:r>
            <a:r>
              <a:rPr kumimoji="1" lang="en-US" altLang="zh-CN" b="1" dirty="0"/>
              <a:t>Weblogic</a:t>
            </a:r>
          </a:p>
          <a:p>
            <a:pPr lvl="1"/>
            <a:r>
              <a:rPr kumimoji="1" lang="en-US" altLang="zh-CN" dirty="0"/>
              <a:t>1</a:t>
            </a:r>
            <a:r>
              <a:rPr kumimoji="1" lang="zh-CN" altLang="en-US" dirty="0"/>
              <a:t>、配置</a:t>
            </a:r>
            <a:r>
              <a:rPr kumimoji="1" lang="en-US" altLang="zh-CN" dirty="0"/>
              <a:t>JDK</a:t>
            </a:r>
          </a:p>
          <a:p>
            <a:pPr lvl="1"/>
            <a:r>
              <a:rPr kumimoji="1" lang="en-US" altLang="zh-CN" dirty="0"/>
              <a:t>2</a:t>
            </a:r>
            <a:r>
              <a:rPr kumimoji="1" lang="zh-CN" altLang="en-US" dirty="0"/>
              <a:t>、用</a:t>
            </a:r>
            <a:r>
              <a:rPr kumimoji="1" lang="en-US" altLang="zh-CN" dirty="0" err="1"/>
              <a:t>weblogic</a:t>
            </a:r>
            <a:r>
              <a:rPr kumimoji="1" lang="zh-CN" altLang="en-US" dirty="0"/>
              <a:t>用户将</a:t>
            </a:r>
            <a:r>
              <a:rPr kumimoji="1" lang="en-US" altLang="zh-CN" dirty="0"/>
              <a:t>wls1212_generic.jar</a:t>
            </a:r>
            <a:r>
              <a:rPr kumimoji="1" lang="zh-CN" altLang="en-US" dirty="0"/>
              <a:t>上传至</a:t>
            </a:r>
            <a:r>
              <a:rPr kumimoji="1" lang="en-US" altLang="zh-CN" dirty="0"/>
              <a:t>/home/</a:t>
            </a:r>
            <a:r>
              <a:rPr kumimoji="1" lang="en-US" altLang="zh-CN" dirty="0" err="1"/>
              <a:t>weblogic</a:t>
            </a:r>
            <a:r>
              <a:rPr kumimoji="1" lang="zh-CN" altLang="en-US" dirty="0"/>
              <a:t>目录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3</a:t>
            </a:r>
            <a:r>
              <a:rPr kumimoji="1" lang="zh-CN" altLang="en-US" dirty="0"/>
              <a:t>、运行命令</a:t>
            </a:r>
            <a:r>
              <a:rPr kumimoji="1" lang="en-US" altLang="zh-CN" dirty="0"/>
              <a:t>java -jar wls1212_generic.jar</a:t>
            </a:r>
            <a:r>
              <a:rPr kumimoji="1" lang="zh-CN" altLang="en-US" dirty="0"/>
              <a:t>，弹出一下内容</a:t>
            </a:r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0" indent="0">
              <a:lnSpc>
                <a:spcPts val="2300"/>
              </a:lnSpc>
              <a:buNone/>
            </a:pP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的安全设置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546464B-9590-4E36-A7BA-B5EF6CEC4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992079"/>
            <a:ext cx="7560840" cy="54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的安全设置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CB81DA1-7D41-4E1D-B942-DB4F17301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00409" y="926464"/>
            <a:ext cx="7640007" cy="54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0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Weblogic </a:t>
            </a:r>
            <a:r>
              <a:rPr lang="zh-CN" altLang="en-US" sz="2800" dirty="0">
                <a:solidFill>
                  <a:srgbClr val="FF0000"/>
                </a:solidFill>
              </a:rPr>
              <a:t>的安全设置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endParaRPr lang="en-US" altLang="zh-CN" sz="2400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en-US" altLang="zh-CN" sz="2400" dirty="0">
              <a:solidFill>
                <a:srgbClr val="FF0000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8E1B1F-4F55-4DBB-872D-F2CB85A48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943532"/>
            <a:ext cx="7632848" cy="55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Weblogic </a:t>
            </a:r>
            <a:r>
              <a:rPr lang="zh-CN" altLang="en-US" dirty="0">
                <a:solidFill>
                  <a:srgbClr val="FF0000"/>
                </a:solidFill>
              </a:rPr>
              <a:t>的安全设置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C48AB8F-7D03-434A-ACF6-00FBB4A4B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939750"/>
            <a:ext cx="7632848" cy="54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8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C00000"/>
            </a:gs>
            <a:gs pos="80000">
              <a:srgbClr val="70201E"/>
            </a:gs>
            <a:gs pos="100000">
              <a:schemeClr val="accent2">
                <a:shade val="94000"/>
                <a:satMod val="135000"/>
              </a:schemeClr>
            </a:gs>
          </a:gsLst>
        </a:gradFill>
      </a:spPr>
      <a:bodyPr rtlCol="0" anchor="ctr"/>
      <a:lstStyle>
        <a:defPPr algn="ctr">
          <a:defRPr b="1"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谷安模板-1.potx" id="{20370F93-E01C-46B9-8133-FC051707147A}" vid="{288D7D58-60AC-41C3-82B0-33C6BDCAB98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谷安模板-1</Template>
  <TotalTime>23791</TotalTime>
  <Words>1693</Words>
  <Application>Microsoft Office PowerPoint</Application>
  <PresentationFormat>宽屏</PresentationFormat>
  <Paragraphs>300</Paragraphs>
  <Slides>34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Adobe 黑体 Std R</vt:lpstr>
      <vt:lpstr>Arial Unicode MS</vt:lpstr>
      <vt:lpstr>黑体</vt:lpstr>
      <vt:lpstr>华文新魏</vt:lpstr>
      <vt:lpstr>华文中宋</vt:lpstr>
      <vt:lpstr>楷体</vt:lpstr>
      <vt:lpstr>宋体</vt:lpstr>
      <vt:lpstr>微软雅黑</vt:lpstr>
      <vt:lpstr>Arial</vt:lpstr>
      <vt:lpstr>Calibri</vt:lpstr>
      <vt:lpstr>Wingdings</vt:lpstr>
      <vt:lpstr>Office 主题</vt:lpstr>
      <vt:lpstr>中间件安全   </vt:lpstr>
      <vt:lpstr>4.1.4 Weblogic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的安全设置</vt:lpstr>
      <vt:lpstr>Weblogic 的漏洞利用与防范 </vt:lpstr>
      <vt:lpstr>Weblogic 的漏洞利用与防范 </vt:lpstr>
      <vt:lpstr>Weblogic 的漏洞利用与防范 </vt:lpstr>
      <vt:lpstr>Weblogic 的漏洞利用与防范 </vt:lpstr>
      <vt:lpstr>Weblogic 的漏洞利用与防范 </vt:lpstr>
      <vt:lpstr>Weblogic 的日志审计</vt:lpstr>
      <vt:lpstr>Weblogic 的日志审计</vt:lpstr>
      <vt:lpstr>Weblogic 的日志审计</vt:lpstr>
      <vt:lpstr>Weblogic 的日志审计</vt:lpstr>
      <vt:lpstr>Weblogic 的日志审计</vt:lpstr>
      <vt:lpstr>Weblogic 的日志审计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Linux系统管理与安全</dc:title>
  <dc:creator>高智震</dc:creator>
  <cp:lastModifiedBy>高智震</cp:lastModifiedBy>
  <cp:revision>2770</cp:revision>
  <dcterms:created xsi:type="dcterms:W3CDTF">2015-08-23T14:03:00Z</dcterms:created>
  <dcterms:modified xsi:type="dcterms:W3CDTF">2018-06-26T04:11:11Z</dcterms:modified>
</cp:coreProperties>
</file>