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876" r:id="rId2"/>
  </p:sldMasterIdLst>
  <p:notesMasterIdLst>
    <p:notesMasterId r:id="rId15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  <a:srgbClr val="540694"/>
    <a:srgbClr val="6807B9"/>
    <a:srgbClr val="0000CC"/>
    <a:srgbClr val="64C100"/>
    <a:srgbClr val="A60BFE"/>
    <a:srgbClr val="3D046C"/>
    <a:srgbClr val="FF9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浅色样式 1 - 强调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27102A9-8310-4765-A935-A1911B00CA55}" styleName="浅色样式 1 - 强调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597" autoAdjust="0"/>
    <p:restoredTop sz="86442" autoAdjust="0"/>
  </p:normalViewPr>
  <p:slideViewPr>
    <p:cSldViewPr>
      <p:cViewPr>
        <p:scale>
          <a:sx n="129" d="100"/>
          <a:sy n="129" d="100"/>
        </p:scale>
        <p:origin x="144" y="25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88" d="100"/>
          <a:sy n="188" d="100"/>
        </p:scale>
        <p:origin x="2672" y="14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notesMaster" Target="notesMasters/notes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AAC351C0-6D6D-4B39-8738-A7C7486B0710}" type="datetimeFigureOut">
              <a:rPr lang="zh-CN" altLang="en-US"/>
              <a:pPr>
                <a:defRPr/>
              </a:pPr>
              <a:t>2017/8/26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F4870BEF-24BB-4678-92B8-D9C03FCDED1A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83208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 smtClean="0"/>
          </a:p>
        </p:txBody>
      </p:sp>
      <p:sp>
        <p:nvSpPr>
          <p:cNvPr id="7987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B72B6D8C-6458-4548-BD75-3CEE170667F7}" type="slidenum">
              <a:rPr lang="zh-CN" altLang="en-US">
                <a:latin typeface="Calibri" panose="020F0502020204030204" pitchFamily="34" charset="0"/>
              </a:rPr>
              <a:pPr eaLnBrk="1" hangingPunct="1"/>
              <a:t>1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71399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70BEF-24BB-4678-92B8-D9C03FCDED1A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3491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9573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7569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0800523" y="274639"/>
            <a:ext cx="781877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9902891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10704512" y="274639"/>
            <a:ext cx="0" cy="5851525"/>
          </a:xfrm>
          <a:prstGeom prst="line">
            <a:avLst/>
          </a:prstGeom>
          <a:ln w="25400">
            <a:solidFill>
              <a:srgbClr val="64C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025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22199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 typeface="Wingdings" panose="05000000000000000000" pitchFamily="2" charset="2"/>
              <a:buChar char="Ø"/>
              <a:defRPr/>
            </a:lvl1pPr>
            <a:lvl2pPr marL="742950" indent="-285750">
              <a:buFont typeface="Wingdings" panose="05000000000000000000" pitchFamily="2" charset="2"/>
              <a:buChar char="Ø"/>
              <a:defRPr/>
            </a:lvl2pPr>
            <a:lvl3pPr marL="1143000" indent="-228600">
              <a:buFont typeface="Wingdings" panose="05000000000000000000" pitchFamily="2" charset="2"/>
              <a:buChar char="Ø"/>
              <a:defRPr/>
            </a:lvl3pPr>
            <a:lvl4pPr marL="1600200" indent="-228600">
              <a:buFont typeface="Wingdings" panose="05000000000000000000" pitchFamily="2" charset="2"/>
              <a:buChar char="Ø"/>
              <a:defRPr/>
            </a:lvl4pPr>
            <a:lvl5pPr marL="2057400" indent="-228600">
              <a:buFont typeface="Wingdings" panose="05000000000000000000" pitchFamily="2" charset="2"/>
              <a:buChar char="Ø"/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 dirty="0"/>
          </a:p>
        </p:txBody>
      </p:sp>
      <p:cxnSp>
        <p:nvCxnSpPr>
          <p:cNvPr id="6" name="直接连接符 5"/>
          <p:cNvCxnSpPr/>
          <p:nvPr/>
        </p:nvCxnSpPr>
        <p:spPr>
          <a:xfrm>
            <a:off x="609600" y="836712"/>
            <a:ext cx="10972800" cy="0"/>
          </a:xfrm>
          <a:prstGeom prst="line">
            <a:avLst/>
          </a:prstGeom>
          <a:ln w="25400">
            <a:solidFill>
              <a:srgbClr val="64C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5"/>
          <p:cNvCxnSpPr/>
          <p:nvPr userDrawn="1"/>
        </p:nvCxnSpPr>
        <p:spPr>
          <a:xfrm>
            <a:off x="609600" y="836712"/>
            <a:ext cx="10972800" cy="0"/>
          </a:xfrm>
          <a:prstGeom prst="line">
            <a:avLst/>
          </a:prstGeom>
          <a:ln w="25400">
            <a:solidFill>
              <a:srgbClr val="64C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08127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ctr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3024117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994892"/>
            <a:ext cx="5384800" cy="51312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994890"/>
            <a:ext cx="5384800" cy="513127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cxnSp>
        <p:nvCxnSpPr>
          <p:cNvPr id="8" name="直接连接符 7"/>
          <p:cNvCxnSpPr/>
          <p:nvPr/>
        </p:nvCxnSpPr>
        <p:spPr>
          <a:xfrm>
            <a:off x="609600" y="836712"/>
            <a:ext cx="10972800" cy="0"/>
          </a:xfrm>
          <a:prstGeom prst="line">
            <a:avLst/>
          </a:prstGeom>
          <a:ln w="25400">
            <a:solidFill>
              <a:srgbClr val="64C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7"/>
          <p:cNvCxnSpPr/>
          <p:nvPr userDrawn="1"/>
        </p:nvCxnSpPr>
        <p:spPr>
          <a:xfrm>
            <a:off x="609600" y="836712"/>
            <a:ext cx="10972800" cy="0"/>
          </a:xfrm>
          <a:prstGeom prst="line">
            <a:avLst/>
          </a:prstGeom>
          <a:ln w="25400">
            <a:solidFill>
              <a:srgbClr val="64C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2498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980728"/>
            <a:ext cx="5386917" cy="639762"/>
          </a:xfr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1836515"/>
            <a:ext cx="5386917" cy="428964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980728"/>
            <a:ext cx="5389033" cy="639762"/>
          </a:xfr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1836515"/>
            <a:ext cx="5389033" cy="428964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cxnSp>
        <p:nvCxnSpPr>
          <p:cNvPr id="10" name="直接连接符 9"/>
          <p:cNvCxnSpPr/>
          <p:nvPr/>
        </p:nvCxnSpPr>
        <p:spPr>
          <a:xfrm>
            <a:off x="609600" y="836712"/>
            <a:ext cx="10972800" cy="0"/>
          </a:xfrm>
          <a:prstGeom prst="line">
            <a:avLst/>
          </a:prstGeom>
          <a:ln w="25400">
            <a:solidFill>
              <a:srgbClr val="64C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9"/>
          <p:cNvCxnSpPr/>
          <p:nvPr userDrawn="1"/>
        </p:nvCxnSpPr>
        <p:spPr>
          <a:xfrm>
            <a:off x="609600" y="836712"/>
            <a:ext cx="10972800" cy="0"/>
          </a:xfrm>
          <a:prstGeom prst="line">
            <a:avLst/>
          </a:prstGeom>
          <a:ln w="25400">
            <a:solidFill>
              <a:srgbClr val="64C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5162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cxnSp>
        <p:nvCxnSpPr>
          <p:cNvPr id="6" name="直接连接符 5"/>
          <p:cNvCxnSpPr/>
          <p:nvPr/>
        </p:nvCxnSpPr>
        <p:spPr>
          <a:xfrm>
            <a:off x="609600" y="836712"/>
            <a:ext cx="10972800" cy="0"/>
          </a:xfrm>
          <a:prstGeom prst="line">
            <a:avLst/>
          </a:prstGeom>
          <a:ln w="25400">
            <a:solidFill>
              <a:srgbClr val="64C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5"/>
          <p:cNvCxnSpPr/>
          <p:nvPr userDrawn="1"/>
        </p:nvCxnSpPr>
        <p:spPr>
          <a:xfrm>
            <a:off x="609600" y="836712"/>
            <a:ext cx="10972800" cy="0"/>
          </a:xfrm>
          <a:prstGeom prst="line">
            <a:avLst/>
          </a:prstGeom>
          <a:ln w="25400">
            <a:solidFill>
              <a:srgbClr val="64C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5085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39517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ctr"/>
          <a:lstStyle>
            <a:lvl1pPr algn="l">
              <a:defRPr sz="2800" b="1" u="none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03312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 typeface="Wingdings" panose="05000000000000000000" pitchFamily="2" charset="2"/>
              <a:buChar char="Ø"/>
              <a:defRPr/>
            </a:lvl1pPr>
            <a:lvl2pPr marL="742950" indent="-285750">
              <a:buFont typeface="Wingdings" panose="05000000000000000000" pitchFamily="2" charset="2"/>
              <a:buChar char="Ø"/>
              <a:defRPr/>
            </a:lvl2pPr>
            <a:lvl3pPr marL="1143000" indent="-228600">
              <a:buFont typeface="Wingdings" panose="05000000000000000000" pitchFamily="2" charset="2"/>
              <a:buChar char="Ø"/>
              <a:defRPr/>
            </a:lvl3pPr>
            <a:lvl4pPr marL="1600200" indent="-228600">
              <a:buFont typeface="Wingdings" panose="05000000000000000000" pitchFamily="2" charset="2"/>
              <a:buChar char="Ø"/>
              <a:defRPr/>
            </a:lvl4pPr>
            <a:lvl5pPr marL="2057400" indent="-228600">
              <a:buFont typeface="Wingdings" panose="05000000000000000000" pitchFamily="2" charset="2"/>
              <a:buChar char="Ø"/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609600" y="836712"/>
            <a:ext cx="10972800" cy="0"/>
          </a:xfrm>
          <a:prstGeom prst="line">
            <a:avLst/>
          </a:prstGeom>
          <a:ln w="25400">
            <a:solidFill>
              <a:srgbClr val="64C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13378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ctr"/>
          <a:lstStyle>
            <a:lvl1pPr algn="ctr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将图片拖动到占位符，或单击添加图标</a:t>
            </a:r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245034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80693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0800523" y="274639"/>
            <a:ext cx="781877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9902891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cxnSp>
        <p:nvCxnSpPr>
          <p:cNvPr id="7" name="直接连接符 6"/>
          <p:cNvCxnSpPr/>
          <p:nvPr/>
        </p:nvCxnSpPr>
        <p:spPr>
          <a:xfrm>
            <a:off x="10704512" y="274639"/>
            <a:ext cx="0" cy="5851525"/>
          </a:xfrm>
          <a:prstGeom prst="line">
            <a:avLst/>
          </a:prstGeom>
          <a:ln w="25400">
            <a:solidFill>
              <a:srgbClr val="64C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6"/>
          <p:cNvCxnSpPr/>
          <p:nvPr userDrawn="1"/>
        </p:nvCxnSpPr>
        <p:spPr>
          <a:xfrm>
            <a:off x="10704512" y="274639"/>
            <a:ext cx="0" cy="5851525"/>
          </a:xfrm>
          <a:prstGeom prst="line">
            <a:avLst/>
          </a:prstGeom>
          <a:ln w="25400">
            <a:solidFill>
              <a:srgbClr val="64C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420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ctr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355885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994892"/>
            <a:ext cx="5384800" cy="51312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994890"/>
            <a:ext cx="5384800" cy="513127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609600" y="836712"/>
            <a:ext cx="10972800" cy="0"/>
          </a:xfrm>
          <a:prstGeom prst="line">
            <a:avLst/>
          </a:prstGeom>
          <a:ln w="25400">
            <a:solidFill>
              <a:srgbClr val="64C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991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980728"/>
            <a:ext cx="5386917" cy="639762"/>
          </a:xfr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1836515"/>
            <a:ext cx="5386917" cy="428964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980728"/>
            <a:ext cx="5389033" cy="639762"/>
          </a:xfr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1836515"/>
            <a:ext cx="5389033" cy="428964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cxnSp>
        <p:nvCxnSpPr>
          <p:cNvPr id="10" name="直接连接符 9"/>
          <p:cNvCxnSpPr/>
          <p:nvPr userDrawn="1"/>
        </p:nvCxnSpPr>
        <p:spPr>
          <a:xfrm>
            <a:off x="609600" y="836712"/>
            <a:ext cx="10972800" cy="0"/>
          </a:xfrm>
          <a:prstGeom prst="line">
            <a:avLst/>
          </a:prstGeom>
          <a:ln w="25400">
            <a:solidFill>
              <a:srgbClr val="64C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5468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609600" y="836712"/>
            <a:ext cx="10972800" cy="0"/>
          </a:xfrm>
          <a:prstGeom prst="line">
            <a:avLst/>
          </a:prstGeom>
          <a:ln w="25400">
            <a:solidFill>
              <a:srgbClr val="64C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5268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08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ctr"/>
          <a:lstStyle>
            <a:lvl1pPr algn="l">
              <a:defRPr sz="2800" b="1" u="none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70869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ctr"/>
          <a:lstStyle>
            <a:lvl1pPr algn="ctr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689529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jpe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490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09600" y="980729"/>
            <a:ext cx="10972800" cy="5145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</a:p>
        </p:txBody>
      </p:sp>
      <p:pic>
        <p:nvPicPr>
          <p:cNvPr id="1028" name="Picture 11" descr="E:\公司素材\公司LOGO\白色透明LOGO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6381751"/>
            <a:ext cx="1271547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TextBox 7"/>
          <p:cNvSpPr txBox="1">
            <a:spLocks noChangeArrowheads="1"/>
          </p:cNvSpPr>
          <p:nvPr userDrawn="1"/>
        </p:nvSpPr>
        <p:spPr bwMode="auto">
          <a:xfrm>
            <a:off x="8976321" y="6571954"/>
            <a:ext cx="320222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r" eaLnBrk="1" hangingPunct="1">
              <a:defRPr/>
            </a:pPr>
            <a:r>
              <a:rPr lang="en-US" altLang="zh-CN" sz="1200" dirty="0" smtClean="0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>© 2015</a:t>
            </a:r>
            <a:r>
              <a:rPr lang="zh-CN" altLang="en-US" sz="1200" dirty="0" smtClean="0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>谷安天下版权所有</a:t>
            </a:r>
          </a:p>
        </p:txBody>
      </p:sp>
      <p:sp>
        <p:nvSpPr>
          <p:cNvPr id="2" name="文本框 1"/>
          <p:cNvSpPr txBox="1"/>
          <p:nvPr userDrawn="1"/>
        </p:nvSpPr>
        <p:spPr>
          <a:xfrm>
            <a:off x="7344139" y="6571953"/>
            <a:ext cx="15311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B395237E-8500-4FE0-A669-5FCAC893D89F}" type="datetime8">
              <a:rPr lang="en-US" altLang="zh-CN" sz="1100" smtClean="0">
                <a:solidFill>
                  <a:schemeClr val="bg1"/>
                </a:solidFill>
              </a:rPr>
              <a:t>8/26/17 7:22 PM</a:t>
            </a:fld>
            <a:endParaRPr lang="zh-CN" altLang="en-US" sz="1100" dirty="0">
              <a:solidFill>
                <a:schemeClr val="bg1"/>
              </a:solidFill>
            </a:endParaRPr>
          </a:p>
        </p:txBody>
      </p:sp>
      <p:sp>
        <p:nvSpPr>
          <p:cNvPr id="3" name="文本框 2"/>
          <p:cNvSpPr txBox="1"/>
          <p:nvPr userDrawn="1"/>
        </p:nvSpPr>
        <p:spPr>
          <a:xfrm>
            <a:off x="2364592" y="6571832"/>
            <a:ext cx="63831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00" dirty="0" smtClean="0">
                <a:solidFill>
                  <a:schemeClr val="bg1"/>
                </a:solidFill>
              </a:rPr>
              <a:t>第</a:t>
            </a:r>
            <a:fld id="{37E5D1F4-5835-4861-BEE9-F37CD80E098F}" type="slidenum">
              <a:rPr lang="zh-CN" altLang="en-US" sz="1100" smtClean="0">
                <a:solidFill>
                  <a:schemeClr val="bg1"/>
                </a:solidFill>
              </a:rPr>
              <a:t>‹#›</a:t>
            </a:fld>
            <a:r>
              <a:rPr lang="zh-CN" altLang="en-US" sz="1100" dirty="0" smtClean="0">
                <a:solidFill>
                  <a:schemeClr val="bg1"/>
                </a:solidFill>
              </a:rPr>
              <a:t>页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u="none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Ø"/>
        <a:defRPr sz="2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Ø"/>
        <a:defRPr sz="2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Ø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Ø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Ø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490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09600" y="980729"/>
            <a:ext cx="10972800" cy="5145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</a:p>
        </p:txBody>
      </p:sp>
      <p:pic>
        <p:nvPicPr>
          <p:cNvPr id="1028" name="Picture 11" descr="E:\公司素材\公司LOGO\白色透明LOGO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6381751"/>
            <a:ext cx="1271547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TextBox 7"/>
          <p:cNvSpPr txBox="1">
            <a:spLocks noChangeArrowheads="1"/>
          </p:cNvSpPr>
          <p:nvPr/>
        </p:nvSpPr>
        <p:spPr bwMode="auto">
          <a:xfrm>
            <a:off x="8976321" y="6571954"/>
            <a:ext cx="320222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r" eaLnBrk="1" hangingPunct="1">
              <a:defRPr/>
            </a:pPr>
            <a:r>
              <a:rPr lang="en-US" altLang="zh-CN" sz="1200" dirty="0" smtClean="0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>© 2015</a:t>
            </a:r>
            <a:r>
              <a:rPr lang="zh-CN" altLang="en-US" sz="1200" dirty="0" smtClean="0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>谷安天下版权所有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7344139" y="6571953"/>
            <a:ext cx="15311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B395237E-8500-4FE0-A669-5FCAC893D89F}" type="datetime8">
              <a:rPr lang="en-US" altLang="zh-CN" sz="1100" smtClean="0">
                <a:solidFill>
                  <a:schemeClr val="bg1"/>
                </a:solidFill>
              </a:rPr>
              <a:t>8/26/17 7:22 PM</a:t>
            </a:fld>
            <a:endParaRPr lang="zh-CN" altLang="en-US" sz="1100" dirty="0">
              <a:solidFill>
                <a:schemeClr val="bg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364592" y="6571832"/>
            <a:ext cx="63831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00" dirty="0" smtClean="0">
                <a:solidFill>
                  <a:schemeClr val="bg1"/>
                </a:solidFill>
              </a:rPr>
              <a:t>第</a:t>
            </a:r>
            <a:fld id="{37E5D1F4-5835-4861-BEE9-F37CD80E098F}" type="slidenum">
              <a:rPr lang="zh-CN" altLang="en-US" sz="1100" smtClean="0">
                <a:solidFill>
                  <a:schemeClr val="bg1"/>
                </a:solidFill>
              </a:rPr>
              <a:t>‹#›</a:t>
            </a:fld>
            <a:r>
              <a:rPr lang="zh-CN" altLang="en-US" sz="1100" dirty="0" smtClean="0">
                <a:solidFill>
                  <a:schemeClr val="bg1"/>
                </a:solidFill>
              </a:rPr>
              <a:t>页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  <p:pic>
        <p:nvPicPr>
          <p:cNvPr id="8" name="Picture 11" descr="E:\公司素材\公司LOGO\白色透明LOGO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6381751"/>
            <a:ext cx="1271547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7"/>
          <p:cNvSpPr txBox="1">
            <a:spLocks noChangeArrowheads="1"/>
          </p:cNvSpPr>
          <p:nvPr userDrawn="1"/>
        </p:nvSpPr>
        <p:spPr bwMode="auto">
          <a:xfrm>
            <a:off x="8976321" y="6571954"/>
            <a:ext cx="320222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r" eaLnBrk="1" hangingPunct="1">
              <a:defRPr/>
            </a:pPr>
            <a:r>
              <a:rPr lang="en-US" altLang="zh-CN" sz="1200" dirty="0" smtClean="0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>© 2015</a:t>
            </a:r>
            <a:r>
              <a:rPr lang="zh-CN" altLang="en-US" sz="1200" dirty="0" smtClean="0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>谷安天下版权所有</a:t>
            </a:r>
          </a:p>
        </p:txBody>
      </p:sp>
      <p:sp>
        <p:nvSpPr>
          <p:cNvPr id="10" name="文本框 9"/>
          <p:cNvSpPr txBox="1"/>
          <p:nvPr userDrawn="1"/>
        </p:nvSpPr>
        <p:spPr>
          <a:xfrm>
            <a:off x="7344139" y="6571953"/>
            <a:ext cx="15311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B395237E-8500-4FE0-A669-5FCAC893D89F}" type="datetime8">
              <a:rPr lang="en-US" altLang="zh-CN" sz="1100" smtClean="0">
                <a:solidFill>
                  <a:schemeClr val="bg1"/>
                </a:solidFill>
              </a:rPr>
              <a:t>8/26/17 7:22 PM</a:t>
            </a:fld>
            <a:endParaRPr lang="zh-CN" altLang="en-US" sz="1100" dirty="0">
              <a:solidFill>
                <a:schemeClr val="bg1"/>
              </a:solidFill>
            </a:endParaRPr>
          </a:p>
        </p:txBody>
      </p:sp>
      <p:sp>
        <p:nvSpPr>
          <p:cNvPr id="11" name="文本框 10"/>
          <p:cNvSpPr txBox="1"/>
          <p:nvPr userDrawn="1"/>
        </p:nvSpPr>
        <p:spPr>
          <a:xfrm>
            <a:off x="2364592" y="6571832"/>
            <a:ext cx="63831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00" dirty="0" smtClean="0">
                <a:solidFill>
                  <a:schemeClr val="bg1"/>
                </a:solidFill>
              </a:rPr>
              <a:t>第</a:t>
            </a:r>
            <a:fld id="{37E5D1F4-5835-4861-BEE9-F37CD80E098F}" type="slidenum">
              <a:rPr lang="zh-CN" altLang="en-US" sz="1100" smtClean="0">
                <a:solidFill>
                  <a:schemeClr val="bg1"/>
                </a:solidFill>
              </a:rPr>
              <a:t>‹#›</a:t>
            </a:fld>
            <a:r>
              <a:rPr lang="zh-CN" altLang="en-US" sz="1100" dirty="0" smtClean="0">
                <a:solidFill>
                  <a:schemeClr val="bg1"/>
                </a:solidFill>
              </a:rPr>
              <a:t>页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68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u="none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Ø"/>
        <a:defRPr sz="2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Ø"/>
        <a:defRPr sz="2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Ø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Ø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Ø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3"/>
          <p:cNvSpPr>
            <a:spLocks noGrp="1"/>
          </p:cNvSpPr>
          <p:nvPr>
            <p:ph type="ctrTitle"/>
          </p:nvPr>
        </p:nvSpPr>
        <p:spPr>
          <a:xfrm>
            <a:off x="2711451" y="3728369"/>
            <a:ext cx="6804025" cy="1932879"/>
          </a:xfrm>
        </p:spPr>
        <p:txBody>
          <a:bodyPr/>
          <a:lstStyle/>
          <a:p>
            <a:pPr algn="ctr" eaLnBrk="1" hangingPunct="1"/>
            <a:r>
              <a:rPr lang="en-US" altLang="zh-CN" sz="4800" b="1" dirty="0" smtClean="0">
                <a:solidFill>
                  <a:srgbClr val="64C100"/>
                </a:solidFill>
                <a:cs typeface="Adobe 黑体 Std R"/>
              </a:rPr>
              <a:t>CISP-PTE</a:t>
            </a:r>
            <a:r>
              <a:rPr lang="en-US" altLang="zh-CN" sz="4800" b="1" dirty="0">
                <a:solidFill>
                  <a:srgbClr val="64C100"/>
                </a:solidFill>
                <a:cs typeface="Adobe 黑体 Std R"/>
              </a:rPr>
              <a:t/>
            </a:r>
            <a:br>
              <a:rPr lang="en-US" altLang="zh-CN" sz="4800" b="1" dirty="0">
                <a:solidFill>
                  <a:srgbClr val="64C100"/>
                </a:solidFill>
                <a:cs typeface="Adobe 黑体 Std R"/>
              </a:rPr>
            </a:br>
            <a:r>
              <a:rPr lang="zh-CN" altLang="en-US" sz="3600" b="1" dirty="0">
                <a:solidFill>
                  <a:srgbClr val="64C100"/>
                </a:solidFill>
                <a:cs typeface="Adobe 黑体 Std R"/>
              </a:rPr>
              <a:t> </a:t>
            </a:r>
            <a:r>
              <a:rPr lang="en-US" altLang="zh-CN" sz="3600" b="1" dirty="0">
                <a:solidFill>
                  <a:srgbClr val="64C100"/>
                </a:solidFill>
                <a:cs typeface="Adobe 黑体 Std R"/>
              </a:rPr>
              <a:t/>
            </a:r>
            <a:br>
              <a:rPr lang="en-US" altLang="zh-CN" sz="3600" b="1" dirty="0">
                <a:solidFill>
                  <a:srgbClr val="64C100"/>
                </a:solidFill>
                <a:cs typeface="Adobe 黑体 Std R"/>
              </a:rPr>
            </a:br>
            <a:r>
              <a:rPr lang="en-US" altLang="zh-CN" sz="3600" b="1" dirty="0" smtClean="0">
                <a:solidFill>
                  <a:srgbClr val="64C100"/>
                </a:solidFill>
                <a:cs typeface="Adobe 黑体 Std R"/>
              </a:rPr>
              <a:t>Web</a:t>
            </a:r>
            <a:r>
              <a:rPr lang="zh-CN" altLang="en-US" sz="3600" b="1" dirty="0" smtClean="0">
                <a:solidFill>
                  <a:srgbClr val="64C100"/>
                </a:solidFill>
                <a:cs typeface="Adobe 黑体 Std R"/>
              </a:rPr>
              <a:t> 安全基础</a:t>
            </a:r>
            <a:r>
              <a:rPr lang="en-US" altLang="zh-CN" sz="3600" b="1" dirty="0" smtClean="0">
                <a:solidFill>
                  <a:srgbClr val="64C100"/>
                </a:solidFill>
                <a:cs typeface="Adobe 黑体 Std R"/>
              </a:rPr>
              <a:t>(0)</a:t>
            </a:r>
            <a:r>
              <a:rPr lang="zh-CN" altLang="en-US" sz="3600" b="1" dirty="0" smtClean="0">
                <a:solidFill>
                  <a:srgbClr val="64C100"/>
                </a:solidFill>
                <a:cs typeface="Adobe 黑体 Std R"/>
              </a:rPr>
              <a:t> </a:t>
            </a:r>
            <a:r>
              <a:rPr lang="en-US" altLang="zh-CN" sz="3600" b="1" dirty="0" smtClean="0">
                <a:solidFill>
                  <a:srgbClr val="64C100"/>
                </a:solidFill>
                <a:cs typeface="Adobe 黑体 Std R"/>
              </a:rPr>
              <a:t>-</a:t>
            </a:r>
            <a:r>
              <a:rPr lang="zh-CN" altLang="en-US" sz="3600" b="1" dirty="0" smtClean="0">
                <a:solidFill>
                  <a:srgbClr val="64C100"/>
                </a:solidFill>
                <a:cs typeface="Adobe 黑体 Std R"/>
              </a:rPr>
              <a:t> 介绍</a:t>
            </a:r>
            <a:endParaRPr lang="en-US" sz="3600" b="1" dirty="0">
              <a:solidFill>
                <a:srgbClr val="64C100"/>
              </a:solidFill>
              <a:cs typeface="Adobe 黑体 Std R"/>
            </a:endParaRPr>
          </a:p>
        </p:txBody>
      </p:sp>
      <p:pic>
        <p:nvPicPr>
          <p:cNvPr id="13315" name="Picture 4" descr="E:\公司素材\公司LOGO\透明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6" y="95251"/>
            <a:ext cx="1651000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Rectangle 18"/>
          <p:cNvSpPr>
            <a:spLocks noChangeArrowheads="1"/>
          </p:cNvSpPr>
          <p:nvPr/>
        </p:nvSpPr>
        <p:spPr bwMode="auto">
          <a:xfrm>
            <a:off x="8185026" y="5877272"/>
            <a:ext cx="2303463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12700" indent="-12700" defTabSz="957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57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57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57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57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lnSpc>
                <a:spcPct val="110000"/>
              </a:lnSpc>
            </a:pPr>
            <a:r>
              <a:rPr lang="zh-CN" altLang="en-US" sz="1600" dirty="0">
                <a:solidFill>
                  <a:srgbClr val="323433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Arial Unicode MS" panose="020B0604020202020204" pitchFamily="34" charset="-122"/>
              </a:rPr>
              <a:t>主讲</a:t>
            </a:r>
            <a:r>
              <a:rPr lang="zh-CN" altLang="en-US" sz="1600" dirty="0" smtClean="0">
                <a:solidFill>
                  <a:srgbClr val="323433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Arial Unicode MS" panose="020B0604020202020204" pitchFamily="34" charset="-122"/>
              </a:rPr>
              <a:t>：</a:t>
            </a:r>
            <a:endParaRPr lang="en-US" altLang="zh-CN" sz="1600" dirty="0">
              <a:solidFill>
                <a:srgbClr val="323433"/>
              </a:solidFill>
              <a:latin typeface="华文新魏" panose="02010800040101010101" pitchFamily="2" charset="-122"/>
              <a:ea typeface="华文新魏" panose="02010800040101010101" pitchFamily="2" charset="-122"/>
              <a:cs typeface="Arial Unicode MS" panose="020B0604020202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 smtClean="0"/>
              <a:t>会话管理漏洞</a:t>
            </a:r>
            <a:endParaRPr kumimoji="1"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7091" y="908720"/>
            <a:ext cx="10128448" cy="5455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47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 smtClean="0"/>
              <a:t>用到的工具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err="1" smtClean="0"/>
              <a:t>Burpsuite</a:t>
            </a:r>
            <a:endParaRPr kumimoji="1" lang="zh-CN" altLang="en-US" dirty="0" smtClean="0"/>
          </a:p>
          <a:p>
            <a:pPr lvl="1"/>
            <a:r>
              <a:rPr kumimoji="1" lang="zh-CN" altLang="en-US" dirty="0" smtClean="0"/>
              <a:t>用</a:t>
            </a:r>
            <a:r>
              <a:rPr kumimoji="1" lang="en-US" altLang="zh-CN" dirty="0" smtClean="0"/>
              <a:t>Java</a:t>
            </a:r>
            <a:r>
              <a:rPr kumimoji="1" lang="zh-CN" altLang="en-US" dirty="0" smtClean="0"/>
              <a:t>做的抓包工具，可以在任意操作系统上运行</a:t>
            </a:r>
          </a:p>
          <a:p>
            <a:r>
              <a:rPr kumimoji="1" lang="en-US" altLang="zh-CN" dirty="0" smtClean="0"/>
              <a:t>fiddler</a:t>
            </a:r>
            <a:endParaRPr kumimoji="1" lang="zh-CN" altLang="en-US" dirty="0" smtClean="0"/>
          </a:p>
          <a:p>
            <a:pPr lvl="1"/>
            <a:r>
              <a:rPr kumimoji="1" lang="en-US" altLang="zh-CN" dirty="0" smtClean="0"/>
              <a:t>Windows</a:t>
            </a:r>
            <a:r>
              <a:rPr kumimoji="1" lang="zh-CN" altLang="en-US" dirty="0" smtClean="0"/>
              <a:t>下的抓包工具，相对于</a:t>
            </a:r>
            <a:r>
              <a:rPr kumimoji="1" lang="en-US" altLang="zh-CN" dirty="0" err="1" smtClean="0"/>
              <a:t>Burpsuite</a:t>
            </a:r>
            <a:r>
              <a:rPr kumimoji="1" lang="zh-CN" altLang="en-US" dirty="0" smtClean="0"/>
              <a:t>使用简单</a:t>
            </a:r>
          </a:p>
          <a:p>
            <a:r>
              <a:rPr kumimoji="1" lang="en-US" altLang="zh-CN" dirty="0" smtClean="0"/>
              <a:t>SQLMAP</a:t>
            </a:r>
            <a:endParaRPr kumimoji="1" lang="zh-CN" altLang="en-US" dirty="0" smtClean="0"/>
          </a:p>
          <a:p>
            <a:pPr lvl="1"/>
            <a:r>
              <a:rPr kumimoji="1" lang="en-US" altLang="zh-CN" dirty="0" err="1" smtClean="0"/>
              <a:t>sql</a:t>
            </a:r>
            <a:r>
              <a:rPr kumimoji="1" lang="zh-CN" altLang="en-US" dirty="0" smtClean="0"/>
              <a:t>注入工具</a:t>
            </a:r>
            <a:endParaRPr kumimoji="1" lang="zh-CN" altLang="en-US" dirty="0" smtClean="0"/>
          </a:p>
          <a:p>
            <a:r>
              <a:rPr kumimoji="1" lang="en-US" altLang="zh-CN" dirty="0" smtClean="0"/>
              <a:t>DVWA</a:t>
            </a:r>
            <a:endParaRPr kumimoji="1" lang="zh-CN" altLang="en-US" dirty="0" smtClean="0"/>
          </a:p>
          <a:p>
            <a:pPr lvl="1"/>
            <a:r>
              <a:rPr kumimoji="1" lang="zh-CN" altLang="en-US" dirty="0" smtClean="0"/>
              <a:t>搜集了各类漏洞的网站环境</a:t>
            </a:r>
          </a:p>
          <a:p>
            <a:r>
              <a:rPr kumimoji="1" lang="zh-CN" altLang="en-US" dirty="0" smtClean="0"/>
              <a:t>虚拟机</a:t>
            </a:r>
          </a:p>
          <a:p>
            <a:pPr lvl="1"/>
            <a:r>
              <a:rPr kumimoji="1" lang="zh-CN" altLang="en-US" dirty="0" smtClean="0"/>
              <a:t>装有</a:t>
            </a:r>
            <a:r>
              <a:rPr kumimoji="1" lang="en-US" altLang="zh-CN" dirty="0" smtClean="0"/>
              <a:t>DVWA</a:t>
            </a:r>
            <a:r>
              <a:rPr kumimoji="1" lang="zh-CN" altLang="en-US" dirty="0" smtClean="0"/>
              <a:t>等环境的机器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850699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 smtClean="0"/>
              <a:t>基础设置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CN" altLang="en-US" dirty="0" smtClean="0"/>
              <a:t>更改本机</a:t>
            </a:r>
            <a:r>
              <a:rPr kumimoji="1" lang="en-US" altLang="zh-CN" dirty="0" smtClean="0"/>
              <a:t>hosts</a:t>
            </a:r>
            <a:r>
              <a:rPr kumimoji="1" lang="zh-CN" altLang="en-US" dirty="0" smtClean="0"/>
              <a:t>文件</a:t>
            </a:r>
          </a:p>
          <a:p>
            <a:pPr lvl="1"/>
            <a:r>
              <a:rPr kumimoji="1" lang="en-US" altLang="zh-CN" dirty="0" smtClean="0"/>
              <a:t>site1.com</a:t>
            </a:r>
          </a:p>
          <a:p>
            <a:pPr lvl="1"/>
            <a:r>
              <a:rPr kumimoji="1" lang="en-US" altLang="zh-CN" dirty="0" smtClean="0"/>
              <a:t>site2.com</a:t>
            </a:r>
          </a:p>
          <a:p>
            <a:pPr lvl="1"/>
            <a:r>
              <a:rPr kumimoji="1" lang="en-US" altLang="zh-CN" dirty="0" err="1" smtClean="0"/>
              <a:t>mydvwa.com</a:t>
            </a:r>
            <a:endParaRPr kumimoji="1" lang="en-US" altLang="zh-CN" dirty="0" smtClean="0"/>
          </a:p>
          <a:p>
            <a:pPr lvl="1"/>
            <a:r>
              <a:rPr kumimoji="1" lang="zh-CN" altLang="en-US" dirty="0" smtClean="0"/>
              <a:t>上面三个地址都解析到虚拟机</a:t>
            </a:r>
          </a:p>
          <a:p>
            <a:pPr lvl="1"/>
            <a:r>
              <a:rPr kumimoji="1" lang="zh-CN" altLang="en-US" dirty="0" smtClean="0"/>
              <a:t>例如，虚拟机</a:t>
            </a:r>
            <a:r>
              <a:rPr kumimoji="1" lang="en-US" altLang="zh-CN" dirty="0" smtClean="0"/>
              <a:t>IP</a:t>
            </a:r>
            <a:r>
              <a:rPr kumimoji="1" lang="zh-CN" altLang="en-US" dirty="0" smtClean="0"/>
              <a:t>为</a:t>
            </a:r>
            <a:r>
              <a:rPr kumimoji="1" lang="en-US" altLang="zh-CN" dirty="0" smtClean="0"/>
              <a:t>10.0.0.1</a:t>
            </a:r>
            <a:r>
              <a:rPr kumimoji="1" lang="zh-CN" altLang="en-US" dirty="0" smtClean="0"/>
              <a:t>添加下面几行数据</a:t>
            </a:r>
          </a:p>
          <a:p>
            <a:pPr marL="914400" lvl="2" indent="0">
              <a:buNone/>
            </a:pPr>
            <a:r>
              <a:rPr kumimoji="1" lang="en-US" altLang="zh-CN" dirty="0" smtClean="0"/>
              <a:t>10.0.0.1	site1.com</a:t>
            </a:r>
          </a:p>
          <a:p>
            <a:pPr marL="914400" lvl="2" indent="0">
              <a:buNone/>
            </a:pPr>
            <a:r>
              <a:rPr kumimoji="1" lang="en-US" altLang="zh-CN" dirty="0" smtClean="0"/>
              <a:t>10.0.0.1	site2.com</a:t>
            </a:r>
            <a:endParaRPr kumimoji="1" lang="zh-CN" altLang="en-US" dirty="0" smtClean="0"/>
          </a:p>
          <a:p>
            <a:pPr marL="914400" lvl="2" indent="0">
              <a:buNone/>
            </a:pPr>
            <a:r>
              <a:rPr kumimoji="1" lang="en-US" altLang="zh-CN" dirty="0" smtClean="0"/>
              <a:t>10.0.0.1</a:t>
            </a:r>
            <a:r>
              <a:rPr kumimoji="1" lang="zh-CN" altLang="en-US" dirty="0" smtClean="0"/>
              <a:t>	</a:t>
            </a:r>
            <a:r>
              <a:rPr kumimoji="1" lang="en-US" altLang="zh-CN" dirty="0" err="1" smtClean="0"/>
              <a:t>mydvwa.com</a:t>
            </a:r>
            <a:endParaRPr kumimoji="1" lang="en-US" altLang="zh-CN" dirty="0" smtClean="0"/>
          </a:p>
          <a:p>
            <a:pPr marL="914400" lvl="2" indent="0">
              <a:buNone/>
            </a:pPr>
            <a:endParaRPr kumimoji="1"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366136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CN" altLang="en-US" dirty="0" smtClean="0"/>
              <a:t>通过此章我们会：</a:t>
            </a:r>
          </a:p>
          <a:p>
            <a:pPr lvl="1"/>
            <a:r>
              <a:rPr kumimoji="1" lang="zh-CN" altLang="en-US" dirty="0" smtClean="0"/>
              <a:t>了解</a:t>
            </a:r>
            <a:r>
              <a:rPr kumimoji="1" lang="en-US" altLang="zh-CN" dirty="0" smtClean="0"/>
              <a:t>HTTP</a:t>
            </a:r>
            <a:r>
              <a:rPr kumimoji="1" lang="zh-CN" altLang="en-US" dirty="0" smtClean="0"/>
              <a:t>协议的基础知识</a:t>
            </a:r>
          </a:p>
          <a:p>
            <a:pPr lvl="1"/>
            <a:r>
              <a:rPr kumimoji="1" lang="zh-CN" altLang="en-US" dirty="0" smtClean="0"/>
              <a:t>掌握</a:t>
            </a:r>
            <a:r>
              <a:rPr kumimoji="1" lang="en-US" altLang="zh-CN" dirty="0" smtClean="0"/>
              <a:t>HTTP</a:t>
            </a:r>
            <a:r>
              <a:rPr kumimoji="1" lang="zh-CN" altLang="en-US" dirty="0" smtClean="0"/>
              <a:t>协议在实际工作中的使用</a:t>
            </a:r>
          </a:p>
          <a:p>
            <a:pPr lvl="1"/>
            <a:r>
              <a:rPr kumimoji="1" lang="zh-CN" altLang="en-US" dirty="0" smtClean="0"/>
              <a:t>掌握注入漏洞相关知识以及相关的漏洞修复方法</a:t>
            </a:r>
          </a:p>
          <a:p>
            <a:pPr lvl="1"/>
            <a:r>
              <a:rPr kumimoji="1" lang="zh-CN" altLang="en-US" dirty="0" smtClean="0"/>
              <a:t>掌握</a:t>
            </a:r>
            <a:r>
              <a:rPr kumimoji="1" lang="en-US" altLang="zh-CN" dirty="0" smtClean="0"/>
              <a:t>XSS</a:t>
            </a:r>
            <a:r>
              <a:rPr kumimoji="1" lang="zh-CN" altLang="en-US" dirty="0" smtClean="0"/>
              <a:t>漏洞的多种形式和防御方法</a:t>
            </a:r>
          </a:p>
          <a:p>
            <a:pPr lvl="1"/>
            <a:r>
              <a:rPr kumimoji="1" lang="zh-CN" altLang="en-US" dirty="0" smtClean="0"/>
              <a:t>掌握请求伪造漏洞的危害和相应的检测方法</a:t>
            </a:r>
          </a:p>
          <a:p>
            <a:pPr lvl="1"/>
            <a:r>
              <a:rPr kumimoji="1" lang="zh-CN" altLang="en-US" dirty="0" smtClean="0"/>
              <a:t>掌握文件处理漏洞的分类和代码审计方法</a:t>
            </a:r>
          </a:p>
          <a:p>
            <a:pPr lvl="1"/>
            <a:r>
              <a:rPr kumimoji="1" lang="zh-CN" altLang="en-US" dirty="0" smtClean="0"/>
              <a:t>掌握访问控制漏洞的分类和漏洞防御方法</a:t>
            </a:r>
          </a:p>
          <a:p>
            <a:pPr lvl="1"/>
            <a:r>
              <a:rPr kumimoji="1" lang="zh-CN" altLang="en-US" dirty="0" smtClean="0"/>
              <a:t>掌握会话管理漏洞的特性和防护方法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5548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 smtClean="0"/>
              <a:t>知识体介绍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smtClean="0"/>
              <a:t>HTTP</a:t>
            </a:r>
            <a:r>
              <a:rPr kumimoji="1" lang="zh-CN" altLang="en-US" dirty="0" smtClean="0"/>
              <a:t>协议</a:t>
            </a:r>
          </a:p>
          <a:p>
            <a:r>
              <a:rPr kumimoji="1" lang="zh-CN" altLang="en-US" dirty="0" smtClean="0"/>
              <a:t>注入漏洞</a:t>
            </a:r>
          </a:p>
          <a:p>
            <a:r>
              <a:rPr kumimoji="1" lang="en-US" altLang="zh-CN" dirty="0" smtClean="0"/>
              <a:t>XSS</a:t>
            </a:r>
            <a:r>
              <a:rPr kumimoji="1" lang="zh-CN" altLang="en-US" dirty="0" smtClean="0"/>
              <a:t>漏洞</a:t>
            </a:r>
          </a:p>
          <a:p>
            <a:r>
              <a:rPr kumimoji="1" lang="zh-CN" altLang="en-US" dirty="0" smtClean="0"/>
              <a:t>请求伪造漏洞</a:t>
            </a:r>
          </a:p>
          <a:p>
            <a:r>
              <a:rPr kumimoji="1" lang="zh-CN" altLang="en-US" dirty="0" smtClean="0"/>
              <a:t>文件处理漏洞</a:t>
            </a:r>
          </a:p>
          <a:p>
            <a:r>
              <a:rPr kumimoji="1" lang="zh-CN" altLang="en-US" dirty="0" smtClean="0"/>
              <a:t>访问控制漏洞</a:t>
            </a:r>
          </a:p>
          <a:p>
            <a:r>
              <a:rPr kumimoji="1" lang="zh-CN" altLang="en-US" dirty="0" smtClean="0"/>
              <a:t>会话管理漏洞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886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HTTP</a:t>
            </a:r>
            <a:r>
              <a:rPr kumimoji="1" lang="zh-CN" altLang="en-US" dirty="0" smtClean="0"/>
              <a:t>协议</a:t>
            </a:r>
            <a:endParaRPr kumimoji="1"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7408" y="908719"/>
            <a:ext cx="8352928" cy="5517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611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 smtClean="0"/>
              <a:t>注入漏洞</a:t>
            </a:r>
            <a:endParaRPr kumimoji="1"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764704"/>
            <a:ext cx="8784104" cy="5731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48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XSS</a:t>
            </a:r>
            <a:r>
              <a:rPr kumimoji="1" lang="zh-CN" altLang="en-US" dirty="0" smtClean="0"/>
              <a:t>漏洞</a:t>
            </a:r>
            <a:endParaRPr kumimoji="1"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9600" y="836712"/>
            <a:ext cx="8859656" cy="5622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81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 smtClean="0"/>
              <a:t>请求伪造漏洞</a:t>
            </a:r>
            <a:endParaRPr kumimoji="1"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7408" y="1196752"/>
            <a:ext cx="9361040" cy="483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1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 smtClean="0"/>
              <a:t>文件处理漏洞</a:t>
            </a:r>
            <a:endParaRPr kumimoji="1"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2385" y="1196752"/>
            <a:ext cx="10560496" cy="5042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3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 smtClean="0"/>
              <a:t>访问控制漏洞</a:t>
            </a:r>
            <a:endParaRPr kumimoji="1"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9600" y="980728"/>
            <a:ext cx="9984432" cy="5083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74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>
          <a:gsLst>
            <a:gs pos="0">
              <a:srgbClr val="C00000"/>
            </a:gs>
            <a:gs pos="80000">
              <a:srgbClr val="70201E"/>
            </a:gs>
            <a:gs pos="100000">
              <a:schemeClr val="accent2">
                <a:shade val="94000"/>
                <a:satMod val="135000"/>
              </a:schemeClr>
            </a:gs>
          </a:gsLst>
        </a:gradFill>
      </a:spPr>
      <a:bodyPr rtlCol="0" anchor="ctr"/>
      <a:lstStyle>
        <a:defPPr algn="ctr">
          <a:defRPr b="1" dirty="0"/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谷安模板-1.potx" id="{20370F93-E01C-46B9-8133-FC051707147A}" vid="{288D7D58-60AC-41C3-82B0-33C6BDCAB984}"/>
    </a:ext>
  </a:extLst>
</a:theme>
</file>

<file path=ppt/theme/theme2.xml><?xml version="1.0" encoding="utf-8"?>
<a:theme xmlns:a="http://schemas.openxmlformats.org/drawingml/2006/main" name="gooan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>
          <a:gsLst>
            <a:gs pos="0">
              <a:srgbClr val="C00000"/>
            </a:gs>
            <a:gs pos="80000">
              <a:srgbClr val="70201E"/>
            </a:gs>
            <a:gs pos="100000">
              <a:schemeClr val="accent2">
                <a:shade val="94000"/>
                <a:satMod val="135000"/>
              </a:schemeClr>
            </a:gs>
          </a:gsLst>
        </a:gradFill>
      </a:spPr>
      <a:bodyPr rtlCol="0" anchor="ctr"/>
      <a:lstStyle>
        <a:defPPr algn="ctr">
          <a:defRPr b="1" dirty="0"/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gooann" id="{B3505433-59A5-6646-97E7-6033771F0962}" vid="{C4BE278A-D352-A14C-8A72-5E8A33244176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谷安模板-1</Template>
  <TotalTime>27567</TotalTime>
  <Words>200</Words>
  <Application>Microsoft Macintosh PowerPoint</Application>
  <PresentationFormat>宽屏</PresentationFormat>
  <Paragraphs>49</Paragraphs>
  <Slides>12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12</vt:i4>
      </vt:variant>
    </vt:vector>
  </HeadingPairs>
  <TitlesOfParts>
    <vt:vector size="23" baseType="lpstr">
      <vt:lpstr>Adobe 黑体 Std R</vt:lpstr>
      <vt:lpstr>Arial Unicode MS</vt:lpstr>
      <vt:lpstr>Calibri</vt:lpstr>
      <vt:lpstr>Wingdings</vt:lpstr>
      <vt:lpstr>华文新魏</vt:lpstr>
      <vt:lpstr>楷体</vt:lpstr>
      <vt:lpstr>宋体</vt:lpstr>
      <vt:lpstr>微软雅黑</vt:lpstr>
      <vt:lpstr>Arial</vt:lpstr>
      <vt:lpstr>Office 主题</vt:lpstr>
      <vt:lpstr>gooann</vt:lpstr>
      <vt:lpstr>CISP-PTE   Web 安全基础(0) - 介绍</vt:lpstr>
      <vt:lpstr>PowerPoint 演示文稿</vt:lpstr>
      <vt:lpstr>知识体介绍</vt:lpstr>
      <vt:lpstr>HTTP协议</vt:lpstr>
      <vt:lpstr>注入漏洞</vt:lpstr>
      <vt:lpstr>XSS漏洞</vt:lpstr>
      <vt:lpstr>请求伪造漏洞</vt:lpstr>
      <vt:lpstr>文件处理漏洞</vt:lpstr>
      <vt:lpstr>访问控制漏洞</vt:lpstr>
      <vt:lpstr>会话管理漏洞</vt:lpstr>
      <vt:lpstr>用到的工具</vt:lpstr>
      <vt:lpstr>基础设置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Linux系统管理与安全</dc:title>
  <dc:creator>高智震</dc:creator>
  <cp:lastModifiedBy>金炫臻</cp:lastModifiedBy>
  <cp:revision>2653</cp:revision>
  <dcterms:created xsi:type="dcterms:W3CDTF">2015-08-23T14:03:00Z</dcterms:created>
  <dcterms:modified xsi:type="dcterms:W3CDTF">2017-08-29T14:13:18Z</dcterms:modified>
</cp:coreProperties>
</file>